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14" r:id="rId4"/>
  </p:sldMasterIdLst>
  <p:notesMasterIdLst>
    <p:notesMasterId r:id="rId31"/>
  </p:notesMasterIdLst>
  <p:handoutMasterIdLst>
    <p:handoutMasterId r:id="rId32"/>
  </p:handoutMasterIdLst>
  <p:sldIdLst>
    <p:sldId id="2147479579" r:id="rId5"/>
    <p:sldId id="2147479580" r:id="rId6"/>
    <p:sldId id="2147479581" r:id="rId7"/>
    <p:sldId id="2147479582" r:id="rId8"/>
    <p:sldId id="2147479592" r:id="rId9"/>
    <p:sldId id="2147479599" r:id="rId10"/>
    <p:sldId id="2147479600" r:id="rId11"/>
    <p:sldId id="2147479593" r:id="rId12"/>
    <p:sldId id="2147479595" r:id="rId13"/>
    <p:sldId id="2147479596" r:id="rId14"/>
    <p:sldId id="2147479597" r:id="rId15"/>
    <p:sldId id="2147479598" r:id="rId16"/>
    <p:sldId id="2147479590" r:id="rId17"/>
    <p:sldId id="2147479591" r:id="rId18"/>
    <p:sldId id="2147479589" r:id="rId19"/>
    <p:sldId id="2147479587" r:id="rId20"/>
    <p:sldId id="2147479588" r:id="rId21"/>
    <p:sldId id="2147479601" r:id="rId22"/>
    <p:sldId id="2147479585" r:id="rId23"/>
    <p:sldId id="2147479594" r:id="rId24"/>
    <p:sldId id="2147479602" r:id="rId25"/>
    <p:sldId id="2147479603" r:id="rId26"/>
    <p:sldId id="2147479605" r:id="rId27"/>
    <p:sldId id="2147479606" r:id="rId28"/>
    <p:sldId id="2147479607" r:id="rId29"/>
    <p:sldId id="2147479608" r:id="rId30"/>
  </p:sldIdLst>
  <p:sldSz cx="12192000" cy="6858000"/>
  <p:notesSz cx="6797675" cy="9926638"/>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3C5A0E8D-9169-4230-B707-82521CB67954}">
          <p14:sldIdLst>
            <p14:sldId id="2147479579"/>
            <p14:sldId id="2147479580"/>
            <p14:sldId id="2147479581"/>
            <p14:sldId id="2147479582"/>
            <p14:sldId id="2147479592"/>
            <p14:sldId id="2147479599"/>
            <p14:sldId id="2147479600"/>
            <p14:sldId id="2147479593"/>
            <p14:sldId id="2147479595"/>
            <p14:sldId id="2147479596"/>
            <p14:sldId id="2147479597"/>
            <p14:sldId id="2147479598"/>
            <p14:sldId id="2147479590"/>
            <p14:sldId id="2147479591"/>
            <p14:sldId id="2147479589"/>
            <p14:sldId id="2147479587"/>
            <p14:sldId id="2147479588"/>
            <p14:sldId id="2147479601"/>
            <p14:sldId id="2147479585"/>
            <p14:sldId id="2147479594"/>
            <p14:sldId id="2147479602"/>
            <p14:sldId id="2147479603"/>
            <p14:sldId id="2147479605"/>
            <p14:sldId id="2147479606"/>
            <p14:sldId id="2147479607"/>
            <p14:sldId id="2147479608"/>
          </p14:sldIdLst>
        </p14:section>
      </p14:sectionLst>
    </p:ext>
    <p:ext uri="{EFAFB233-063F-42B5-8137-9DF3F51BA10A}">
      <p15:sldGuideLst xmlns:p15="http://schemas.microsoft.com/office/powerpoint/2012/main">
        <p15:guide id="2" pos="3817" userDrawn="1">
          <p15:clr>
            <a:srgbClr val="A4A3A4"/>
          </p15:clr>
        </p15:guide>
        <p15:guide id="3" orient="horz" pos="981"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9FDDBD14-2D84-81EA-238A-6F099835A602}" name="Yang, Vanessa" initials="YV" userId="S::vayang@deloitte.com.au::03b1c37d-83f5-437f-89d0-2a1d1c657a5b" providerId="AD"/>
  <p188:author id="{1E625539-735E-EC11-F71C-E01B5D1F7470}" name="Lim, Tze" initials="LT" userId="S::tlim2@deloitte.com.au::d13bb3e4-cc85-46da-b236-e33f5a12f841" providerId="AD"/>
  <p188:author id="{1C84B946-3E09-37B9-A69A-39A50547FA7C}" name="Dingwall, Beth" initials="DB" userId="S::bdingwall@deloitte.com.au::88f24bef-7b58-4fd2-b397-5eee2272d7aa" providerId="AD"/>
  <p188:author id="{C3BD004D-D6F6-8CB4-2EE3-CB3B4FD2237C}" name="Goraya, Kiran" initials="GK" userId="S::kgoraya@deloitte.com.au::4b8411dd-e4e6-4a19-b679-1377f7797306" providerId="AD"/>
  <p188:author id="{88AF995C-B03C-80ED-558A-69D41248A415}" name="Kadumbattuparambil, Anita" initials="KA" userId="S::akadumbattuparambil@deloitte.com.au::15b7ed1e-63e2-45a1-888e-4b37f3e15f96" providerId="AD"/>
  <p188:author id="{7480CA71-F63C-7230-68B8-765FB0F0F3FE}" name="Nguyen, Jane" initials="NJ" userId="S::jannguyen@deloitte.com.au::340749bf-ba51-470a-82c9-8836b9224561" providerId="AD"/>
  <p188:author id="{E59BD285-C3EE-2BB8-915E-57AE101717FB}" name="Lata, Sneh" initials="LS" userId="S::slata@deloitte.com.au::6a09b9b2-32ce-488d-959e-e5c6d0f0e41e" providerId="AD"/>
  <p188:author id="{838E5E8F-197D-B50F-826A-8FA76BDF9C15}" name="Hickey, Ken" initials="HK" userId="S::khickey@deloitte.com.au::7b6a741c-07e8-4c3f-b038-c2d573eb644e" providerId="AD"/>
  <p188:author id="{4053B69A-62AD-2CA9-0D51-0032B648D4CB}" name="Zhang, David" initials="ZD" userId="S::dzhang2@deloitte.com.au::27348d08-09f9-4eff-9048-e0f3c163fb32" providerId="AD"/>
  <p188:author id="{A225CC9C-E4AF-9F12-9170-22B0E06C53CC}" name="Loke, Yen" initials="LY" userId="S::yloke@deloitte.com.au::b9fe38a2-67b4-409e-8e6e-9dc9ebcaa37b" providerId="AD"/>
  <p188:author id="{D6799FAB-7D8C-9D22-1FCF-3211968767EA}" name="Frith, Greg" initials="GF" userId="S::gfrith@deloitte.com.au::24555a3b-19e4-468d-af3d-b28f6f217dea" providerId="AD"/>
  <p188:author id="{7AFC71B9-F19C-826E-7845-7887F101A11F}" name="Abramov, Teresa" initials="AT" userId="S::teabramov@deloitte.com.au::290181e6-0061-47db-889f-3ccef2839126" providerId="AD"/>
  <p188:author id="{854A50BB-CFA4-CEFB-ABC2-AAC885C15303}" name="Anupama Nayak" initials="AN" userId="S::anupnayak@deloitte.com.au::cd8566b2-b0ed-454b-bd56-d97724802414" providerId="AD"/>
  <p188:author id="{A2D836CD-A079-A7C5-9A07-083CB42E5627}" name="Zhen, Kelly" initials="ZK" userId="S::kzhen@deloitte.com.au::3b96d7ba-e0d1-4b5d-9055-8d463eaa913a" providerId="AD"/>
  <p188:author id="{43526ACD-1CA8-4615-06E6-42929E18AC7A}" name="Nam, Teddy" initials="NT" userId="S::tednam@deloitte.com.au::5d49f083-6f4c-4a9b-9b8e-e13c3733b7e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3C3C"/>
    <a:srgbClr val="1490DF"/>
    <a:srgbClr val="2A564D"/>
    <a:srgbClr val="609E88"/>
    <a:srgbClr val="629D25"/>
    <a:srgbClr val="50E6FF"/>
    <a:srgbClr val="8B4FE4"/>
    <a:srgbClr val="099CEC"/>
    <a:srgbClr val="5788B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57" autoAdjust="0"/>
    <p:restoredTop sz="94660"/>
  </p:normalViewPr>
  <p:slideViewPr>
    <p:cSldViewPr snapToGrid="0">
      <p:cViewPr>
        <p:scale>
          <a:sx n="89" d="100"/>
          <a:sy n="89" d="100"/>
        </p:scale>
        <p:origin x="1578" y="564"/>
      </p:cViewPr>
      <p:guideLst>
        <p:guide pos="3817"/>
        <p:guide orient="horz" pos="981"/>
      </p:guideLst>
    </p:cSldViewPr>
  </p:slideViewPr>
  <p:notesTextViewPr>
    <p:cViewPr>
      <p:scale>
        <a:sx n="150" d="100"/>
        <a:sy n="150" d="100"/>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2"/>
            <a:ext cx="2945862" cy="495873"/>
          </a:xfrm>
          <a:prstGeom prst="rect">
            <a:avLst/>
          </a:prstGeom>
        </p:spPr>
        <p:txBody>
          <a:bodyPr vert="horz" lIns="90906" tIns="45454" rIns="90906" bIns="45454" rtlCol="0"/>
          <a:lstStyle>
            <a:lvl1pPr algn="l">
              <a:defRPr sz="11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3850294" y="2"/>
            <a:ext cx="2945862" cy="495873"/>
          </a:xfrm>
          <a:prstGeom prst="rect">
            <a:avLst/>
          </a:prstGeom>
        </p:spPr>
        <p:txBody>
          <a:bodyPr vert="horz" lIns="90906" tIns="45454" rIns="90906" bIns="45454" rtlCol="0"/>
          <a:lstStyle>
            <a:lvl1pPr algn="r">
              <a:defRPr sz="1100"/>
            </a:lvl1pPr>
          </a:lstStyle>
          <a:p>
            <a:fld id="{B4AD245C-091B-44E2-BFB0-BD94217887F7}" type="datetimeFigureOut">
              <a:rPr lang="en-US" smtClean="0">
                <a:latin typeface="Arial" panose="020B0604020202020204" pitchFamily="34" charset="0"/>
              </a:rPr>
              <a:t>12/8/2025</a:t>
            </a:fld>
            <a:endParaRPr lang="en-US">
              <a:latin typeface="Arial" panose="020B0604020202020204" pitchFamily="34" charset="0"/>
            </a:endParaRPr>
          </a:p>
        </p:txBody>
      </p:sp>
      <p:sp>
        <p:nvSpPr>
          <p:cNvPr id="4" name="Footer Placeholder 3"/>
          <p:cNvSpPr>
            <a:spLocks noGrp="1"/>
          </p:cNvSpPr>
          <p:nvPr>
            <p:ph type="ftr" sz="quarter" idx="2"/>
          </p:nvPr>
        </p:nvSpPr>
        <p:spPr>
          <a:xfrm>
            <a:off x="4" y="9430815"/>
            <a:ext cx="2945862" cy="495873"/>
          </a:xfrm>
          <a:prstGeom prst="rect">
            <a:avLst/>
          </a:prstGeom>
        </p:spPr>
        <p:txBody>
          <a:bodyPr vert="horz" lIns="90906" tIns="45454" rIns="90906" bIns="45454" rtlCol="0" anchor="b"/>
          <a:lstStyle>
            <a:lvl1pPr algn="l">
              <a:defRPr sz="1100"/>
            </a:lvl1pPr>
          </a:lstStyle>
          <a:p>
            <a:r>
              <a:rPr lang="en-AU">
                <a:latin typeface="Arial" panose="020B0604020202020204" pitchFamily="34" charset="0"/>
              </a:rPr>
              <a:t>Data &amp; Analytics Platform Services Branch</a:t>
            </a:r>
            <a:endParaRPr lang="en-US">
              <a:latin typeface="Arial" panose="020B0604020202020204" pitchFamily="34" charset="0"/>
            </a:endParaRPr>
          </a:p>
        </p:txBody>
      </p:sp>
      <p:sp>
        <p:nvSpPr>
          <p:cNvPr id="5" name="Slide Number Placeholder 4"/>
          <p:cNvSpPr>
            <a:spLocks noGrp="1"/>
          </p:cNvSpPr>
          <p:nvPr>
            <p:ph type="sldNum" sz="quarter" idx="3"/>
          </p:nvPr>
        </p:nvSpPr>
        <p:spPr>
          <a:xfrm>
            <a:off x="3850294" y="9430815"/>
            <a:ext cx="2945862" cy="495873"/>
          </a:xfrm>
          <a:prstGeom prst="rect">
            <a:avLst/>
          </a:prstGeom>
        </p:spPr>
        <p:txBody>
          <a:bodyPr vert="horz" lIns="90906" tIns="45454" rIns="90906" bIns="45454" rtlCol="0" anchor="b"/>
          <a:lstStyle>
            <a:lvl1pPr algn="r">
              <a:defRPr sz="1100"/>
            </a:lvl1pPr>
          </a:lstStyle>
          <a:p>
            <a:fld id="{9A913F39-CFF6-40F1-84D1-700840B41EAB}"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0:42:06.355"/>
    </inkml:context>
    <inkml:brush xml:id="br0">
      <inkml:brushProperty name="width" value="0.035" units="cm"/>
      <inkml:brushProperty name="height" value="0.035" units="cm"/>
      <inkml:brushProperty name="color" value="#E71224"/>
    </inkml:brush>
  </inkml:definitions>
  <inkml:trace contextRef="#ctx0" brushRef="#br0">2710 2 24575,'-64'-2'0,"0"4"0,-1 2 0,2 3 0,-1 3 0,-95 27 0,31 9 0,3 6 0,-182 105 0,-213 175 0,467-295 0,1 3 0,1 2 0,3 2 0,2 1 0,1 3 0,3 2 0,-48 73 0,12 10 0,5 3 0,-75 200 0,87-167 0,-71 321 0,20 188 0,50-166 0,5 585 0,61-936 0,7 0 0,7-1 0,7 0 0,61 206 0,76 255 0,-1-31 0,-133-499 0,215 595 0,-213-613 0,4-1 0,3-1 0,49 69 0,-15-32 0,148 206 0,-173-256 0,2-2 0,2-3 0,71 58 0,-36-46 0,3-3 0,2-4 0,3-4 0,2-5 0,2-3 0,2-5 0,199 54 0,-238-84 0,0-3 0,0-3 0,1-2 0,83-7 0,-28 2 0,422 18 0,0 1 0,-483-18 0,0-2 0,0-2 0,-1-3 0,0-2 0,0-3 0,70-25 0,-98 28 0,1-2 0,-1-1 0,-1-1 0,-1-1 0,0-1 0,0-1 0,-2-1 0,0-1 0,-1-1 0,-2-1 0,0 0 0,-1-2 0,29-46 0,-1-25 0,-4-2 0,48-166 0,-85 244 0,164-544 0,-119 395 0,-6-2 0,-8-2 0,26-335 0,-43-978 0,-22 1025 0,4 116 0,-9-439 0,-1 631 0,-8 0 0,-6 0 0,-6 2 0,-73-216 0,36 182 0,-9 2 0,-8 5 0,-110-176 0,-116-133 0,-39 30 0,318 424 0,-1 2 0,-59-44 0,48 42 0,-41-42 0,-10-14 0,-195-142 0,-213-70 0,481 289 29,0 2 0,0 1 0,-30-7 0,-17-6-1510,54 15-5345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45659" cy="496411"/>
          </a:xfrm>
          <a:prstGeom prst="rect">
            <a:avLst/>
          </a:prstGeom>
        </p:spPr>
        <p:txBody>
          <a:bodyPr vert="horz" lIns="98470" tIns="49234" rIns="98470" bIns="49234"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850446" y="2"/>
            <a:ext cx="2945659" cy="496411"/>
          </a:xfrm>
          <a:prstGeom prst="rect">
            <a:avLst/>
          </a:prstGeom>
        </p:spPr>
        <p:txBody>
          <a:bodyPr vert="horz" lIns="98470" tIns="49234" rIns="98470" bIns="49234" rtlCol="0"/>
          <a:lstStyle>
            <a:lvl1pPr algn="r">
              <a:defRPr sz="1200">
                <a:latin typeface="Arial" panose="020B0604020202020204" pitchFamily="34" charset="0"/>
              </a:defRPr>
            </a:lvl1pPr>
          </a:lstStyle>
          <a:p>
            <a:fld id="{0BA5BBE4-AEA3-489A-A28E-0C2FAF2506E3}" type="datetimeFigureOut">
              <a:rPr lang="en-US" smtClean="0"/>
              <a:pPr/>
              <a:t>12/8/2025</a:t>
            </a:fld>
            <a:endParaRPr lang="en-US"/>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8470" tIns="49234" rIns="98470" bIns="49234" rtlCol="0" anchor="ctr"/>
          <a:lstStyle/>
          <a:p>
            <a:endParaRPr lang="en-GB"/>
          </a:p>
        </p:txBody>
      </p:sp>
      <p:sp>
        <p:nvSpPr>
          <p:cNvPr id="5" name="Notes Placeholder 4"/>
          <p:cNvSpPr>
            <a:spLocks noGrp="1"/>
          </p:cNvSpPr>
          <p:nvPr>
            <p:ph type="body" sz="quarter" idx="3"/>
          </p:nvPr>
        </p:nvSpPr>
        <p:spPr>
          <a:xfrm>
            <a:off x="679768" y="4715909"/>
            <a:ext cx="5438140" cy="4467701"/>
          </a:xfrm>
          <a:prstGeom prst="rect">
            <a:avLst/>
          </a:prstGeom>
        </p:spPr>
        <p:txBody>
          <a:bodyPr vert="horz" lIns="98470" tIns="49234" rIns="98470" bIns="4923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30093"/>
            <a:ext cx="2945659" cy="496411"/>
          </a:xfrm>
          <a:prstGeom prst="rect">
            <a:avLst/>
          </a:prstGeom>
        </p:spPr>
        <p:txBody>
          <a:bodyPr vert="horz" lIns="98470" tIns="49234" rIns="98470" bIns="49234" rtlCol="0" anchor="b"/>
          <a:lstStyle>
            <a:lvl1pPr algn="l">
              <a:defRPr sz="1200">
                <a:latin typeface="Arial" panose="020B0604020202020204" pitchFamily="34" charset="0"/>
              </a:defRPr>
            </a:lvl1pPr>
          </a:lstStyle>
          <a:p>
            <a:r>
              <a:rPr lang="en-AU"/>
              <a:t>Data &amp; Analytics Platform Services Branch</a:t>
            </a:r>
            <a:endParaRPr lang="en-US"/>
          </a:p>
        </p:txBody>
      </p:sp>
      <p:sp>
        <p:nvSpPr>
          <p:cNvPr id="7" name="Slide Number Placeholder 6"/>
          <p:cNvSpPr>
            <a:spLocks noGrp="1"/>
          </p:cNvSpPr>
          <p:nvPr>
            <p:ph type="sldNum" sz="quarter" idx="5"/>
          </p:nvPr>
        </p:nvSpPr>
        <p:spPr>
          <a:xfrm>
            <a:off x="3850446" y="9430093"/>
            <a:ext cx="2945659" cy="496411"/>
          </a:xfrm>
          <a:prstGeom prst="rect">
            <a:avLst/>
          </a:prstGeom>
        </p:spPr>
        <p:txBody>
          <a:bodyPr vert="horz" lIns="98470" tIns="49234" rIns="98470" bIns="49234" rtlCol="0" anchor="b"/>
          <a:lstStyle>
            <a:lvl1pPr algn="r">
              <a:defRPr sz="1200">
                <a:latin typeface="Arial" panose="020B0604020202020204" pitchFamily="34" charset="0"/>
              </a:defRPr>
            </a:lvl1pPr>
          </a:lstStyle>
          <a:p>
            <a:fld id="{C0F4A2C8-6C88-4E71-83EE-698B9D4FE22F}" type="slidenum">
              <a:rPr lang="en-US" smtClean="0"/>
              <a:pPr/>
              <a:t>‹#›</a:t>
            </a:fld>
            <a:endParaRPr lang="en-US"/>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Footer Placeholder 3"/>
          <p:cNvSpPr>
            <a:spLocks noGrp="1"/>
          </p:cNvSpPr>
          <p:nvPr>
            <p:ph type="ftr" sz="quarter" idx="4"/>
          </p:nvPr>
        </p:nvSpPr>
        <p:spPr/>
        <p:txBody>
          <a:bodyPr/>
          <a:lstStyle/>
          <a:p>
            <a:r>
              <a:rPr lang="en-AU"/>
              <a:t>Data &amp; Analytics Platform Services Branch</a:t>
            </a:r>
            <a:endParaRPr lang="en-US"/>
          </a:p>
        </p:txBody>
      </p:sp>
      <p:sp>
        <p:nvSpPr>
          <p:cNvPr id="5" name="Slide Number Placeholder 4"/>
          <p:cNvSpPr>
            <a:spLocks noGrp="1"/>
          </p:cNvSpPr>
          <p:nvPr>
            <p:ph type="sldNum" sz="quarter" idx="5"/>
          </p:nvPr>
        </p:nvSpPr>
        <p:spPr/>
        <p:txBody>
          <a:bodyPr/>
          <a:lstStyle/>
          <a:p>
            <a:fld id="{C0F4A2C8-6C88-4E71-83EE-698B9D4FE22F}" type="slidenum">
              <a:rPr lang="en-US" smtClean="0"/>
              <a:pPr/>
              <a:t>2</a:t>
            </a:fld>
            <a:endParaRPr lang="en-US"/>
          </a:p>
        </p:txBody>
      </p:sp>
    </p:spTree>
    <p:extLst>
      <p:ext uri="{BB962C8B-B14F-4D97-AF65-F5344CB8AC3E}">
        <p14:creationId xmlns:p14="http://schemas.microsoft.com/office/powerpoint/2010/main" val="353579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Footer Placeholder 3"/>
          <p:cNvSpPr>
            <a:spLocks noGrp="1"/>
          </p:cNvSpPr>
          <p:nvPr>
            <p:ph type="ftr" sz="quarter" idx="4"/>
          </p:nvPr>
        </p:nvSpPr>
        <p:spPr/>
        <p:txBody>
          <a:bodyPr/>
          <a:lstStyle/>
          <a:p>
            <a:r>
              <a:rPr lang="en-AU"/>
              <a:t>Data &amp; Analytics Platform Services Branch</a:t>
            </a:r>
            <a:endParaRPr lang="en-US"/>
          </a:p>
        </p:txBody>
      </p:sp>
      <p:sp>
        <p:nvSpPr>
          <p:cNvPr id="5" name="Slide Number Placeholder 4"/>
          <p:cNvSpPr>
            <a:spLocks noGrp="1"/>
          </p:cNvSpPr>
          <p:nvPr>
            <p:ph type="sldNum" sz="quarter" idx="5"/>
          </p:nvPr>
        </p:nvSpPr>
        <p:spPr/>
        <p:txBody>
          <a:bodyPr/>
          <a:lstStyle/>
          <a:p>
            <a:fld id="{C0F4A2C8-6C88-4E71-83EE-698B9D4FE22F}" type="slidenum">
              <a:rPr lang="en-US" smtClean="0"/>
              <a:pPr/>
              <a:t>4</a:t>
            </a:fld>
            <a:endParaRPr lang="en-US"/>
          </a:p>
        </p:txBody>
      </p:sp>
    </p:spTree>
    <p:extLst>
      <p:ext uri="{BB962C8B-B14F-4D97-AF65-F5344CB8AC3E}">
        <p14:creationId xmlns:p14="http://schemas.microsoft.com/office/powerpoint/2010/main" val="3837174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Footer Placeholder 3"/>
          <p:cNvSpPr>
            <a:spLocks noGrp="1"/>
          </p:cNvSpPr>
          <p:nvPr>
            <p:ph type="ftr" sz="quarter" idx="4"/>
          </p:nvPr>
        </p:nvSpPr>
        <p:spPr/>
        <p:txBody>
          <a:bodyPr/>
          <a:lstStyle/>
          <a:p>
            <a:r>
              <a:rPr lang="en-AU"/>
              <a:t>Data &amp; Analytics Platform Services Branch</a:t>
            </a:r>
            <a:endParaRPr lang="en-US"/>
          </a:p>
        </p:txBody>
      </p:sp>
      <p:sp>
        <p:nvSpPr>
          <p:cNvPr id="5" name="Slide Number Placeholder 4"/>
          <p:cNvSpPr>
            <a:spLocks noGrp="1"/>
          </p:cNvSpPr>
          <p:nvPr>
            <p:ph type="sldNum" sz="quarter" idx="5"/>
          </p:nvPr>
        </p:nvSpPr>
        <p:spPr/>
        <p:txBody>
          <a:bodyPr/>
          <a:lstStyle/>
          <a:p>
            <a:fld id="{C0F4A2C8-6C88-4E71-83EE-698B9D4FE22F}" type="slidenum">
              <a:rPr lang="en-US" smtClean="0"/>
              <a:pPr/>
              <a:t>13</a:t>
            </a:fld>
            <a:endParaRPr lang="en-US"/>
          </a:p>
        </p:txBody>
      </p:sp>
    </p:spTree>
    <p:extLst>
      <p:ext uri="{BB962C8B-B14F-4D97-AF65-F5344CB8AC3E}">
        <p14:creationId xmlns:p14="http://schemas.microsoft.com/office/powerpoint/2010/main" val="34954670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6.emf"/><Relationship Id="rId4" Type="http://schemas.openxmlformats.org/officeDocument/2006/relationships/oleObject" Target="../embeddings/oleObject8.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3.emf"/><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6.emf"/><Relationship Id="rId5" Type="http://schemas.openxmlformats.org/officeDocument/2006/relationships/oleObject" Target="../embeddings/oleObject7.bin"/><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D86FD0-EB08-FDA6-1645-226A6DC3C1C2}"/>
              </a:ext>
            </a:extLst>
          </p:cNvPr>
          <p:cNvPicPr>
            <a:picLocks noChangeAspect="1"/>
          </p:cNvPicPr>
          <p:nvPr userDrawn="1"/>
        </p:nvPicPr>
        <p:blipFill>
          <a:blip r:embed="rId2">
            <a:extLst>
              <a:ext uri="{BEBA8EAE-BF5A-486C-A8C5-ECC9F3942E4B}">
                <a14:imgProps xmlns:a14="http://schemas.microsoft.com/office/drawing/2010/main">
                  <a14:imgLayer r:embed="rId3">
                    <a14:imgEffect>
                      <a14:artisticBlur/>
                    </a14:imgEffect>
                  </a14:imgLayer>
                </a14:imgProps>
              </a:ext>
            </a:extLst>
          </a:blip>
          <a:srcRect t="360" b="564"/>
          <a:stretch/>
        </p:blipFill>
        <p:spPr>
          <a:xfrm>
            <a:off x="0" y="-3518"/>
            <a:ext cx="12192000" cy="6861517"/>
          </a:xfrm>
          <a:prstGeom prst="rect">
            <a:avLst/>
          </a:prstGeom>
          <a:gradFill>
            <a:gsLst>
              <a:gs pos="0">
                <a:schemeClr val="accent1">
                  <a:lumMod val="5000"/>
                  <a:lumOff val="95000"/>
                  <a:alpha val="0"/>
                </a:schemeClr>
              </a:gs>
              <a:gs pos="74000">
                <a:srgbClr val="FFFFFF">
                  <a:alpha val="35000"/>
                </a:srgbClr>
              </a:gs>
              <a:gs pos="83000">
                <a:srgbClr val="FFFFFF">
                  <a:alpha val="79000"/>
                </a:srgbClr>
              </a:gs>
              <a:gs pos="100000">
                <a:srgbClr val="FFFFFF"/>
              </a:gs>
            </a:gsLst>
            <a:lin ang="5400000" scaled="1"/>
          </a:gradFill>
        </p:spPr>
      </p:pic>
      <p:sp>
        <p:nvSpPr>
          <p:cNvPr id="8" name="Text Placeholder 4">
            <a:extLst>
              <a:ext uri="{FF2B5EF4-FFF2-40B4-BE49-F238E27FC236}">
                <a16:creationId xmlns:a16="http://schemas.microsoft.com/office/drawing/2014/main" id="{3ACE5D6A-21C1-CDA9-AA5D-BB53257D6D88}"/>
              </a:ext>
            </a:extLst>
          </p:cNvPr>
          <p:cNvSpPr>
            <a:spLocks noGrp="1"/>
          </p:cNvSpPr>
          <p:nvPr>
            <p:ph type="body" sz="quarter" idx="13"/>
          </p:nvPr>
        </p:nvSpPr>
        <p:spPr>
          <a:xfrm>
            <a:off x="702801" y="4869322"/>
            <a:ext cx="8262295" cy="696592"/>
          </a:xfrm>
          <a:prstGeom prst="rect">
            <a:avLst/>
          </a:prstGeom>
        </p:spPr>
        <p:txBody>
          <a:bodyPr anchor="ctr"/>
          <a:lstStyle>
            <a:lvl1pPr>
              <a:defRPr sz="3600" b="1">
                <a:solidFill>
                  <a:srgbClr val="303F50"/>
                </a:solidFill>
                <a:latin typeface="+mj-lt"/>
                <a:cs typeface="Segoe UI" panose="020B0502040204020203" pitchFamily="34" charset="0"/>
              </a:defRPr>
            </a:lvl1pPr>
            <a:lvl2pPr>
              <a:defRPr b="1"/>
            </a:lvl2pPr>
            <a:lvl3pPr>
              <a:defRPr b="1"/>
            </a:lvl3pPr>
            <a:lvl4pPr>
              <a:defRPr b="1"/>
            </a:lvl4pPr>
            <a:lvl5pPr>
              <a:defRPr b="1"/>
            </a:lvl5pPr>
          </a:lstStyle>
          <a:p>
            <a:pPr lvl="0"/>
            <a:endParaRPr lang="en-AU"/>
          </a:p>
        </p:txBody>
      </p:sp>
      <p:sp>
        <p:nvSpPr>
          <p:cNvPr id="9" name="Text Placeholder 4">
            <a:extLst>
              <a:ext uri="{FF2B5EF4-FFF2-40B4-BE49-F238E27FC236}">
                <a16:creationId xmlns:a16="http://schemas.microsoft.com/office/drawing/2014/main" id="{EF2F2CB8-B31B-D10C-111D-8C33B3A4D6DB}"/>
              </a:ext>
            </a:extLst>
          </p:cNvPr>
          <p:cNvSpPr>
            <a:spLocks noGrp="1"/>
          </p:cNvSpPr>
          <p:nvPr>
            <p:ph type="body" sz="quarter" idx="14"/>
          </p:nvPr>
        </p:nvSpPr>
        <p:spPr>
          <a:xfrm>
            <a:off x="702801" y="5565914"/>
            <a:ext cx="5791200" cy="408190"/>
          </a:xfrm>
          <a:prstGeom prst="rect">
            <a:avLst/>
          </a:prstGeom>
        </p:spPr>
        <p:txBody>
          <a:bodyPr anchor="ctr"/>
          <a:lstStyle>
            <a:lvl1pPr>
              <a:defRPr sz="2400" b="1">
                <a:solidFill>
                  <a:srgbClr val="2A564D"/>
                </a:solidFill>
                <a:latin typeface="+mj-lt"/>
                <a:cs typeface="Segoe UI" panose="020B0502040204020203" pitchFamily="34" charset="0"/>
              </a:defRPr>
            </a:lvl1pPr>
            <a:lvl2pPr>
              <a:defRPr b="1"/>
            </a:lvl2pPr>
            <a:lvl3pPr>
              <a:defRPr b="1"/>
            </a:lvl3pPr>
            <a:lvl4pPr>
              <a:defRPr b="1"/>
            </a:lvl4pPr>
            <a:lvl5pPr>
              <a:defRPr b="1"/>
            </a:lvl5pPr>
          </a:lstStyle>
          <a:p>
            <a:pPr lvl="0"/>
            <a:r>
              <a:rPr lang="en-US"/>
              <a:t>Click to edit</a:t>
            </a:r>
            <a:endParaRPr lang="en-AU"/>
          </a:p>
        </p:txBody>
      </p:sp>
      <p:pic>
        <p:nvPicPr>
          <p:cNvPr id="11" name="LogoDisclaimerPage">
            <a:extLst>
              <a:ext uri="{FF2B5EF4-FFF2-40B4-BE49-F238E27FC236}">
                <a16:creationId xmlns:a16="http://schemas.microsoft.com/office/drawing/2014/main" id="{FB482A6F-48A7-B06C-0A06-DF862E9B563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344" y="7248519"/>
            <a:ext cx="1165900" cy="511044"/>
          </a:xfrm>
          <a:prstGeom prst="rect">
            <a:avLst/>
          </a:prstGeom>
        </p:spPr>
      </p:pic>
    </p:spTree>
    <p:extLst>
      <p:ext uri="{BB962C8B-B14F-4D97-AF65-F5344CB8AC3E}">
        <p14:creationId xmlns:p14="http://schemas.microsoft.com/office/powerpoint/2010/main" val="122707884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TOC">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F04D1D6-B069-D9BC-54ED-C8B58562EF11}"/>
              </a:ext>
            </a:extLst>
          </p:cNvPr>
          <p:cNvPicPr>
            <a:picLocks noChangeAspect="1"/>
          </p:cNvPicPr>
          <p:nvPr userDrawn="1"/>
        </p:nvPicPr>
        <p:blipFill rotWithShape="1">
          <a:blip r:embed="rId3"/>
          <a:srcRect l="27591" r="18447" b="15667"/>
          <a:stretch/>
        </p:blipFill>
        <p:spPr>
          <a:xfrm>
            <a:off x="8491293" y="1251187"/>
            <a:ext cx="3700708" cy="5606813"/>
          </a:xfrm>
          <a:prstGeom prst="rect">
            <a:avLst/>
          </a:prstGeom>
        </p:spPr>
      </p:pic>
      <p:graphicFrame>
        <p:nvGraphicFramePr>
          <p:cNvPr id="20" name="think-cell data - do not delete" hidden="1">
            <a:extLst>
              <a:ext uri="{FF2B5EF4-FFF2-40B4-BE49-F238E27FC236}">
                <a16:creationId xmlns:a16="http://schemas.microsoft.com/office/drawing/2014/main" id="{875B46E7-F21A-D10D-10BD-E9E880BF06DE}"/>
              </a:ext>
            </a:extLst>
          </p:cNvPr>
          <p:cNvGraphicFramePr>
            <a:graphicFrameLocks noChangeAspect="1"/>
          </p:cNvGraphicFramePr>
          <p:nvPr userDrawn="1">
            <p:custDataLst>
              <p:tags r:id="rId1"/>
            </p:custDataLst>
            <p:extLst>
              <p:ext uri="{D42A27DB-BD31-4B8C-83A1-F6EECF244321}">
                <p14:modId xmlns:p14="http://schemas.microsoft.com/office/powerpoint/2010/main" val="3912922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0" name="think-cell data - do not delete" hidden="1">
                        <a:extLst>
                          <a:ext uri="{FF2B5EF4-FFF2-40B4-BE49-F238E27FC236}">
                            <a16:creationId xmlns:a16="http://schemas.microsoft.com/office/drawing/2014/main" id="{875B46E7-F21A-D10D-10BD-E9E880BF06D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FFCC64AE-A9A0-E121-411D-6BD6EDF9969E}"/>
              </a:ext>
            </a:extLst>
          </p:cNvPr>
          <p:cNvSpPr txBox="1"/>
          <p:nvPr userDrawn="1"/>
        </p:nvSpPr>
        <p:spPr>
          <a:xfrm>
            <a:off x="4065081" y="699568"/>
            <a:ext cx="254000"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45CE70E4-B9D4-B06D-FA5C-7591C11153E8}"/>
              </a:ext>
            </a:extLst>
          </p:cNvPr>
          <p:cNvSpPr txBox="1"/>
          <p:nvPr userDrawn="1"/>
        </p:nvSpPr>
        <p:spPr>
          <a:xfrm>
            <a:off x="4321370" y="802745"/>
            <a:ext cx="1673167"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4D2EA88E-616D-AE56-E527-B603E9E8C15A}"/>
              </a:ext>
            </a:extLst>
          </p:cNvPr>
          <p:cNvSpPr txBox="1"/>
          <p:nvPr userDrawn="1"/>
        </p:nvSpPr>
        <p:spPr>
          <a:xfrm>
            <a:off x="5969842" y="802745"/>
            <a:ext cx="250316"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877B693B-AD28-9CE0-5392-CE82BD41FB99}"/>
              </a:ext>
            </a:extLst>
          </p:cNvPr>
          <p:cNvSpPr>
            <a:spLocks noGrp="1"/>
          </p:cNvSpPr>
          <p:nvPr>
            <p:ph type="body" sz="quarter" idx="13" hasCustomPrompt="1"/>
          </p:nvPr>
        </p:nvSpPr>
        <p:spPr>
          <a:xfrm>
            <a:off x="457200" y="375717"/>
            <a:ext cx="5791200" cy="323850"/>
          </a:xfrm>
          <a:prstGeom prst="rect">
            <a:avLst/>
          </a:prstGeom>
        </p:spPr>
        <p:txBody>
          <a:bodyPr anchor="ctr"/>
          <a:lstStyle>
            <a:lvl1pPr>
              <a:defRPr sz="2400" b="1">
                <a:solidFill>
                  <a:srgbClr val="303F50"/>
                </a:solidFill>
                <a:latin typeface="Segoe UI" panose="020B0502040204020203" pitchFamily="34" charset="0"/>
                <a:cs typeface="Segoe UI" panose="020B0502040204020203" pitchFamily="34" charset="0"/>
              </a:defRPr>
            </a:lvl1pPr>
            <a:lvl2pPr>
              <a:defRPr b="1"/>
            </a:lvl2pPr>
            <a:lvl3pPr>
              <a:defRPr b="1"/>
            </a:lvl3pPr>
            <a:lvl4pPr>
              <a:defRPr b="1"/>
            </a:lvl4pPr>
            <a:lvl5pPr>
              <a:defRPr b="1"/>
            </a:lvl5pPr>
          </a:lstStyle>
          <a:p>
            <a:pPr lvl="0"/>
            <a:r>
              <a:rPr lang="en-US"/>
              <a:t>CLICK TO EDIT</a:t>
            </a:r>
            <a:endParaRPr lang="en-AU"/>
          </a:p>
        </p:txBody>
      </p:sp>
      <p:sp>
        <p:nvSpPr>
          <p:cNvPr id="28" name="Table Placeholder 27">
            <a:extLst>
              <a:ext uri="{FF2B5EF4-FFF2-40B4-BE49-F238E27FC236}">
                <a16:creationId xmlns:a16="http://schemas.microsoft.com/office/drawing/2014/main" id="{E8A8F929-C0E3-7B57-7AC3-EFD4EA4D04E7}"/>
              </a:ext>
            </a:extLst>
          </p:cNvPr>
          <p:cNvSpPr>
            <a:spLocks noGrp="1"/>
          </p:cNvSpPr>
          <p:nvPr>
            <p:ph type="tbl" sz="quarter" idx="15"/>
          </p:nvPr>
        </p:nvSpPr>
        <p:spPr>
          <a:xfrm>
            <a:off x="457200" y="1714500"/>
            <a:ext cx="5791200" cy="4340225"/>
          </a:xfrm>
          <a:prstGeom prst="rect">
            <a:avLst/>
          </a:prstGeom>
        </p:spPr>
        <p:txBody>
          <a:bodyPr/>
          <a:lstStyle/>
          <a:p>
            <a:endParaRPr lang="en-AU"/>
          </a:p>
        </p:txBody>
      </p:sp>
      <p:sp>
        <p:nvSpPr>
          <p:cNvPr id="8" name="CaseCode">
            <a:extLst>
              <a:ext uri="{FF2B5EF4-FFF2-40B4-BE49-F238E27FC236}">
                <a16:creationId xmlns:a16="http://schemas.microsoft.com/office/drawing/2014/main" id="{4D31DD8C-56EF-B1FE-0D38-A3B41990957B}"/>
              </a:ext>
            </a:extLst>
          </p:cNvPr>
          <p:cNvSpPr txBox="1"/>
          <p:nvPr userDrawn="1"/>
        </p:nvSpPr>
        <p:spPr>
          <a:xfrm>
            <a:off x="6530266" y="6556687"/>
            <a:ext cx="4896560" cy="123111"/>
          </a:xfrm>
          <a:prstGeom prst="rect">
            <a:avLst/>
          </a:prstGeom>
          <a:noFill/>
        </p:spPr>
        <p:txBody>
          <a:bodyPr wrap="square" lIns="0" tIns="0" rIns="0" bIns="0" rtlCol="0">
            <a:spAutoFit/>
          </a:bodyPr>
          <a:lstStyle>
            <a:defPPr>
              <a:defRPr lang="en-US"/>
            </a:defPPr>
            <a:lvl1pPr indent="0">
              <a:spcBef>
                <a:spcPts val="450"/>
              </a:spcBef>
              <a:buSzPct val="100000"/>
              <a:buFont typeface="Arial"/>
              <a:buNone/>
              <a:defRPr sz="900" b="0" i="0">
                <a:latin typeface="Calibri Light" panose="020F0302020204030204" pitchFamily="34" charset="0"/>
                <a:cs typeface="Calibri Light" panose="020F0302020204030204" pitchFamily="34" charset="0"/>
              </a:defRPr>
            </a:lvl1pPr>
          </a:lstStyle>
          <a:p>
            <a:pPr lvl="0" algn="r"/>
            <a:r>
              <a:rPr lang="en-US" sz="800" noProof="0">
                <a:solidFill>
                  <a:schemeClr val="bg1"/>
                </a:solidFill>
                <a:latin typeface="+mn-lt"/>
                <a:cs typeface="Segoe UI" panose="020B0502040204020203" pitchFamily="34" charset="0"/>
              </a:rPr>
              <a:t>Intelliverse</a:t>
            </a:r>
          </a:p>
        </p:txBody>
      </p:sp>
      <p:grpSp>
        <p:nvGrpSpPr>
          <p:cNvPr id="9" name="Group 8">
            <a:extLst>
              <a:ext uri="{FF2B5EF4-FFF2-40B4-BE49-F238E27FC236}">
                <a16:creationId xmlns:a16="http://schemas.microsoft.com/office/drawing/2014/main" id="{79F51B4E-6E29-4DE4-A3FF-E8FCF32D976B}"/>
              </a:ext>
            </a:extLst>
          </p:cNvPr>
          <p:cNvGrpSpPr/>
          <p:nvPr userDrawn="1"/>
        </p:nvGrpSpPr>
        <p:grpSpPr>
          <a:xfrm>
            <a:off x="7009810" y="-299225"/>
            <a:ext cx="6549870" cy="7657274"/>
            <a:chOff x="6641510" y="1174322"/>
            <a:chExt cx="6549870" cy="7629506"/>
          </a:xfrm>
        </p:grpSpPr>
        <p:sp>
          <p:nvSpPr>
            <p:cNvPr id="10" name="Freeform: Shape 9">
              <a:extLst>
                <a:ext uri="{FF2B5EF4-FFF2-40B4-BE49-F238E27FC236}">
                  <a16:creationId xmlns:a16="http://schemas.microsoft.com/office/drawing/2014/main" id="{F67E8689-4C0D-E1ED-D7C2-9A53D59A941D}"/>
                </a:ext>
              </a:extLst>
            </p:cNvPr>
            <p:cNvSpPr>
              <a:spLocks noChangeAspect="1"/>
            </p:cNvSpPr>
            <p:nvPr/>
          </p:nvSpPr>
          <p:spPr bwMode="gray">
            <a:xfrm rot="1735915">
              <a:off x="6641510" y="1174322"/>
              <a:ext cx="6549870" cy="7629506"/>
            </a:xfrm>
            <a:custGeom>
              <a:avLst/>
              <a:gdLst>
                <a:gd name="connsiteX0" fmla="*/ 0 w 6549870"/>
                <a:gd name="connsiteY0" fmla="*/ 1842647 h 7661319"/>
                <a:gd name="connsiteX1" fmla="*/ 3333560 w 6549870"/>
                <a:gd name="connsiteY1" fmla="*/ 0 h 7661319"/>
                <a:gd name="connsiteX2" fmla="*/ 6549870 w 6549870"/>
                <a:gd name="connsiteY2" fmla="*/ 5818672 h 7661319"/>
                <a:gd name="connsiteX3" fmla="*/ 3216310 w 6549870"/>
                <a:gd name="connsiteY3" fmla="*/ 7661319 h 7661319"/>
                <a:gd name="connsiteX4" fmla="*/ 0 w 6549870"/>
                <a:gd name="connsiteY4" fmla="*/ 1842647 h 7661319"/>
                <a:gd name="connsiteX5" fmla="*/ 1890924 w 6549870"/>
                <a:gd name="connsiteY5" fmla="*/ 2993352 h 7661319"/>
                <a:gd name="connsiteX6" fmla="*/ 1463732 w 6549870"/>
                <a:gd name="connsiteY6" fmla="*/ 3761049 h 7661319"/>
                <a:gd name="connsiteX7" fmla="*/ 1890924 w 6549870"/>
                <a:gd name="connsiteY7" fmla="*/ 4528744 h 7661319"/>
                <a:gd name="connsiteX8" fmla="*/ 2803207 w 6549870"/>
                <a:gd name="connsiteY8" fmla="*/ 4528745 h 7661319"/>
                <a:gd name="connsiteX9" fmla="*/ 3226911 w 6549870"/>
                <a:gd name="connsiteY9" fmla="*/ 3767314 h 7661319"/>
                <a:gd name="connsiteX10" fmla="*/ 3420323 w 6549870"/>
                <a:gd name="connsiteY10" fmla="*/ 4114888 h 7661319"/>
                <a:gd name="connsiteX11" fmla="*/ 2993303 w 6549870"/>
                <a:gd name="connsiteY11" fmla="*/ 4882274 h 7661319"/>
                <a:gd name="connsiteX12" fmla="*/ 3420495 w 6549870"/>
                <a:gd name="connsiteY12" fmla="*/ 5649970 h 7661319"/>
                <a:gd name="connsiteX13" fmla="*/ 4332778 w 6549870"/>
                <a:gd name="connsiteY13" fmla="*/ 5649970 h 7661319"/>
                <a:gd name="connsiteX14" fmla="*/ 4759969 w 6549870"/>
                <a:gd name="connsiteY14" fmla="*/ 4882274 h 7661319"/>
                <a:gd name="connsiteX15" fmla="*/ 4565807 w 6549870"/>
                <a:gd name="connsiteY15" fmla="*/ 4533348 h 7661319"/>
                <a:gd name="connsiteX16" fmla="*/ 4992825 w 6549870"/>
                <a:gd name="connsiteY16" fmla="*/ 3765961 h 7661319"/>
                <a:gd name="connsiteX17" fmla="*/ 4565634 w 6549870"/>
                <a:gd name="connsiteY17" fmla="*/ 2998264 h 7661319"/>
                <a:gd name="connsiteX18" fmla="*/ 3653351 w 6549870"/>
                <a:gd name="connsiteY18" fmla="*/ 2998264 h 7661319"/>
                <a:gd name="connsiteX19" fmla="*/ 3229646 w 6549870"/>
                <a:gd name="connsiteY19" fmla="*/ 3759695 h 7661319"/>
                <a:gd name="connsiteX20" fmla="*/ 2803207 w 6549870"/>
                <a:gd name="connsiteY20" fmla="*/ 2993351 h 7661319"/>
                <a:gd name="connsiteX21" fmla="*/ 1890924 w 6549870"/>
                <a:gd name="connsiteY21" fmla="*/ 2993352 h 766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49870" h="7661319">
                  <a:moveTo>
                    <a:pt x="0" y="1842647"/>
                  </a:moveTo>
                  <a:lnTo>
                    <a:pt x="3333560" y="0"/>
                  </a:lnTo>
                  <a:lnTo>
                    <a:pt x="6549870" y="5818672"/>
                  </a:lnTo>
                  <a:lnTo>
                    <a:pt x="3216310" y="7661319"/>
                  </a:lnTo>
                  <a:lnTo>
                    <a:pt x="0" y="1842647"/>
                  </a:lnTo>
                  <a:close/>
                  <a:moveTo>
                    <a:pt x="1890924" y="2993352"/>
                  </a:moveTo>
                  <a:lnTo>
                    <a:pt x="1463732" y="3761049"/>
                  </a:lnTo>
                  <a:lnTo>
                    <a:pt x="1890924" y="4528744"/>
                  </a:lnTo>
                  <a:lnTo>
                    <a:pt x="2803207" y="4528745"/>
                  </a:lnTo>
                  <a:lnTo>
                    <a:pt x="3226911" y="3767314"/>
                  </a:lnTo>
                  <a:lnTo>
                    <a:pt x="3420323" y="4114888"/>
                  </a:lnTo>
                  <a:lnTo>
                    <a:pt x="2993303" y="4882274"/>
                  </a:lnTo>
                  <a:lnTo>
                    <a:pt x="3420495" y="5649970"/>
                  </a:lnTo>
                  <a:lnTo>
                    <a:pt x="4332778" y="5649970"/>
                  </a:lnTo>
                  <a:lnTo>
                    <a:pt x="4759969" y="4882274"/>
                  </a:lnTo>
                  <a:lnTo>
                    <a:pt x="4565807" y="4533348"/>
                  </a:lnTo>
                  <a:lnTo>
                    <a:pt x="4992825" y="3765961"/>
                  </a:lnTo>
                  <a:lnTo>
                    <a:pt x="4565634" y="2998264"/>
                  </a:lnTo>
                  <a:lnTo>
                    <a:pt x="3653351" y="2998264"/>
                  </a:lnTo>
                  <a:lnTo>
                    <a:pt x="3229646" y="3759695"/>
                  </a:lnTo>
                  <a:lnTo>
                    <a:pt x="2803207" y="2993351"/>
                  </a:lnTo>
                  <a:lnTo>
                    <a:pt x="1890924" y="2993352"/>
                  </a:lnTo>
                  <a:close/>
                </a:path>
              </a:pathLst>
            </a:custGeom>
            <a:solidFill>
              <a:srgbClr val="303F50"/>
            </a:solidFill>
            <a:ln w="19050" algn="ctr">
              <a:noFill/>
              <a:miter lim="800000"/>
              <a:headEnd/>
              <a:tailEnd/>
            </a:ln>
          </p:spPr>
          <p:txBody>
            <a:bodyPr wrap="square" lIns="88900" tIns="88900" rIns="88900" bIns="88900" rtlCol="0" anchor="ctr">
              <a:noAutofit/>
            </a:bodyPr>
            <a:lstStyle/>
            <a:p>
              <a:pPr algn="ctr">
                <a:lnSpc>
                  <a:spcPct val="106000"/>
                </a:lnSpc>
                <a:buFont typeface="Wingdings 2" pitchFamily="18" charset="2"/>
                <a:buNone/>
              </a:pPr>
              <a:endParaRPr lang="en-US" sz="1600" b="1">
                <a:solidFill>
                  <a:schemeClr val="bg1"/>
                </a:solidFill>
              </a:endParaRPr>
            </a:p>
          </p:txBody>
        </p:sp>
        <p:sp>
          <p:nvSpPr>
            <p:cNvPr id="11" name="Hexagon 10">
              <a:extLst>
                <a:ext uri="{FF2B5EF4-FFF2-40B4-BE49-F238E27FC236}">
                  <a16:creationId xmlns:a16="http://schemas.microsoft.com/office/drawing/2014/main" id="{A379948D-DA2E-81CA-E34E-4C6C90527D20}"/>
                </a:ext>
              </a:extLst>
            </p:cNvPr>
            <p:cNvSpPr>
              <a:spLocks noChangeAspect="1"/>
            </p:cNvSpPr>
            <p:nvPr/>
          </p:nvSpPr>
          <p:spPr bwMode="gray">
            <a:xfrm rot="1735915">
              <a:off x="9610716" y="5261179"/>
              <a:ext cx="1985568" cy="1725638"/>
            </a:xfrm>
            <a:prstGeom prst="hexagon">
              <a:avLst>
                <a:gd name="adj" fmla="val 27823"/>
                <a:gd name="vf" fmla="val 115470"/>
              </a:avLst>
            </a:prstGeom>
            <a:noFill/>
            <a:ln w="6350" algn="ctr">
              <a:solidFill>
                <a:schemeClr val="bg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Hexagon 11">
              <a:extLst>
                <a:ext uri="{FF2B5EF4-FFF2-40B4-BE49-F238E27FC236}">
                  <a16:creationId xmlns:a16="http://schemas.microsoft.com/office/drawing/2014/main" id="{D4D7FC7F-6E4A-BFCB-6A55-DD0229E18C3A}"/>
                </a:ext>
              </a:extLst>
            </p:cNvPr>
            <p:cNvSpPr>
              <a:spLocks noChangeAspect="1"/>
            </p:cNvSpPr>
            <p:nvPr/>
          </p:nvSpPr>
          <p:spPr bwMode="gray">
            <a:xfrm rot="1735915">
              <a:off x="8431646" y="3837908"/>
              <a:ext cx="2077314" cy="1805373"/>
            </a:xfrm>
            <a:prstGeom prst="hexagon">
              <a:avLst>
                <a:gd name="adj" fmla="val 27823"/>
                <a:gd name="vf" fmla="val 115470"/>
              </a:avLst>
            </a:prstGeom>
            <a:noFill/>
            <a:ln w="6350" algn="ctr">
              <a:solidFill>
                <a:schemeClr val="bg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spTree>
    <p:extLst>
      <p:ext uri="{BB962C8B-B14F-4D97-AF65-F5344CB8AC3E}">
        <p14:creationId xmlns:p14="http://schemas.microsoft.com/office/powerpoint/2010/main" val="132936705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04EE4-038B-4501-B303-3D8D3F3E532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A5DADFD-7BD7-40C7-8AFF-61C9E68AD2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D30430D-C362-45A2-9BF5-D38915A46790}"/>
              </a:ext>
            </a:extLst>
          </p:cNvPr>
          <p:cNvSpPr>
            <a:spLocks noGrp="1"/>
          </p:cNvSpPr>
          <p:nvPr>
            <p:ph type="dt" sz="half" idx="10"/>
          </p:nvPr>
        </p:nvSpPr>
        <p:spPr/>
        <p:txBody>
          <a:bodyPr/>
          <a:lstStyle/>
          <a:p>
            <a:fld id="{5083D358-FC5B-4AC5-B9EF-4D2196544EFA}" type="datetimeFigureOut">
              <a:rPr lang="en-AU" smtClean="0"/>
              <a:t>8/12/2025</a:t>
            </a:fld>
            <a:endParaRPr lang="en-AU"/>
          </a:p>
        </p:txBody>
      </p:sp>
      <p:sp>
        <p:nvSpPr>
          <p:cNvPr id="5" name="Footer Placeholder 4">
            <a:extLst>
              <a:ext uri="{FF2B5EF4-FFF2-40B4-BE49-F238E27FC236}">
                <a16:creationId xmlns:a16="http://schemas.microsoft.com/office/drawing/2014/main" id="{0879A736-47B6-44B8-8DB1-309FD00C78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E2BFCB9-75BC-4669-A7A2-14D9746CE7F5}"/>
              </a:ext>
            </a:extLst>
          </p:cNvPr>
          <p:cNvSpPr>
            <a:spLocks noGrp="1"/>
          </p:cNvSpPr>
          <p:nvPr>
            <p:ph type="sldNum" sz="quarter" idx="12"/>
          </p:nvPr>
        </p:nvSpPr>
        <p:spPr/>
        <p:txBody>
          <a:bodyPr/>
          <a:lstStyle/>
          <a:p>
            <a:fld id="{BB660548-8A75-4A49-A87E-ED1EF4CE0749}" type="slidenum">
              <a:rPr lang="en-AU" smtClean="0"/>
              <a:t>‹#›</a:t>
            </a:fld>
            <a:endParaRPr lang="en-AU"/>
          </a:p>
        </p:txBody>
      </p:sp>
      <p:sp>
        <p:nvSpPr>
          <p:cNvPr id="8" name="Copyright">
            <a:extLst>
              <a:ext uri="{FF2B5EF4-FFF2-40B4-BE49-F238E27FC236}">
                <a16:creationId xmlns:a16="http://schemas.microsoft.com/office/drawing/2014/main" id="{3B1B2274-8BDE-679E-6B11-F43C92DB2B08}"/>
              </a:ext>
            </a:extLst>
          </p:cNvPr>
          <p:cNvSpPr/>
          <p:nvPr userDrawn="1"/>
        </p:nvSpPr>
        <p:spPr bwMode="gray">
          <a:xfrm>
            <a:off x="469900" y="6478743"/>
            <a:ext cx="2256183" cy="203202"/>
          </a:xfrm>
          <a:prstGeom prst="rect">
            <a:avLst/>
          </a:prstGeom>
          <a:noFill/>
          <a:ln w="19050" algn="ctr">
            <a:noFill/>
            <a:miter lim="800000"/>
            <a:headEnd/>
            <a:tailEnd/>
          </a:ln>
        </p:spPr>
        <p:txBody>
          <a:bodyPr wrap="square" lIns="0" tIns="0" rIns="0" bIns="0" rtlCol="0" anchor="t" anchorCtr="0"/>
          <a:lstStyle/>
          <a:p>
            <a:pPr algn="l">
              <a:lnSpc>
                <a:spcPct val="106000"/>
              </a:lnSpc>
              <a:buFont typeface="Wingdings 2" pitchFamily="18" charset="2"/>
              <a:buNone/>
            </a:pPr>
            <a:r>
              <a:rPr lang="en-AU" sz="650" b="0" noProof="0">
                <a:solidFill>
                  <a:schemeClr val="tx1"/>
                </a:solidFill>
              </a:rPr>
              <a:t>© 2023 Deloitte Consulting. Deloitte Touche Tohmatsu.</a:t>
            </a:r>
          </a:p>
        </p:txBody>
      </p:sp>
    </p:spTree>
    <p:extLst>
      <p:ext uri="{BB962C8B-B14F-4D97-AF65-F5344CB8AC3E}">
        <p14:creationId xmlns:p14="http://schemas.microsoft.com/office/powerpoint/2010/main" val="1090596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readrcumbs, Title, Description, 3 Col">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D41611BF-CA77-6541-ACAD-066214D4D7C5}"/>
              </a:ext>
            </a:extLst>
          </p:cNvPr>
          <p:cNvSpPr>
            <a:spLocks noGrp="1"/>
          </p:cNvSpPr>
          <p:nvPr>
            <p:ph idx="1"/>
          </p:nvPr>
        </p:nvSpPr>
        <p:spPr>
          <a:xfrm>
            <a:off x="701407" y="2243669"/>
            <a:ext cx="3378468" cy="3922180"/>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8" name="Text Placeholder 2">
            <a:extLst>
              <a:ext uri="{FF2B5EF4-FFF2-40B4-BE49-F238E27FC236}">
                <a16:creationId xmlns:a16="http://schemas.microsoft.com/office/drawing/2014/main" id="{FB847A7B-88A5-0747-9C92-5807F7A499E4}"/>
              </a:ext>
            </a:extLst>
          </p:cNvPr>
          <p:cNvSpPr>
            <a:spLocks noGrp="1"/>
          </p:cNvSpPr>
          <p:nvPr>
            <p:ph idx="18"/>
          </p:nvPr>
        </p:nvSpPr>
        <p:spPr>
          <a:xfrm>
            <a:off x="4404000" y="2243669"/>
            <a:ext cx="3384000" cy="3922180"/>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9" name="Text Placeholder 2">
            <a:extLst>
              <a:ext uri="{FF2B5EF4-FFF2-40B4-BE49-F238E27FC236}">
                <a16:creationId xmlns:a16="http://schemas.microsoft.com/office/drawing/2014/main" id="{F3F2F1D2-8E29-2F47-ACE5-F4E928962309}"/>
              </a:ext>
            </a:extLst>
          </p:cNvPr>
          <p:cNvSpPr>
            <a:spLocks noGrp="1"/>
          </p:cNvSpPr>
          <p:nvPr>
            <p:ph idx="19"/>
          </p:nvPr>
        </p:nvSpPr>
        <p:spPr>
          <a:xfrm>
            <a:off x="8106593" y="2243669"/>
            <a:ext cx="3384000" cy="3922180"/>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Slide Number Placeholder 3">
            <a:extLst>
              <a:ext uri="{FF2B5EF4-FFF2-40B4-BE49-F238E27FC236}">
                <a16:creationId xmlns:a16="http://schemas.microsoft.com/office/drawing/2014/main" id="{851CD270-5495-EF41-BF75-DE6270C79A62}"/>
              </a:ext>
            </a:extLst>
          </p:cNvPr>
          <p:cNvSpPr>
            <a:spLocks noGrp="1"/>
          </p:cNvSpPr>
          <p:nvPr>
            <p:ph type="sldNum" sz="quarter" idx="21"/>
          </p:nvPr>
        </p:nvSpPr>
        <p:spPr>
          <a:xfrm>
            <a:off x="8753474" y="6408000"/>
            <a:ext cx="2743200" cy="144000"/>
          </a:xfrm>
          <a:prstGeom prst="rect">
            <a:avLst/>
          </a:prstGeom>
        </p:spPr>
        <p:txBody>
          <a:bodyPr/>
          <a:lstStyle/>
          <a:p>
            <a:fld id="{DE8325BF-402B-CE47-84F2-5874266563E8}" type="slidenum">
              <a:rPr lang="en-AU" smtClean="0"/>
              <a:pPr/>
              <a:t>‹#›</a:t>
            </a:fld>
            <a:endParaRPr lang="en-AU" sz="800"/>
          </a:p>
        </p:txBody>
      </p:sp>
      <p:sp>
        <p:nvSpPr>
          <p:cNvPr id="15" name="Footer Placeholder 2">
            <a:extLst>
              <a:ext uri="{FF2B5EF4-FFF2-40B4-BE49-F238E27FC236}">
                <a16:creationId xmlns:a16="http://schemas.microsoft.com/office/drawing/2014/main" id="{F16EF0AC-2F29-7EA0-958E-607A2958D4D8}"/>
              </a:ext>
            </a:extLst>
          </p:cNvPr>
          <p:cNvSpPr>
            <a:spLocks noGrp="1"/>
          </p:cNvSpPr>
          <p:nvPr>
            <p:ph type="ftr" sz="quarter" idx="3"/>
          </p:nvPr>
        </p:nvSpPr>
        <p:spPr>
          <a:xfrm>
            <a:off x="701407" y="6408000"/>
            <a:ext cx="4114800" cy="144000"/>
          </a:xfrm>
          <a:prstGeom prst="rect">
            <a:avLst/>
          </a:prstGeom>
        </p:spPr>
        <p:txBody>
          <a:bodyPr vert="horz" lIns="0" tIns="0" rIns="0" bIns="0" rtlCol="0" anchor="ctr"/>
          <a:lstStyle>
            <a:lvl1pPr algn="l">
              <a:defRPr sz="600">
                <a:solidFill>
                  <a:schemeClr val="tx1">
                    <a:tint val="75000"/>
                  </a:schemeClr>
                </a:solidFill>
              </a:defRPr>
            </a:lvl1pPr>
          </a:lstStyle>
          <a:p>
            <a:r>
              <a:rPr lang="en-US">
                <a:solidFill>
                  <a:schemeClr val="bg1">
                    <a:lumMod val="75000"/>
                  </a:schemeClr>
                </a:solidFill>
              </a:rPr>
              <a:t>Copyright © 2022 Deloitte Consulting Pty Ltd. All rights reserved. </a:t>
            </a:r>
          </a:p>
        </p:txBody>
      </p:sp>
      <p:sp>
        <p:nvSpPr>
          <p:cNvPr id="18" name="Title 1">
            <a:extLst>
              <a:ext uri="{FF2B5EF4-FFF2-40B4-BE49-F238E27FC236}">
                <a16:creationId xmlns:a16="http://schemas.microsoft.com/office/drawing/2014/main" id="{D41BECC4-A51B-B397-5520-53773E821304}"/>
              </a:ext>
            </a:extLst>
          </p:cNvPr>
          <p:cNvSpPr>
            <a:spLocks noGrp="1"/>
          </p:cNvSpPr>
          <p:nvPr>
            <p:ph type="title" hasCustomPrompt="1"/>
          </p:nvPr>
        </p:nvSpPr>
        <p:spPr>
          <a:xfrm>
            <a:off x="695648" y="713147"/>
            <a:ext cx="10801028" cy="504000"/>
          </a:xfrm>
          <a:prstGeom prst="rect">
            <a:avLst/>
          </a:prstGeom>
        </p:spPr>
        <p:txBody>
          <a:bodyPr anchor="t" anchorCtr="0"/>
          <a:lstStyle>
            <a:lvl1pPr>
              <a:lnSpc>
                <a:spcPct val="100000"/>
              </a:lnSpc>
              <a:defRPr sz="2800" b="0" i="0" spc="0" baseline="0">
                <a:latin typeface="Open Sans" panose="020B0606030504020204" pitchFamily="34" charset="0"/>
                <a:ea typeface="Open Sans" panose="020B0606030504020204" pitchFamily="34" charset="0"/>
                <a:cs typeface="Open Sans" panose="020B0606030504020204" pitchFamily="34" charset="0"/>
              </a:defRPr>
            </a:lvl1pPr>
          </a:lstStyle>
          <a:p>
            <a:r>
              <a:rPr lang="en-GB"/>
              <a:t>Click to edit title</a:t>
            </a:r>
            <a:endParaRPr lang="en-US"/>
          </a:p>
        </p:txBody>
      </p:sp>
    </p:spTree>
    <p:extLst>
      <p:ext uri="{BB962C8B-B14F-4D97-AF65-F5344CB8AC3E}">
        <p14:creationId xmlns:p14="http://schemas.microsoft.com/office/powerpoint/2010/main" val="140990560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AU" noProof="0"/>
              <a:t>Click to edit Master text styles</a:t>
            </a:r>
            <a:endParaRPr lang="en-AU"/>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AU" sz="650" noProof="0" smtClean="0">
                <a:solidFill>
                  <a:schemeClr val="bg1"/>
                </a:solidFill>
              </a:rPr>
              <a:pPr marL="0" indent="0" algn="r">
                <a:spcBef>
                  <a:spcPts val="800"/>
                </a:spcBef>
                <a:buSzPct val="100000"/>
                <a:buFont typeface="Arial"/>
                <a:buNone/>
              </a:pPr>
              <a:t>‹#›</a:t>
            </a:fld>
            <a:endParaRPr lang="en-AU" sz="650" noProof="0">
              <a:solidFill>
                <a:schemeClr val="bg1"/>
              </a:solidFill>
            </a:endParaRPr>
          </a:p>
        </p:txBody>
      </p:sp>
      <p:sp>
        <p:nvSpPr>
          <p:cNvPr id="6" name="Copyright"/>
          <p:cNvSpPr/>
          <p:nvPr userDrawn="1"/>
        </p:nvSpPr>
        <p:spPr bwMode="gray">
          <a:xfrm>
            <a:off x="469900" y="6478743"/>
            <a:ext cx="2256183" cy="203202"/>
          </a:xfrm>
          <a:prstGeom prst="rect">
            <a:avLst/>
          </a:prstGeom>
          <a:noFill/>
          <a:ln w="19050" algn="ctr">
            <a:noFill/>
            <a:miter lim="800000"/>
            <a:headEnd/>
            <a:tailEnd/>
          </a:ln>
        </p:spPr>
        <p:txBody>
          <a:bodyPr wrap="square" lIns="0" tIns="0" rIns="0" bIns="0" rtlCol="0" anchor="t" anchorCtr="0"/>
          <a:lstStyle/>
          <a:p>
            <a:pPr algn="l">
              <a:lnSpc>
                <a:spcPct val="106000"/>
              </a:lnSpc>
              <a:buFont typeface="Wingdings 2" pitchFamily="18" charset="2"/>
              <a:buNone/>
            </a:pPr>
            <a:r>
              <a:rPr lang="en-AU" sz="650" b="0" noProof="0">
                <a:solidFill>
                  <a:schemeClr val="bg1"/>
                </a:solidFill>
              </a:rPr>
              <a:t>© 2023 Deloitte Consulting. Deloitte Touche Tohmatsu.</a:t>
            </a:r>
          </a:p>
        </p:txBody>
      </p:sp>
    </p:spTree>
    <p:extLst>
      <p:ext uri="{BB962C8B-B14F-4D97-AF65-F5344CB8AC3E}">
        <p14:creationId xmlns:p14="http://schemas.microsoft.com/office/powerpoint/2010/main" val="151307722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81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Text Placeholder 16">
            <a:extLst>
              <a:ext uri="{FF2B5EF4-FFF2-40B4-BE49-F238E27FC236}">
                <a16:creationId xmlns:a16="http://schemas.microsoft.com/office/drawing/2014/main" id="{08C36526-5A7A-381C-7CED-899FEE157849}"/>
              </a:ext>
            </a:extLst>
          </p:cNvPr>
          <p:cNvSpPr>
            <a:spLocks noGrp="1"/>
          </p:cNvSpPr>
          <p:nvPr>
            <p:ph type="body" sz="quarter" idx="14" hasCustomPrompt="1"/>
          </p:nvPr>
        </p:nvSpPr>
        <p:spPr>
          <a:xfrm>
            <a:off x="6096000" y="675815"/>
            <a:ext cx="5138738" cy="644525"/>
          </a:xfrm>
          <a:prstGeom prst="rect">
            <a:avLst/>
          </a:prstGeom>
        </p:spPr>
        <p:txBody>
          <a:bodyPr/>
          <a:lstStyle>
            <a:lvl1pPr>
              <a:defRPr lang="en-US" sz="4400" b="0" kern="1200" dirty="0">
                <a:solidFill>
                  <a:schemeClr val="tx1"/>
                </a:solidFill>
                <a:latin typeface="+mj-lt"/>
                <a:ea typeface="+mn-ea"/>
                <a:cs typeface="+mn-cs"/>
              </a:defRPr>
            </a:lvl1pPr>
          </a:lstStyle>
          <a:p>
            <a:pPr lvl="0"/>
            <a:r>
              <a:rPr lang="en-US"/>
              <a:t>Section Name</a:t>
            </a:r>
          </a:p>
        </p:txBody>
      </p:sp>
      <p:grpSp>
        <p:nvGrpSpPr>
          <p:cNvPr id="24" name="Group 23">
            <a:extLst>
              <a:ext uri="{FF2B5EF4-FFF2-40B4-BE49-F238E27FC236}">
                <a16:creationId xmlns:a16="http://schemas.microsoft.com/office/drawing/2014/main" id="{C70F5236-6CB0-F302-14E7-61EC9AC9EB67}"/>
              </a:ext>
            </a:extLst>
          </p:cNvPr>
          <p:cNvGrpSpPr/>
          <p:nvPr userDrawn="1"/>
        </p:nvGrpSpPr>
        <p:grpSpPr>
          <a:xfrm>
            <a:off x="-2" y="200625"/>
            <a:ext cx="4642986" cy="6657375"/>
            <a:chOff x="-2" y="200625"/>
            <a:chExt cx="4642986" cy="6657375"/>
          </a:xfrm>
          <a:blipFill>
            <a:blip r:embed="rId2"/>
            <a:stretch>
              <a:fillRect/>
            </a:stretch>
          </a:blipFill>
        </p:grpSpPr>
        <p:grpSp>
          <p:nvGrpSpPr>
            <p:cNvPr id="11" name="Group 10">
              <a:extLst>
                <a:ext uri="{FF2B5EF4-FFF2-40B4-BE49-F238E27FC236}">
                  <a16:creationId xmlns:a16="http://schemas.microsoft.com/office/drawing/2014/main" id="{55608A9C-FB7D-0CAC-4720-2D86C9130AB7}"/>
                </a:ext>
              </a:extLst>
            </p:cNvPr>
            <p:cNvGrpSpPr/>
            <p:nvPr userDrawn="1"/>
          </p:nvGrpSpPr>
          <p:grpSpPr>
            <a:xfrm>
              <a:off x="0" y="200625"/>
              <a:ext cx="4642984" cy="3357584"/>
              <a:chOff x="-1" y="-119022"/>
              <a:chExt cx="4642984" cy="3357584"/>
            </a:xfrm>
            <a:grpFill/>
          </p:grpSpPr>
          <p:sp>
            <p:nvSpPr>
              <p:cNvPr id="12" name="Freeform: Shape 11">
                <a:extLst>
                  <a:ext uri="{FF2B5EF4-FFF2-40B4-BE49-F238E27FC236}">
                    <a16:creationId xmlns:a16="http://schemas.microsoft.com/office/drawing/2014/main" id="{42A1251A-1763-AA2B-23FB-E02989F5DF68}"/>
                  </a:ext>
                </a:extLst>
              </p:cNvPr>
              <p:cNvSpPr/>
              <p:nvPr userDrawn="1"/>
            </p:nvSpPr>
            <p:spPr>
              <a:xfrm>
                <a:off x="321503" y="1"/>
                <a:ext cx="3428301" cy="2746261"/>
              </a:xfrm>
              <a:custGeom>
                <a:avLst/>
                <a:gdLst>
                  <a:gd name="connsiteX0" fmla="*/ 0 w 3428301"/>
                  <a:gd name="connsiteY0" fmla="*/ 0 h 2746261"/>
                  <a:gd name="connsiteX1" fmla="*/ 1395358 w 3428301"/>
                  <a:gd name="connsiteY1" fmla="*/ 0 h 2746261"/>
                  <a:gd name="connsiteX2" fmla="*/ 3428301 w 3428301"/>
                  <a:gd name="connsiteY2" fmla="*/ 2032943 h 2746261"/>
                  <a:gd name="connsiteX3" fmla="*/ 2714983 w 3428301"/>
                  <a:gd name="connsiteY3" fmla="*/ 2746261 h 2746261"/>
                  <a:gd name="connsiteX4" fmla="*/ 1970697 w 3428301"/>
                  <a:gd name="connsiteY4" fmla="*/ 2001975 h 2746261"/>
                  <a:gd name="connsiteX5" fmla="*/ 1971821 w 3428301"/>
                  <a:gd name="connsiteY5" fmla="*/ 2000851 h 2746261"/>
                  <a:gd name="connsiteX6" fmla="*/ 0 w 3428301"/>
                  <a:gd name="connsiteY6" fmla="*/ 29030 h 2746261"/>
                  <a:gd name="connsiteX7" fmla="*/ 0 w 3428301"/>
                  <a:gd name="connsiteY7" fmla="*/ 0 h 274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8301" h="2746261">
                    <a:moveTo>
                      <a:pt x="0" y="0"/>
                    </a:moveTo>
                    <a:lnTo>
                      <a:pt x="1395358" y="0"/>
                    </a:lnTo>
                    <a:lnTo>
                      <a:pt x="3428301" y="2032943"/>
                    </a:lnTo>
                    <a:lnTo>
                      <a:pt x="2714983" y="2746261"/>
                    </a:lnTo>
                    <a:lnTo>
                      <a:pt x="1970697" y="2001975"/>
                    </a:lnTo>
                    <a:lnTo>
                      <a:pt x="1971821" y="2000851"/>
                    </a:lnTo>
                    <a:lnTo>
                      <a:pt x="0" y="2903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3" name="Freeform: Shape 12">
                <a:extLst>
                  <a:ext uri="{FF2B5EF4-FFF2-40B4-BE49-F238E27FC236}">
                    <a16:creationId xmlns:a16="http://schemas.microsoft.com/office/drawing/2014/main" id="{E658DB7D-86E7-652D-3CB7-D66C269C5CC2}"/>
                  </a:ext>
                </a:extLst>
              </p:cNvPr>
              <p:cNvSpPr/>
              <p:nvPr userDrawn="1"/>
            </p:nvSpPr>
            <p:spPr>
              <a:xfrm>
                <a:off x="1914891" y="1"/>
                <a:ext cx="1692038" cy="984647"/>
              </a:xfrm>
              <a:custGeom>
                <a:avLst/>
                <a:gdLst>
                  <a:gd name="connsiteX0" fmla="*/ 0 w 1692038"/>
                  <a:gd name="connsiteY0" fmla="*/ 0 h 984647"/>
                  <a:gd name="connsiteX1" fmla="*/ 1414781 w 1692038"/>
                  <a:gd name="connsiteY1" fmla="*/ 0 h 984647"/>
                  <a:gd name="connsiteX2" fmla="*/ 1692038 w 1692038"/>
                  <a:gd name="connsiteY2" fmla="*/ 277257 h 984647"/>
                  <a:gd name="connsiteX3" fmla="*/ 984647 w 1692038"/>
                  <a:gd name="connsiteY3" fmla="*/ 984647 h 984647"/>
                  <a:gd name="connsiteX4" fmla="*/ 0 w 1692038"/>
                  <a:gd name="connsiteY4" fmla="*/ 0 h 98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038" h="984647">
                    <a:moveTo>
                      <a:pt x="0" y="0"/>
                    </a:moveTo>
                    <a:lnTo>
                      <a:pt x="1414781" y="0"/>
                    </a:lnTo>
                    <a:lnTo>
                      <a:pt x="1692038" y="277257"/>
                    </a:lnTo>
                    <a:lnTo>
                      <a:pt x="984647" y="98464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4" name="Freeform: Shape 13">
                <a:extLst>
                  <a:ext uri="{FF2B5EF4-FFF2-40B4-BE49-F238E27FC236}">
                    <a16:creationId xmlns:a16="http://schemas.microsoft.com/office/drawing/2014/main" id="{1BA37C6E-41A5-6986-9540-047C5447BCE8}"/>
                  </a:ext>
                </a:extLst>
              </p:cNvPr>
              <p:cNvSpPr/>
              <p:nvPr userDrawn="1"/>
            </p:nvSpPr>
            <p:spPr>
              <a:xfrm>
                <a:off x="3483104" y="1"/>
                <a:ext cx="1159879" cy="585867"/>
              </a:xfrm>
              <a:custGeom>
                <a:avLst/>
                <a:gdLst>
                  <a:gd name="connsiteX0" fmla="*/ 0 w 1159879"/>
                  <a:gd name="connsiteY0" fmla="*/ 0 h 585867"/>
                  <a:gd name="connsiteX1" fmla="*/ 1159879 w 1159879"/>
                  <a:gd name="connsiteY1" fmla="*/ 0 h 585867"/>
                  <a:gd name="connsiteX2" fmla="*/ 574012 w 1159879"/>
                  <a:gd name="connsiteY2" fmla="*/ 585867 h 585867"/>
                  <a:gd name="connsiteX3" fmla="*/ 265402 w 1159879"/>
                  <a:gd name="connsiteY3" fmla="*/ 277257 h 585867"/>
                  <a:gd name="connsiteX4" fmla="*/ 271329 w 1159879"/>
                  <a:gd name="connsiteY4" fmla="*/ 271329 h 585867"/>
                  <a:gd name="connsiteX5" fmla="*/ 0 w 1159879"/>
                  <a:gd name="connsiteY5" fmla="*/ 0 h 58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9879" h="585867">
                    <a:moveTo>
                      <a:pt x="0" y="0"/>
                    </a:moveTo>
                    <a:lnTo>
                      <a:pt x="1159879" y="0"/>
                    </a:lnTo>
                    <a:lnTo>
                      <a:pt x="574012" y="585867"/>
                    </a:lnTo>
                    <a:lnTo>
                      <a:pt x="265402" y="277257"/>
                    </a:lnTo>
                    <a:lnTo>
                      <a:pt x="271329" y="271329"/>
                    </a:lnTo>
                    <a:lnTo>
                      <a:pt x="0" y="0"/>
                    </a:lnTo>
                    <a:close/>
                  </a:path>
                </a:pathLst>
              </a:custGeom>
              <a:solidFill>
                <a:srgbClr val="5788B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5" name="Freeform: Shape 14">
                <a:extLst>
                  <a:ext uri="{FF2B5EF4-FFF2-40B4-BE49-F238E27FC236}">
                    <a16:creationId xmlns:a16="http://schemas.microsoft.com/office/drawing/2014/main" id="{DBD5264B-6083-ED82-68AE-41A47DAFAC4F}"/>
                  </a:ext>
                </a:extLst>
              </p:cNvPr>
              <p:cNvSpPr/>
              <p:nvPr userDrawn="1"/>
            </p:nvSpPr>
            <p:spPr>
              <a:xfrm>
                <a:off x="-1" y="-119022"/>
                <a:ext cx="1970697" cy="2682891"/>
              </a:xfrm>
              <a:custGeom>
                <a:avLst/>
                <a:gdLst>
                  <a:gd name="connsiteX0" fmla="*/ 0 w 1970697"/>
                  <a:gd name="connsiteY0" fmla="*/ 0 h 2682891"/>
                  <a:gd name="connsiteX1" fmla="*/ 1970697 w 1970697"/>
                  <a:gd name="connsiteY1" fmla="*/ 1970697 h 2682891"/>
                  <a:gd name="connsiteX2" fmla="*/ 1258503 w 1970697"/>
                  <a:gd name="connsiteY2" fmla="*/ 2682891 h 2682891"/>
                  <a:gd name="connsiteX3" fmla="*/ 0 w 1970697"/>
                  <a:gd name="connsiteY3" fmla="*/ 1424389 h 2682891"/>
                  <a:gd name="connsiteX4" fmla="*/ 0 w 1970697"/>
                  <a:gd name="connsiteY4" fmla="*/ 0 h 2682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97" h="2682891">
                    <a:moveTo>
                      <a:pt x="0" y="0"/>
                    </a:moveTo>
                    <a:lnTo>
                      <a:pt x="1970697" y="1970697"/>
                    </a:lnTo>
                    <a:lnTo>
                      <a:pt x="1258503" y="2682891"/>
                    </a:lnTo>
                    <a:lnTo>
                      <a:pt x="0" y="1424389"/>
                    </a:lnTo>
                    <a:lnTo>
                      <a:pt x="0" y="0"/>
                    </a:lnTo>
                    <a:close/>
                  </a:path>
                </a:pathLst>
              </a:custGeom>
              <a:solidFill>
                <a:srgbClr val="A0B1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6" name="Freeform: Shape 15">
                <a:extLst>
                  <a:ext uri="{FF2B5EF4-FFF2-40B4-BE49-F238E27FC236}">
                    <a16:creationId xmlns:a16="http://schemas.microsoft.com/office/drawing/2014/main" id="{F08BA5F8-35C3-0A64-FCEE-4CC98E8005CF}"/>
                  </a:ext>
                </a:extLst>
              </p:cNvPr>
              <p:cNvSpPr/>
              <p:nvPr userDrawn="1"/>
            </p:nvSpPr>
            <p:spPr>
              <a:xfrm>
                <a:off x="0" y="1457802"/>
                <a:ext cx="890380" cy="1780760"/>
              </a:xfrm>
              <a:custGeom>
                <a:avLst/>
                <a:gdLst>
                  <a:gd name="connsiteX0" fmla="*/ 0 w 890380"/>
                  <a:gd name="connsiteY0" fmla="*/ 0 h 1780760"/>
                  <a:gd name="connsiteX1" fmla="*/ 890380 w 890380"/>
                  <a:gd name="connsiteY1" fmla="*/ 890380 h 1780760"/>
                  <a:gd name="connsiteX2" fmla="*/ 0 w 890380"/>
                  <a:gd name="connsiteY2" fmla="*/ 1780760 h 1780760"/>
                  <a:gd name="connsiteX3" fmla="*/ 0 w 890380"/>
                  <a:gd name="connsiteY3" fmla="*/ 0 h 1780760"/>
                </a:gdLst>
                <a:ahLst/>
                <a:cxnLst>
                  <a:cxn ang="0">
                    <a:pos x="connsiteX0" y="connsiteY0"/>
                  </a:cxn>
                  <a:cxn ang="0">
                    <a:pos x="connsiteX1" y="connsiteY1"/>
                  </a:cxn>
                  <a:cxn ang="0">
                    <a:pos x="connsiteX2" y="connsiteY2"/>
                  </a:cxn>
                  <a:cxn ang="0">
                    <a:pos x="connsiteX3" y="connsiteY3"/>
                  </a:cxn>
                </a:cxnLst>
                <a:rect l="l" t="t" r="r" b="b"/>
                <a:pathLst>
                  <a:path w="890380" h="1780760">
                    <a:moveTo>
                      <a:pt x="0" y="0"/>
                    </a:moveTo>
                    <a:lnTo>
                      <a:pt x="890380" y="890380"/>
                    </a:lnTo>
                    <a:lnTo>
                      <a:pt x="0" y="17807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grpSp>
          <p:nvGrpSpPr>
            <p:cNvPr id="17" name="Group 16">
              <a:extLst>
                <a:ext uri="{FF2B5EF4-FFF2-40B4-BE49-F238E27FC236}">
                  <a16:creationId xmlns:a16="http://schemas.microsoft.com/office/drawing/2014/main" id="{C6D554BD-9563-B023-C1E4-4ECBDB901366}"/>
                </a:ext>
              </a:extLst>
            </p:cNvPr>
            <p:cNvGrpSpPr/>
            <p:nvPr userDrawn="1"/>
          </p:nvGrpSpPr>
          <p:grpSpPr>
            <a:xfrm rot="10800000" flipH="1">
              <a:off x="-2" y="3992716"/>
              <a:ext cx="4424147" cy="2865284"/>
              <a:chOff x="-1" y="-119022"/>
              <a:chExt cx="4642984" cy="2865284"/>
            </a:xfrm>
            <a:grpFill/>
          </p:grpSpPr>
          <p:sp>
            <p:nvSpPr>
              <p:cNvPr id="18" name="Freeform: Shape 17">
                <a:extLst>
                  <a:ext uri="{FF2B5EF4-FFF2-40B4-BE49-F238E27FC236}">
                    <a16:creationId xmlns:a16="http://schemas.microsoft.com/office/drawing/2014/main" id="{F0A5EA01-2D15-216E-489C-B53146AE5DE5}"/>
                  </a:ext>
                </a:extLst>
              </p:cNvPr>
              <p:cNvSpPr/>
              <p:nvPr userDrawn="1"/>
            </p:nvSpPr>
            <p:spPr>
              <a:xfrm>
                <a:off x="321503" y="1"/>
                <a:ext cx="3428301" cy="2746261"/>
              </a:xfrm>
              <a:custGeom>
                <a:avLst/>
                <a:gdLst>
                  <a:gd name="connsiteX0" fmla="*/ 0 w 3428301"/>
                  <a:gd name="connsiteY0" fmla="*/ 0 h 2746261"/>
                  <a:gd name="connsiteX1" fmla="*/ 1395358 w 3428301"/>
                  <a:gd name="connsiteY1" fmla="*/ 0 h 2746261"/>
                  <a:gd name="connsiteX2" fmla="*/ 3428301 w 3428301"/>
                  <a:gd name="connsiteY2" fmla="*/ 2032943 h 2746261"/>
                  <a:gd name="connsiteX3" fmla="*/ 2714983 w 3428301"/>
                  <a:gd name="connsiteY3" fmla="*/ 2746261 h 2746261"/>
                  <a:gd name="connsiteX4" fmla="*/ 1970697 w 3428301"/>
                  <a:gd name="connsiteY4" fmla="*/ 2001975 h 2746261"/>
                  <a:gd name="connsiteX5" fmla="*/ 1971821 w 3428301"/>
                  <a:gd name="connsiteY5" fmla="*/ 2000851 h 2746261"/>
                  <a:gd name="connsiteX6" fmla="*/ 0 w 3428301"/>
                  <a:gd name="connsiteY6" fmla="*/ 29030 h 2746261"/>
                  <a:gd name="connsiteX7" fmla="*/ 0 w 3428301"/>
                  <a:gd name="connsiteY7" fmla="*/ 0 h 274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8301" h="2746261">
                    <a:moveTo>
                      <a:pt x="0" y="0"/>
                    </a:moveTo>
                    <a:lnTo>
                      <a:pt x="1395358" y="0"/>
                    </a:lnTo>
                    <a:lnTo>
                      <a:pt x="3428301" y="2032943"/>
                    </a:lnTo>
                    <a:lnTo>
                      <a:pt x="2714983" y="2746261"/>
                    </a:lnTo>
                    <a:lnTo>
                      <a:pt x="1970697" y="2001975"/>
                    </a:lnTo>
                    <a:lnTo>
                      <a:pt x="1971821" y="2000851"/>
                    </a:lnTo>
                    <a:lnTo>
                      <a:pt x="0" y="2903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9" name="Freeform: Shape 18">
                <a:extLst>
                  <a:ext uri="{FF2B5EF4-FFF2-40B4-BE49-F238E27FC236}">
                    <a16:creationId xmlns:a16="http://schemas.microsoft.com/office/drawing/2014/main" id="{00464863-0F9F-9EFD-55FE-8E01CCCEEFC3}"/>
                  </a:ext>
                </a:extLst>
              </p:cNvPr>
              <p:cNvSpPr/>
              <p:nvPr userDrawn="1"/>
            </p:nvSpPr>
            <p:spPr>
              <a:xfrm>
                <a:off x="1914891" y="1"/>
                <a:ext cx="1692038" cy="984647"/>
              </a:xfrm>
              <a:custGeom>
                <a:avLst/>
                <a:gdLst>
                  <a:gd name="connsiteX0" fmla="*/ 0 w 1692038"/>
                  <a:gd name="connsiteY0" fmla="*/ 0 h 984647"/>
                  <a:gd name="connsiteX1" fmla="*/ 1414781 w 1692038"/>
                  <a:gd name="connsiteY1" fmla="*/ 0 h 984647"/>
                  <a:gd name="connsiteX2" fmla="*/ 1692038 w 1692038"/>
                  <a:gd name="connsiteY2" fmla="*/ 277257 h 984647"/>
                  <a:gd name="connsiteX3" fmla="*/ 984647 w 1692038"/>
                  <a:gd name="connsiteY3" fmla="*/ 984647 h 984647"/>
                  <a:gd name="connsiteX4" fmla="*/ 0 w 1692038"/>
                  <a:gd name="connsiteY4" fmla="*/ 0 h 98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038" h="984647">
                    <a:moveTo>
                      <a:pt x="0" y="0"/>
                    </a:moveTo>
                    <a:lnTo>
                      <a:pt x="1414781" y="0"/>
                    </a:lnTo>
                    <a:lnTo>
                      <a:pt x="1692038" y="277257"/>
                    </a:lnTo>
                    <a:lnTo>
                      <a:pt x="984647" y="98464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20" name="Freeform: Shape 19">
                <a:extLst>
                  <a:ext uri="{FF2B5EF4-FFF2-40B4-BE49-F238E27FC236}">
                    <a16:creationId xmlns:a16="http://schemas.microsoft.com/office/drawing/2014/main" id="{2CCBB6B6-3842-5298-D1F6-1697F9CC10D8}"/>
                  </a:ext>
                </a:extLst>
              </p:cNvPr>
              <p:cNvSpPr/>
              <p:nvPr userDrawn="1"/>
            </p:nvSpPr>
            <p:spPr>
              <a:xfrm>
                <a:off x="3483104" y="1"/>
                <a:ext cx="1159879" cy="585867"/>
              </a:xfrm>
              <a:custGeom>
                <a:avLst/>
                <a:gdLst>
                  <a:gd name="connsiteX0" fmla="*/ 0 w 1159879"/>
                  <a:gd name="connsiteY0" fmla="*/ 0 h 585867"/>
                  <a:gd name="connsiteX1" fmla="*/ 1159879 w 1159879"/>
                  <a:gd name="connsiteY1" fmla="*/ 0 h 585867"/>
                  <a:gd name="connsiteX2" fmla="*/ 574012 w 1159879"/>
                  <a:gd name="connsiteY2" fmla="*/ 585867 h 585867"/>
                  <a:gd name="connsiteX3" fmla="*/ 265402 w 1159879"/>
                  <a:gd name="connsiteY3" fmla="*/ 277257 h 585867"/>
                  <a:gd name="connsiteX4" fmla="*/ 271329 w 1159879"/>
                  <a:gd name="connsiteY4" fmla="*/ 271329 h 585867"/>
                  <a:gd name="connsiteX5" fmla="*/ 0 w 1159879"/>
                  <a:gd name="connsiteY5" fmla="*/ 0 h 58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9879" h="585867">
                    <a:moveTo>
                      <a:pt x="0" y="0"/>
                    </a:moveTo>
                    <a:lnTo>
                      <a:pt x="1159879" y="0"/>
                    </a:lnTo>
                    <a:lnTo>
                      <a:pt x="574012" y="585867"/>
                    </a:lnTo>
                    <a:lnTo>
                      <a:pt x="265402" y="277257"/>
                    </a:lnTo>
                    <a:lnTo>
                      <a:pt x="271329" y="271329"/>
                    </a:lnTo>
                    <a:lnTo>
                      <a:pt x="0" y="0"/>
                    </a:lnTo>
                    <a:close/>
                  </a:path>
                </a:pathLst>
              </a:custGeom>
              <a:solidFill>
                <a:srgbClr val="2A564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21" name="Freeform: Shape 20">
                <a:extLst>
                  <a:ext uri="{FF2B5EF4-FFF2-40B4-BE49-F238E27FC236}">
                    <a16:creationId xmlns:a16="http://schemas.microsoft.com/office/drawing/2014/main" id="{A4ADFC18-8A06-BFAE-9D6E-383434CF16BB}"/>
                  </a:ext>
                </a:extLst>
              </p:cNvPr>
              <p:cNvSpPr/>
              <p:nvPr userDrawn="1"/>
            </p:nvSpPr>
            <p:spPr>
              <a:xfrm>
                <a:off x="-1" y="-119022"/>
                <a:ext cx="1970697" cy="2682891"/>
              </a:xfrm>
              <a:custGeom>
                <a:avLst/>
                <a:gdLst>
                  <a:gd name="connsiteX0" fmla="*/ 0 w 1970697"/>
                  <a:gd name="connsiteY0" fmla="*/ 0 h 2682891"/>
                  <a:gd name="connsiteX1" fmla="*/ 1970697 w 1970697"/>
                  <a:gd name="connsiteY1" fmla="*/ 1970697 h 2682891"/>
                  <a:gd name="connsiteX2" fmla="*/ 1258503 w 1970697"/>
                  <a:gd name="connsiteY2" fmla="*/ 2682891 h 2682891"/>
                  <a:gd name="connsiteX3" fmla="*/ 0 w 1970697"/>
                  <a:gd name="connsiteY3" fmla="*/ 1424389 h 2682891"/>
                  <a:gd name="connsiteX4" fmla="*/ 0 w 1970697"/>
                  <a:gd name="connsiteY4" fmla="*/ 0 h 2682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97" h="2682891">
                    <a:moveTo>
                      <a:pt x="0" y="0"/>
                    </a:moveTo>
                    <a:lnTo>
                      <a:pt x="1970697" y="1970697"/>
                    </a:lnTo>
                    <a:lnTo>
                      <a:pt x="1258503" y="2682891"/>
                    </a:lnTo>
                    <a:lnTo>
                      <a:pt x="0" y="1424389"/>
                    </a:lnTo>
                    <a:lnTo>
                      <a:pt x="0" y="0"/>
                    </a:lnTo>
                    <a:close/>
                  </a:path>
                </a:pathLst>
              </a:custGeom>
              <a:solidFill>
                <a:srgbClr val="A8CC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grpSp>
    </p:spTree>
    <p:extLst>
      <p:ext uri="{BB962C8B-B14F-4D97-AF65-F5344CB8AC3E}">
        <p14:creationId xmlns:p14="http://schemas.microsoft.com/office/powerpoint/2010/main" val="326953838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Text Placeholder 16">
            <a:extLst>
              <a:ext uri="{FF2B5EF4-FFF2-40B4-BE49-F238E27FC236}">
                <a16:creationId xmlns:a16="http://schemas.microsoft.com/office/drawing/2014/main" id="{08C36526-5A7A-381C-7CED-899FEE157849}"/>
              </a:ext>
            </a:extLst>
          </p:cNvPr>
          <p:cNvSpPr>
            <a:spLocks noGrp="1"/>
          </p:cNvSpPr>
          <p:nvPr>
            <p:ph type="body" sz="quarter" idx="14" hasCustomPrompt="1"/>
          </p:nvPr>
        </p:nvSpPr>
        <p:spPr>
          <a:xfrm>
            <a:off x="6096000" y="675815"/>
            <a:ext cx="5138738" cy="644525"/>
          </a:xfrm>
          <a:prstGeom prst="rect">
            <a:avLst/>
          </a:prstGeom>
        </p:spPr>
        <p:txBody>
          <a:bodyPr/>
          <a:lstStyle>
            <a:lvl1pPr>
              <a:defRPr lang="en-US" sz="4400" b="0" kern="1200" dirty="0">
                <a:solidFill>
                  <a:schemeClr val="tx1"/>
                </a:solidFill>
                <a:latin typeface="+mj-lt"/>
                <a:ea typeface="+mn-ea"/>
                <a:cs typeface="+mn-cs"/>
              </a:defRPr>
            </a:lvl1pPr>
          </a:lstStyle>
          <a:p>
            <a:pPr lvl="0"/>
            <a:r>
              <a:rPr lang="en-US"/>
              <a:t>Section Name</a:t>
            </a:r>
          </a:p>
        </p:txBody>
      </p:sp>
    </p:spTree>
    <p:extLst>
      <p:ext uri="{BB962C8B-B14F-4D97-AF65-F5344CB8AC3E}">
        <p14:creationId xmlns:p14="http://schemas.microsoft.com/office/powerpoint/2010/main" val="8487860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 Title P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F5DF70-C141-07AE-C1BB-95E757843A96}"/>
              </a:ext>
            </a:extLst>
          </p:cNvPr>
          <p:cNvPicPr>
            <a:picLocks noChangeAspect="1"/>
          </p:cNvPicPr>
          <p:nvPr userDrawn="1"/>
        </p:nvPicPr>
        <p:blipFill>
          <a:blip r:embed="rId3"/>
          <a:srcRect b="3058"/>
          <a:stretch/>
        </p:blipFill>
        <p:spPr>
          <a:xfrm>
            <a:off x="5333068" y="209731"/>
            <a:ext cx="6858000" cy="6648269"/>
          </a:xfrm>
          <a:prstGeom prst="rect">
            <a:avLst/>
          </a:prstGeom>
        </p:spPr>
      </p:pic>
      <p:sp>
        <p:nvSpPr>
          <p:cNvPr id="40" name="Rectangle 39">
            <a:extLst>
              <a:ext uri="{FF2B5EF4-FFF2-40B4-BE49-F238E27FC236}">
                <a16:creationId xmlns:a16="http://schemas.microsoft.com/office/drawing/2014/main" id="{ABE10201-0D99-910E-C7E1-F38161A3A2C1}"/>
              </a:ext>
            </a:extLst>
          </p:cNvPr>
          <p:cNvSpPr/>
          <p:nvPr userDrawn="1"/>
        </p:nvSpPr>
        <p:spPr>
          <a:xfrm>
            <a:off x="-1" y="209732"/>
            <a:ext cx="12192001" cy="6663562"/>
          </a:xfrm>
          <a:prstGeom prst="rect">
            <a:avLst/>
          </a:prstGeom>
          <a:gradFill>
            <a:gsLst>
              <a:gs pos="51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a:ea typeface="+mn-ea"/>
              <a:cs typeface="+mn-cs"/>
            </a:endParaRPr>
          </a:p>
        </p:txBody>
      </p:sp>
      <p:graphicFrame>
        <p:nvGraphicFramePr>
          <p:cNvPr id="20" name="think-cell data - do not delete" hidden="1">
            <a:extLst>
              <a:ext uri="{FF2B5EF4-FFF2-40B4-BE49-F238E27FC236}">
                <a16:creationId xmlns:a16="http://schemas.microsoft.com/office/drawing/2014/main" id="{875B46E7-F21A-D10D-10BD-E9E880BF06DE}"/>
              </a:ext>
            </a:extLst>
          </p:cNvPr>
          <p:cNvGraphicFramePr>
            <a:graphicFrameLocks noChangeAspect="1"/>
          </p:cNvGraphicFramePr>
          <p:nvPr userDrawn="1">
            <p:custDataLst>
              <p:tags r:id="rId1"/>
            </p:custDataLst>
            <p:extLst>
              <p:ext uri="{D42A27DB-BD31-4B8C-83A1-F6EECF244321}">
                <p14:modId xmlns:p14="http://schemas.microsoft.com/office/powerpoint/2010/main" val="37033586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0" name="think-cell data - do not delete" hidden="1">
                        <a:extLst>
                          <a:ext uri="{FF2B5EF4-FFF2-40B4-BE49-F238E27FC236}">
                            <a16:creationId xmlns:a16="http://schemas.microsoft.com/office/drawing/2014/main" id="{875B46E7-F21A-D10D-10BD-E9E880BF06D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FFCC64AE-A9A0-E121-411D-6BD6EDF9969E}"/>
              </a:ext>
            </a:extLst>
          </p:cNvPr>
          <p:cNvSpPr txBox="1"/>
          <p:nvPr userDrawn="1"/>
        </p:nvSpPr>
        <p:spPr>
          <a:xfrm>
            <a:off x="4065081" y="699568"/>
            <a:ext cx="254000"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45CE70E4-B9D4-B06D-FA5C-7591C11153E8}"/>
              </a:ext>
            </a:extLst>
          </p:cNvPr>
          <p:cNvSpPr txBox="1"/>
          <p:nvPr userDrawn="1"/>
        </p:nvSpPr>
        <p:spPr>
          <a:xfrm>
            <a:off x="3816869" y="802745"/>
            <a:ext cx="1673167"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4D2EA88E-616D-AE56-E527-B603E9E8C15A}"/>
              </a:ext>
            </a:extLst>
          </p:cNvPr>
          <p:cNvSpPr txBox="1"/>
          <p:nvPr userDrawn="1"/>
        </p:nvSpPr>
        <p:spPr>
          <a:xfrm>
            <a:off x="5465341" y="802745"/>
            <a:ext cx="250316"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463B8D4A-5152-5A08-B0B5-B580C30A5DC6}"/>
              </a:ext>
            </a:extLst>
          </p:cNvPr>
          <p:cNvSpPr txBox="1"/>
          <p:nvPr userDrawn="1"/>
        </p:nvSpPr>
        <p:spPr>
          <a:xfrm>
            <a:off x="2407141" y="1570121"/>
            <a:ext cx="0" cy="0"/>
          </a:xfrm>
          <a:prstGeom prst="rect">
            <a:avLst/>
          </a:prstGeom>
        </p:spPr>
        <p:txBody>
          <a:bodyPr wrap="none" lIns="22860" tIns="22860" rIns="22860" bIns="2286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err="1">
              <a:ln>
                <a:noFill/>
              </a:ln>
              <a:solidFill>
                <a:srgbClr val="000000"/>
              </a:solidFill>
              <a:effectLst/>
              <a:uLnTx/>
              <a:uFillTx/>
              <a:latin typeface="Segoe UI Light"/>
              <a:ea typeface="Helvetica Neue" charset="0"/>
              <a:cs typeface="Helvetica Neue" charset="0"/>
            </a:endParaRPr>
          </a:p>
        </p:txBody>
      </p:sp>
      <p:sp>
        <p:nvSpPr>
          <p:cNvPr id="36" name="TextBox 35">
            <a:extLst>
              <a:ext uri="{FF2B5EF4-FFF2-40B4-BE49-F238E27FC236}">
                <a16:creationId xmlns:a16="http://schemas.microsoft.com/office/drawing/2014/main" id="{0BA2889B-1156-AE5C-449D-1C2372E2F58E}"/>
              </a:ext>
            </a:extLst>
          </p:cNvPr>
          <p:cNvSpPr txBox="1"/>
          <p:nvPr userDrawn="1"/>
        </p:nvSpPr>
        <p:spPr>
          <a:xfrm>
            <a:off x="1222031" y="3597442"/>
            <a:ext cx="0" cy="0"/>
          </a:xfrm>
          <a:prstGeom prst="rect">
            <a:avLst/>
          </a:prstGeom>
        </p:spPr>
        <p:txBody>
          <a:bodyPr wrap="none" lIns="22860" tIns="22860" rIns="22860" bIns="2286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err="1">
              <a:ln>
                <a:noFill/>
              </a:ln>
              <a:solidFill>
                <a:srgbClr val="000000"/>
              </a:solidFill>
              <a:effectLst/>
              <a:uLnTx/>
              <a:uFillTx/>
              <a:latin typeface="Segoe UI Light"/>
              <a:ea typeface="Helvetica Neue" charset="0"/>
              <a:cs typeface="Helvetica Neue" charset="0"/>
            </a:endParaRPr>
          </a:p>
        </p:txBody>
      </p:sp>
      <p:sp>
        <p:nvSpPr>
          <p:cNvPr id="37" name="TextBox 36">
            <a:extLst>
              <a:ext uri="{FF2B5EF4-FFF2-40B4-BE49-F238E27FC236}">
                <a16:creationId xmlns:a16="http://schemas.microsoft.com/office/drawing/2014/main" id="{6D60F87F-EFB7-338B-0FB9-5C604DC83813}"/>
              </a:ext>
            </a:extLst>
          </p:cNvPr>
          <p:cNvSpPr txBox="1"/>
          <p:nvPr userDrawn="1"/>
        </p:nvSpPr>
        <p:spPr>
          <a:xfrm>
            <a:off x="11099132" y="4295274"/>
            <a:ext cx="0" cy="0"/>
          </a:xfrm>
          <a:prstGeom prst="rect">
            <a:avLst/>
          </a:prstGeom>
        </p:spPr>
        <p:txBody>
          <a:bodyPr wrap="none" lIns="22860" tIns="22860" rIns="22860" bIns="2286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err="1">
              <a:ln>
                <a:noFill/>
              </a:ln>
              <a:solidFill>
                <a:srgbClr val="000000"/>
              </a:solidFill>
              <a:effectLst/>
              <a:uLnTx/>
              <a:uFillTx/>
              <a:latin typeface="Segoe UI Light"/>
              <a:ea typeface="Helvetica Neue" charset="0"/>
              <a:cs typeface="Helvetica Neue" charset="0"/>
            </a:endParaRPr>
          </a:p>
        </p:txBody>
      </p:sp>
      <p:sp>
        <p:nvSpPr>
          <p:cNvPr id="48" name="Text Placeholder 4">
            <a:extLst>
              <a:ext uri="{FF2B5EF4-FFF2-40B4-BE49-F238E27FC236}">
                <a16:creationId xmlns:a16="http://schemas.microsoft.com/office/drawing/2014/main" id="{CCAB66D6-BC58-29D0-9A5D-8BE05810CF64}"/>
              </a:ext>
            </a:extLst>
          </p:cNvPr>
          <p:cNvSpPr>
            <a:spLocks noGrp="1"/>
          </p:cNvSpPr>
          <p:nvPr>
            <p:ph type="body" sz="quarter" idx="13"/>
          </p:nvPr>
        </p:nvSpPr>
        <p:spPr>
          <a:xfrm>
            <a:off x="971158" y="1748434"/>
            <a:ext cx="5791200" cy="1566265"/>
          </a:xfrm>
          <a:prstGeom prst="rect">
            <a:avLst/>
          </a:prstGeom>
        </p:spPr>
        <p:txBody>
          <a:bodyPr anchor="ctr"/>
          <a:lstStyle>
            <a:lvl1pPr>
              <a:defRPr sz="3600" b="1">
                <a:solidFill>
                  <a:srgbClr val="303F50"/>
                </a:solidFill>
                <a:latin typeface="+mj-lt"/>
                <a:cs typeface="Segoe UI" panose="020B0502040204020203" pitchFamily="34" charset="0"/>
              </a:defRPr>
            </a:lvl1pPr>
            <a:lvl2pPr>
              <a:defRPr b="1"/>
            </a:lvl2pPr>
            <a:lvl3pPr>
              <a:defRPr b="1"/>
            </a:lvl3pPr>
            <a:lvl4pPr>
              <a:defRPr b="1"/>
            </a:lvl4pPr>
            <a:lvl5pPr>
              <a:defRPr b="1"/>
            </a:lvl5pPr>
          </a:lstStyle>
          <a:p>
            <a:pPr lvl="0"/>
            <a:r>
              <a:rPr lang="en-US"/>
              <a:t>Click to edit</a:t>
            </a:r>
            <a:endParaRPr lang="en-AU"/>
          </a:p>
        </p:txBody>
      </p:sp>
      <p:sp>
        <p:nvSpPr>
          <p:cNvPr id="50" name="Text Placeholder 4">
            <a:extLst>
              <a:ext uri="{FF2B5EF4-FFF2-40B4-BE49-F238E27FC236}">
                <a16:creationId xmlns:a16="http://schemas.microsoft.com/office/drawing/2014/main" id="{6CA0B3D6-B928-B645-3251-EC097DDCC415}"/>
              </a:ext>
            </a:extLst>
          </p:cNvPr>
          <p:cNvSpPr>
            <a:spLocks noGrp="1"/>
          </p:cNvSpPr>
          <p:nvPr>
            <p:ph type="body" sz="quarter" idx="15"/>
          </p:nvPr>
        </p:nvSpPr>
        <p:spPr>
          <a:xfrm>
            <a:off x="971158" y="5715000"/>
            <a:ext cx="5791200" cy="493294"/>
          </a:xfrm>
          <a:prstGeom prst="rect">
            <a:avLst/>
          </a:prstGeom>
        </p:spPr>
        <p:txBody>
          <a:bodyPr anchor="b"/>
          <a:lstStyle>
            <a:lvl1pPr>
              <a:defRPr sz="1400" b="1">
                <a:solidFill>
                  <a:srgbClr val="2A564D"/>
                </a:solidFill>
                <a:latin typeface="+mj-lt"/>
                <a:cs typeface="Segoe UI" panose="020B0502040204020203" pitchFamily="34" charset="0"/>
              </a:defRPr>
            </a:lvl1pPr>
            <a:lvl2pPr>
              <a:defRPr b="1"/>
            </a:lvl2pPr>
            <a:lvl3pPr>
              <a:defRPr b="1"/>
            </a:lvl3pPr>
            <a:lvl4pPr>
              <a:defRPr b="1"/>
            </a:lvl4pPr>
            <a:lvl5pPr>
              <a:defRPr b="1"/>
            </a:lvl5pPr>
          </a:lstStyle>
          <a:p>
            <a:pPr lvl="0"/>
            <a:r>
              <a:rPr lang="en-US"/>
              <a:t>Click to edit</a:t>
            </a:r>
            <a:endParaRPr lang="en-AU"/>
          </a:p>
        </p:txBody>
      </p:sp>
      <p:sp>
        <p:nvSpPr>
          <p:cNvPr id="2" name="Text Placeholder 4">
            <a:extLst>
              <a:ext uri="{FF2B5EF4-FFF2-40B4-BE49-F238E27FC236}">
                <a16:creationId xmlns:a16="http://schemas.microsoft.com/office/drawing/2014/main" id="{A4CE49C9-1938-BE3F-EF96-C193F412F14C}"/>
              </a:ext>
            </a:extLst>
          </p:cNvPr>
          <p:cNvSpPr>
            <a:spLocks noGrp="1"/>
          </p:cNvSpPr>
          <p:nvPr>
            <p:ph type="body" sz="quarter" idx="14"/>
          </p:nvPr>
        </p:nvSpPr>
        <p:spPr>
          <a:xfrm>
            <a:off x="971158" y="3841267"/>
            <a:ext cx="5791200" cy="408190"/>
          </a:xfrm>
          <a:prstGeom prst="rect">
            <a:avLst/>
          </a:prstGeom>
        </p:spPr>
        <p:txBody>
          <a:bodyPr anchor="ctr"/>
          <a:lstStyle>
            <a:lvl1pPr>
              <a:defRPr sz="2400" b="1">
                <a:solidFill>
                  <a:srgbClr val="2A564D"/>
                </a:solidFill>
                <a:latin typeface="+mj-lt"/>
                <a:cs typeface="Segoe UI" panose="020B0502040204020203" pitchFamily="34" charset="0"/>
              </a:defRPr>
            </a:lvl1pPr>
            <a:lvl2pPr>
              <a:defRPr b="1"/>
            </a:lvl2pPr>
            <a:lvl3pPr>
              <a:defRPr b="1"/>
            </a:lvl3pPr>
            <a:lvl4pPr>
              <a:defRPr b="1"/>
            </a:lvl4pPr>
            <a:lvl5pPr>
              <a:defRPr b="1"/>
            </a:lvl5pPr>
          </a:lstStyle>
          <a:p>
            <a:pPr lvl="0"/>
            <a:r>
              <a:rPr lang="en-US"/>
              <a:t>Click to edit</a:t>
            </a:r>
            <a:endParaRPr lang="en-AU"/>
          </a:p>
        </p:txBody>
      </p:sp>
    </p:spTree>
    <p:extLst>
      <p:ext uri="{BB962C8B-B14F-4D97-AF65-F5344CB8AC3E}">
        <p14:creationId xmlns:p14="http://schemas.microsoft.com/office/powerpoint/2010/main" val="1774411912"/>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One Content">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875B46E7-F21A-D10D-10BD-E9E880BF06DE}"/>
              </a:ext>
            </a:extLst>
          </p:cNvPr>
          <p:cNvGraphicFramePr>
            <a:graphicFrameLocks noChangeAspect="1"/>
          </p:cNvGraphicFramePr>
          <p:nvPr userDrawn="1">
            <p:custDataLst>
              <p:tags r:id="rId1"/>
            </p:custDataLst>
            <p:extLst>
              <p:ext uri="{D42A27DB-BD31-4B8C-83A1-F6EECF244321}">
                <p14:modId xmlns:p14="http://schemas.microsoft.com/office/powerpoint/2010/main" val="3912922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20" name="think-cell data - do not delete" hidden="1">
                        <a:extLst>
                          <a:ext uri="{FF2B5EF4-FFF2-40B4-BE49-F238E27FC236}">
                            <a16:creationId xmlns:a16="http://schemas.microsoft.com/office/drawing/2014/main" id="{875B46E7-F21A-D10D-10BD-E9E880BF06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ontent Placeholder 17">
            <a:extLst>
              <a:ext uri="{FF2B5EF4-FFF2-40B4-BE49-F238E27FC236}">
                <a16:creationId xmlns:a16="http://schemas.microsoft.com/office/drawing/2014/main" id="{0B22D3EB-862E-69A8-97F7-1A93AC966822}"/>
              </a:ext>
            </a:extLst>
          </p:cNvPr>
          <p:cNvSpPr>
            <a:spLocks noGrp="1"/>
          </p:cNvSpPr>
          <p:nvPr>
            <p:ph sz="quarter" idx="15"/>
          </p:nvPr>
        </p:nvSpPr>
        <p:spPr>
          <a:xfrm>
            <a:off x="391026" y="1087146"/>
            <a:ext cx="11448000" cy="5275554"/>
          </a:xfrm>
          <a:prstGeom prst="rect">
            <a:avLst/>
          </a:prstGeo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29">
            <a:extLst>
              <a:ext uri="{FF2B5EF4-FFF2-40B4-BE49-F238E27FC236}">
                <a16:creationId xmlns:a16="http://schemas.microsoft.com/office/drawing/2014/main" id="{5975B7BE-94ED-CD31-9332-C21F89EBFE2C}"/>
              </a:ext>
            </a:extLst>
          </p:cNvPr>
          <p:cNvSpPr>
            <a:spLocks noGrp="1"/>
          </p:cNvSpPr>
          <p:nvPr>
            <p:ph type="body" sz="quarter" idx="11"/>
          </p:nvPr>
        </p:nvSpPr>
        <p:spPr>
          <a:xfrm>
            <a:off x="391026" y="733686"/>
            <a:ext cx="11448000" cy="276999"/>
          </a:xfrm>
          <a:prstGeom prst="rect">
            <a:avLst/>
          </a:prstGeom>
        </p:spPr>
        <p:txBody>
          <a:bodyPr lIns="36000" tIns="36000" rIns="36000" bIns="36000"/>
          <a:lstStyle>
            <a:lvl1pPr>
              <a:spcAft>
                <a:spcPts val="0"/>
              </a:spcAft>
              <a:defRPr sz="1200">
                <a:latin typeface="+mn-lt"/>
                <a:cs typeface="Segoe UI" panose="020B0502040204020203" pitchFamily="34" charset="0"/>
              </a:defRPr>
            </a:lvl1pPr>
          </a:lstStyle>
          <a:p>
            <a:pPr marL="0" marR="0" lvl="0" indent="0" algn="l" defTabSz="685800" rtl="0" eaLnBrk="1" fontAlgn="auto" latinLnBrk="0" hangingPunct="1">
              <a:lnSpc>
                <a:spcPct val="100000"/>
              </a:lnSpc>
              <a:spcBef>
                <a:spcPts val="0"/>
              </a:spcBef>
              <a:spcAft>
                <a:spcPts val="600"/>
              </a:spcAft>
              <a:buClrTx/>
              <a:buSzPct val="100000"/>
              <a:buFontTx/>
              <a:buNone/>
              <a:tabLst/>
              <a:defRPr/>
            </a:pPr>
            <a:endParaRPr lang="en-US" b="0"/>
          </a:p>
        </p:txBody>
      </p:sp>
      <p:sp>
        <p:nvSpPr>
          <p:cNvPr id="10" name="Text Placeholder 4">
            <a:extLst>
              <a:ext uri="{FF2B5EF4-FFF2-40B4-BE49-F238E27FC236}">
                <a16:creationId xmlns:a16="http://schemas.microsoft.com/office/drawing/2014/main" id="{76C21036-4F50-FDA2-A025-EA9E0FFF7F80}"/>
              </a:ext>
            </a:extLst>
          </p:cNvPr>
          <p:cNvSpPr>
            <a:spLocks noGrp="1"/>
          </p:cNvSpPr>
          <p:nvPr>
            <p:ph type="body" sz="quarter" idx="13" hasCustomPrompt="1"/>
          </p:nvPr>
        </p:nvSpPr>
        <p:spPr>
          <a:xfrm>
            <a:off x="391026" y="333375"/>
            <a:ext cx="11448000" cy="323850"/>
          </a:xfrm>
          <a:prstGeom prst="rect">
            <a:avLst/>
          </a:prstGeom>
        </p:spPr>
        <p:txBody>
          <a:bodyPr lIns="36000" tIns="36000" rIns="36000" bIns="36000" anchor="ctr"/>
          <a:lstStyle>
            <a:lvl1pPr>
              <a:spcAft>
                <a:spcPts val="0"/>
              </a:spcAft>
              <a:defRPr sz="2000" b="1">
                <a:solidFill>
                  <a:srgbClr val="303F50"/>
                </a:solidFill>
                <a:latin typeface="+mj-lt"/>
                <a:cs typeface="Segoe UI" panose="020B0502040204020203" pitchFamily="34" charset="0"/>
              </a:defRPr>
            </a:lvl1pPr>
            <a:lvl2pPr>
              <a:defRPr b="1"/>
            </a:lvl2pPr>
            <a:lvl3pPr>
              <a:defRPr b="1"/>
            </a:lvl3pPr>
            <a:lvl4pPr>
              <a:defRPr b="1"/>
            </a:lvl4pPr>
            <a:lvl5pPr>
              <a:defRPr b="1"/>
            </a:lvl5pPr>
          </a:lstStyle>
          <a:p>
            <a:pPr lvl="0"/>
            <a:r>
              <a:rPr lang="en-US"/>
              <a:t>CLICK TO EDIT</a:t>
            </a:r>
            <a:endParaRPr lang="en-AU"/>
          </a:p>
        </p:txBody>
      </p:sp>
      <p:sp>
        <p:nvSpPr>
          <p:cNvPr id="3" name="TextBox 2">
            <a:extLst>
              <a:ext uri="{FF2B5EF4-FFF2-40B4-BE49-F238E27FC236}">
                <a16:creationId xmlns:a16="http://schemas.microsoft.com/office/drawing/2014/main" id="{491CE28F-D3D1-D55B-DA56-BD78E834D353}"/>
              </a:ext>
            </a:extLst>
          </p:cNvPr>
          <p:cNvSpPr txBox="1"/>
          <p:nvPr userDrawn="1"/>
        </p:nvSpPr>
        <p:spPr>
          <a:xfrm>
            <a:off x="11426826" y="6556687"/>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lumMod val="50000"/>
                    <a:lumOff val="50000"/>
                  </a:schemeClr>
                </a:solidFill>
                <a:latin typeface="+mn-lt"/>
                <a:cs typeface="Segoe UI" panose="020B0502040204020203" pitchFamily="34" charset="0"/>
              </a:rPr>
              <a:pPr marL="0" indent="0" algn="r">
                <a:spcBef>
                  <a:spcPts val="450"/>
                </a:spcBef>
                <a:buSzPct val="100000"/>
                <a:buFont typeface="Arial"/>
                <a:buNone/>
              </a:pPr>
              <a:t>‹#›</a:t>
            </a:fld>
            <a:endParaRPr lang="en-US" sz="800" noProof="0">
              <a:solidFill>
                <a:schemeClr val="tx1">
                  <a:lumMod val="50000"/>
                  <a:lumOff val="50000"/>
                </a:schemeClr>
              </a:solidFill>
              <a:latin typeface="+mn-lt"/>
              <a:cs typeface="Segoe UI" panose="020B0502040204020203" pitchFamily="34" charset="0"/>
            </a:endParaRPr>
          </a:p>
        </p:txBody>
      </p:sp>
      <p:sp>
        <p:nvSpPr>
          <p:cNvPr id="4" name="CaseCode">
            <a:extLst>
              <a:ext uri="{FF2B5EF4-FFF2-40B4-BE49-F238E27FC236}">
                <a16:creationId xmlns:a16="http://schemas.microsoft.com/office/drawing/2014/main" id="{B8487DB2-93FD-959E-44AA-51F95DBB3E57}"/>
              </a:ext>
            </a:extLst>
          </p:cNvPr>
          <p:cNvSpPr txBox="1"/>
          <p:nvPr userDrawn="1"/>
        </p:nvSpPr>
        <p:spPr>
          <a:xfrm>
            <a:off x="6530266" y="6556687"/>
            <a:ext cx="4896560" cy="123111"/>
          </a:xfrm>
          <a:prstGeom prst="rect">
            <a:avLst/>
          </a:prstGeom>
          <a:noFill/>
        </p:spPr>
        <p:txBody>
          <a:bodyPr wrap="square" lIns="0" tIns="0" rIns="0" bIns="0" rtlCol="0">
            <a:spAutoFit/>
          </a:bodyPr>
          <a:lstStyle>
            <a:defPPr>
              <a:defRPr lang="en-US"/>
            </a:defPPr>
            <a:lvl1pPr indent="0">
              <a:spcBef>
                <a:spcPts val="450"/>
              </a:spcBef>
              <a:buSzPct val="100000"/>
              <a:buFont typeface="Arial"/>
              <a:buNone/>
              <a:defRPr sz="900" b="0" i="0">
                <a:latin typeface="Calibri Light" panose="020F0302020204030204" pitchFamily="34" charset="0"/>
                <a:cs typeface="Calibri Light" panose="020F0302020204030204" pitchFamily="34" charset="0"/>
              </a:defRPr>
            </a:lvl1pPr>
          </a:lstStyle>
          <a:p>
            <a:pPr lvl="0" algn="r"/>
            <a:r>
              <a:rPr lang="en-US" sz="800" noProof="0" err="1">
                <a:solidFill>
                  <a:schemeClr val="tx1">
                    <a:lumMod val="50000"/>
                    <a:lumOff val="50000"/>
                  </a:schemeClr>
                </a:solidFill>
                <a:latin typeface="+mn-lt"/>
                <a:cs typeface="Segoe UI" panose="020B0502040204020203" pitchFamily="34" charset="0"/>
              </a:rPr>
              <a:t>Intelliverse</a:t>
            </a:r>
            <a:endParaRPr lang="en-US" sz="800" noProof="0">
              <a:solidFill>
                <a:schemeClr val="tx1">
                  <a:lumMod val="50000"/>
                  <a:lumOff val="50000"/>
                </a:schemeClr>
              </a:solidFill>
              <a:latin typeface="+mn-lt"/>
              <a:cs typeface="Segoe UI" panose="020B0502040204020203" pitchFamily="34" charset="0"/>
            </a:endParaRPr>
          </a:p>
        </p:txBody>
      </p:sp>
    </p:spTree>
    <p:extLst>
      <p:ext uri="{BB962C8B-B14F-4D97-AF65-F5344CB8AC3E}">
        <p14:creationId xmlns:p14="http://schemas.microsoft.com/office/powerpoint/2010/main" val="358915987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Two Content">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875B46E7-F21A-D10D-10BD-E9E880BF06DE}"/>
              </a:ext>
            </a:extLst>
          </p:cNvPr>
          <p:cNvGraphicFramePr>
            <a:graphicFrameLocks noChangeAspect="1"/>
          </p:cNvGraphicFramePr>
          <p:nvPr userDrawn="1">
            <p:custDataLst>
              <p:tags r:id="rId1"/>
            </p:custDataLst>
            <p:extLst>
              <p:ext uri="{D42A27DB-BD31-4B8C-83A1-F6EECF244321}">
                <p14:modId xmlns:p14="http://schemas.microsoft.com/office/powerpoint/2010/main" val="3912922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20" name="think-cell data - do not delete" hidden="1">
                        <a:extLst>
                          <a:ext uri="{FF2B5EF4-FFF2-40B4-BE49-F238E27FC236}">
                            <a16:creationId xmlns:a16="http://schemas.microsoft.com/office/drawing/2014/main" id="{875B46E7-F21A-D10D-10BD-E9E880BF06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Content Placeholder 17">
            <a:extLst>
              <a:ext uri="{FF2B5EF4-FFF2-40B4-BE49-F238E27FC236}">
                <a16:creationId xmlns:a16="http://schemas.microsoft.com/office/drawing/2014/main" id="{0B22D3EB-862E-69A8-97F7-1A93AC966822}"/>
              </a:ext>
            </a:extLst>
          </p:cNvPr>
          <p:cNvSpPr>
            <a:spLocks noGrp="1"/>
          </p:cNvSpPr>
          <p:nvPr>
            <p:ph sz="quarter" idx="15"/>
          </p:nvPr>
        </p:nvSpPr>
        <p:spPr>
          <a:xfrm>
            <a:off x="391026" y="1087146"/>
            <a:ext cx="5580000" cy="5275554"/>
          </a:xfrm>
          <a:prstGeom prst="rect">
            <a:avLst/>
          </a:prstGeom>
        </p:spPr>
        <p:txBody>
          <a:bodyPr/>
          <a:lstStyle>
            <a:lvl1pP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8" name="Content Placeholder 17">
            <a:extLst>
              <a:ext uri="{FF2B5EF4-FFF2-40B4-BE49-F238E27FC236}">
                <a16:creationId xmlns:a16="http://schemas.microsoft.com/office/drawing/2014/main" id="{FD8AD3A7-DA6A-5B9D-CCAA-D69867F93DDB}"/>
              </a:ext>
            </a:extLst>
          </p:cNvPr>
          <p:cNvSpPr>
            <a:spLocks noGrp="1"/>
          </p:cNvSpPr>
          <p:nvPr>
            <p:ph sz="quarter" idx="16"/>
          </p:nvPr>
        </p:nvSpPr>
        <p:spPr>
          <a:xfrm>
            <a:off x="6259026" y="1087146"/>
            <a:ext cx="5580000" cy="5275554"/>
          </a:xfrm>
          <a:prstGeom prst="rect">
            <a:avLst/>
          </a:prstGeom>
        </p:spPr>
        <p:txBody>
          <a:bodyPr/>
          <a:lstStyle>
            <a:lvl1pP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Box 5">
            <a:extLst>
              <a:ext uri="{FF2B5EF4-FFF2-40B4-BE49-F238E27FC236}">
                <a16:creationId xmlns:a16="http://schemas.microsoft.com/office/drawing/2014/main" id="{77F029EC-3345-80B1-DE50-506F376EBDDB}"/>
              </a:ext>
            </a:extLst>
          </p:cNvPr>
          <p:cNvSpPr txBox="1"/>
          <p:nvPr userDrawn="1"/>
        </p:nvSpPr>
        <p:spPr>
          <a:xfrm>
            <a:off x="11426826" y="6556687"/>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lumMod val="50000"/>
                    <a:lumOff val="50000"/>
                  </a:schemeClr>
                </a:solidFill>
                <a:latin typeface="+mn-lt"/>
                <a:cs typeface="Segoe UI" panose="020B0502040204020203" pitchFamily="34" charset="0"/>
              </a:rPr>
              <a:pPr marL="0" indent="0" algn="r">
                <a:spcBef>
                  <a:spcPts val="450"/>
                </a:spcBef>
                <a:buSzPct val="100000"/>
                <a:buFont typeface="Arial"/>
                <a:buNone/>
              </a:pPr>
              <a:t>‹#›</a:t>
            </a:fld>
            <a:endParaRPr lang="en-US" sz="800" noProof="0">
              <a:solidFill>
                <a:schemeClr val="tx1">
                  <a:lumMod val="50000"/>
                  <a:lumOff val="50000"/>
                </a:schemeClr>
              </a:solidFill>
              <a:latin typeface="+mn-lt"/>
              <a:cs typeface="Segoe UI" panose="020B0502040204020203" pitchFamily="34" charset="0"/>
            </a:endParaRPr>
          </a:p>
        </p:txBody>
      </p:sp>
      <p:sp>
        <p:nvSpPr>
          <p:cNvPr id="7" name="CaseCode">
            <a:extLst>
              <a:ext uri="{FF2B5EF4-FFF2-40B4-BE49-F238E27FC236}">
                <a16:creationId xmlns:a16="http://schemas.microsoft.com/office/drawing/2014/main" id="{27D7A486-E3EE-141C-C216-D015A06389A0}"/>
              </a:ext>
            </a:extLst>
          </p:cNvPr>
          <p:cNvSpPr txBox="1"/>
          <p:nvPr userDrawn="1"/>
        </p:nvSpPr>
        <p:spPr>
          <a:xfrm>
            <a:off x="6530266" y="6556687"/>
            <a:ext cx="4896560" cy="123111"/>
          </a:xfrm>
          <a:prstGeom prst="rect">
            <a:avLst/>
          </a:prstGeom>
          <a:noFill/>
        </p:spPr>
        <p:txBody>
          <a:bodyPr wrap="square" lIns="0" tIns="0" rIns="0" bIns="0" rtlCol="0">
            <a:spAutoFit/>
          </a:bodyPr>
          <a:lstStyle>
            <a:defPPr>
              <a:defRPr lang="en-US"/>
            </a:defPPr>
            <a:lvl1pPr indent="0">
              <a:spcBef>
                <a:spcPts val="450"/>
              </a:spcBef>
              <a:buSzPct val="100000"/>
              <a:buFont typeface="Arial"/>
              <a:buNone/>
              <a:defRPr sz="900" b="0" i="0">
                <a:latin typeface="Calibri Light" panose="020F0302020204030204" pitchFamily="34" charset="0"/>
                <a:cs typeface="Calibri Light" panose="020F0302020204030204" pitchFamily="34" charset="0"/>
              </a:defRPr>
            </a:lvl1pPr>
          </a:lstStyle>
          <a:p>
            <a:pPr lvl="0" algn="r"/>
            <a:r>
              <a:rPr lang="en-US" sz="800" noProof="0" err="1">
                <a:solidFill>
                  <a:schemeClr val="tx1">
                    <a:lumMod val="50000"/>
                    <a:lumOff val="50000"/>
                  </a:schemeClr>
                </a:solidFill>
                <a:latin typeface="+mn-lt"/>
                <a:cs typeface="Segoe UI" panose="020B0502040204020203" pitchFamily="34" charset="0"/>
              </a:rPr>
              <a:t>Intelliverse</a:t>
            </a:r>
            <a:endParaRPr lang="en-US" sz="800" noProof="0">
              <a:solidFill>
                <a:schemeClr val="tx1">
                  <a:lumMod val="50000"/>
                  <a:lumOff val="50000"/>
                </a:schemeClr>
              </a:solidFill>
              <a:latin typeface="+mn-lt"/>
              <a:cs typeface="Segoe UI" panose="020B0502040204020203" pitchFamily="34" charset="0"/>
            </a:endParaRPr>
          </a:p>
        </p:txBody>
      </p:sp>
      <p:sp>
        <p:nvSpPr>
          <p:cNvPr id="9" name="Text Placeholder 29">
            <a:extLst>
              <a:ext uri="{FF2B5EF4-FFF2-40B4-BE49-F238E27FC236}">
                <a16:creationId xmlns:a16="http://schemas.microsoft.com/office/drawing/2014/main" id="{C3FE008E-7587-3180-149E-BFA4EF0280FC}"/>
              </a:ext>
            </a:extLst>
          </p:cNvPr>
          <p:cNvSpPr>
            <a:spLocks noGrp="1"/>
          </p:cNvSpPr>
          <p:nvPr>
            <p:ph type="body" sz="quarter" idx="11"/>
          </p:nvPr>
        </p:nvSpPr>
        <p:spPr>
          <a:xfrm>
            <a:off x="391026" y="733686"/>
            <a:ext cx="11448000" cy="276999"/>
          </a:xfrm>
          <a:prstGeom prst="rect">
            <a:avLst/>
          </a:prstGeom>
        </p:spPr>
        <p:txBody>
          <a:bodyPr lIns="36000" tIns="36000" rIns="36000" bIns="36000"/>
          <a:lstStyle>
            <a:lvl1pPr>
              <a:spcAft>
                <a:spcPts val="0"/>
              </a:spcAft>
              <a:defRPr sz="1200">
                <a:latin typeface="+mn-lt"/>
                <a:cs typeface="Segoe UI" panose="020B0502040204020203" pitchFamily="34" charset="0"/>
              </a:defRPr>
            </a:lvl1pPr>
          </a:lstStyle>
          <a:p>
            <a:pPr marL="0" marR="0" lvl="0" indent="0" algn="l" defTabSz="685800" rtl="0" eaLnBrk="1" fontAlgn="auto" latinLnBrk="0" hangingPunct="1">
              <a:lnSpc>
                <a:spcPct val="100000"/>
              </a:lnSpc>
              <a:spcBef>
                <a:spcPts val="0"/>
              </a:spcBef>
              <a:spcAft>
                <a:spcPts val="600"/>
              </a:spcAft>
              <a:buClrTx/>
              <a:buSzPct val="100000"/>
              <a:buFontTx/>
              <a:buNone/>
              <a:tabLst/>
              <a:defRPr/>
            </a:pPr>
            <a:endParaRPr lang="en-US" b="0"/>
          </a:p>
        </p:txBody>
      </p:sp>
      <p:sp>
        <p:nvSpPr>
          <p:cNvPr id="10" name="Text Placeholder 4">
            <a:extLst>
              <a:ext uri="{FF2B5EF4-FFF2-40B4-BE49-F238E27FC236}">
                <a16:creationId xmlns:a16="http://schemas.microsoft.com/office/drawing/2014/main" id="{0BC491CE-15E3-44B6-F765-75C03D632DED}"/>
              </a:ext>
            </a:extLst>
          </p:cNvPr>
          <p:cNvSpPr>
            <a:spLocks noGrp="1"/>
          </p:cNvSpPr>
          <p:nvPr>
            <p:ph type="body" sz="quarter" idx="13" hasCustomPrompt="1"/>
          </p:nvPr>
        </p:nvSpPr>
        <p:spPr>
          <a:xfrm>
            <a:off x="391026" y="333375"/>
            <a:ext cx="11448000" cy="323850"/>
          </a:xfrm>
          <a:prstGeom prst="rect">
            <a:avLst/>
          </a:prstGeom>
        </p:spPr>
        <p:txBody>
          <a:bodyPr lIns="36000" tIns="36000" rIns="36000" bIns="36000" anchor="ctr"/>
          <a:lstStyle>
            <a:lvl1pPr>
              <a:spcAft>
                <a:spcPts val="0"/>
              </a:spcAft>
              <a:defRPr sz="2000" b="1">
                <a:solidFill>
                  <a:srgbClr val="303F50"/>
                </a:solidFill>
                <a:latin typeface="+mj-lt"/>
                <a:cs typeface="Segoe UI" panose="020B0502040204020203" pitchFamily="34" charset="0"/>
              </a:defRPr>
            </a:lvl1pPr>
            <a:lvl2pPr>
              <a:defRPr b="1"/>
            </a:lvl2pPr>
            <a:lvl3pPr>
              <a:defRPr b="1"/>
            </a:lvl3pPr>
            <a:lvl4pPr>
              <a:defRPr b="1"/>
            </a:lvl4pPr>
            <a:lvl5pPr>
              <a:defRPr b="1"/>
            </a:lvl5pPr>
          </a:lstStyle>
          <a:p>
            <a:pPr lvl="0"/>
            <a:r>
              <a:rPr lang="en-US"/>
              <a:t>CLICK TO EDIT</a:t>
            </a:r>
            <a:endParaRPr lang="en-AU"/>
          </a:p>
        </p:txBody>
      </p:sp>
    </p:spTree>
    <p:extLst>
      <p:ext uri="{BB962C8B-B14F-4D97-AF65-F5344CB8AC3E}">
        <p14:creationId xmlns:p14="http://schemas.microsoft.com/office/powerpoint/2010/main" val="404754272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Three Content">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875B46E7-F21A-D10D-10BD-E9E880BF06DE}"/>
              </a:ext>
            </a:extLst>
          </p:cNvPr>
          <p:cNvGraphicFramePr>
            <a:graphicFrameLocks noChangeAspect="1"/>
          </p:cNvGraphicFramePr>
          <p:nvPr userDrawn="1">
            <p:custDataLst>
              <p:tags r:id="rId1"/>
            </p:custDataLst>
            <p:extLst>
              <p:ext uri="{D42A27DB-BD31-4B8C-83A1-F6EECF244321}">
                <p14:modId xmlns:p14="http://schemas.microsoft.com/office/powerpoint/2010/main" val="3912922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20" name="think-cell data - do not delete" hidden="1">
                        <a:extLst>
                          <a:ext uri="{FF2B5EF4-FFF2-40B4-BE49-F238E27FC236}">
                            <a16:creationId xmlns:a16="http://schemas.microsoft.com/office/drawing/2014/main" id="{875B46E7-F21A-D10D-10BD-E9E880BF06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0" name="Text Placeholder 29">
            <a:extLst>
              <a:ext uri="{FF2B5EF4-FFF2-40B4-BE49-F238E27FC236}">
                <a16:creationId xmlns:a16="http://schemas.microsoft.com/office/drawing/2014/main" id="{DF7466B7-9301-0EE3-2EF6-CAB152F496D5}"/>
              </a:ext>
            </a:extLst>
          </p:cNvPr>
          <p:cNvSpPr>
            <a:spLocks noGrp="1"/>
          </p:cNvSpPr>
          <p:nvPr>
            <p:ph type="body" sz="quarter" idx="11"/>
          </p:nvPr>
        </p:nvSpPr>
        <p:spPr>
          <a:xfrm>
            <a:off x="391026" y="733686"/>
            <a:ext cx="11448000" cy="276999"/>
          </a:xfrm>
          <a:prstGeom prst="rect">
            <a:avLst/>
          </a:prstGeom>
        </p:spPr>
        <p:txBody>
          <a:bodyPr lIns="36000" tIns="36000" rIns="36000" bIns="36000"/>
          <a:lstStyle>
            <a:lvl1pPr>
              <a:spcAft>
                <a:spcPts val="0"/>
              </a:spcAft>
              <a:defRPr sz="1200">
                <a:latin typeface="+mn-lt"/>
                <a:cs typeface="Segoe UI" panose="020B0502040204020203" pitchFamily="34" charset="0"/>
              </a:defRPr>
            </a:lvl1pPr>
          </a:lstStyle>
          <a:p>
            <a:pPr marL="0" marR="0" lvl="0" indent="0" algn="l" defTabSz="685800" rtl="0" eaLnBrk="1" fontAlgn="auto" latinLnBrk="0" hangingPunct="1">
              <a:lnSpc>
                <a:spcPct val="100000"/>
              </a:lnSpc>
              <a:spcBef>
                <a:spcPts val="0"/>
              </a:spcBef>
              <a:spcAft>
                <a:spcPts val="600"/>
              </a:spcAft>
              <a:buClrTx/>
              <a:buSzPct val="100000"/>
              <a:buFontTx/>
              <a:buNone/>
              <a:tabLst/>
              <a:defRPr/>
            </a:pPr>
            <a:endParaRPr lang="en-US" b="0"/>
          </a:p>
        </p:txBody>
      </p:sp>
      <p:sp>
        <p:nvSpPr>
          <p:cNvPr id="5" name="Text Placeholder 4">
            <a:extLst>
              <a:ext uri="{FF2B5EF4-FFF2-40B4-BE49-F238E27FC236}">
                <a16:creationId xmlns:a16="http://schemas.microsoft.com/office/drawing/2014/main" id="{877B693B-AD28-9CE0-5392-CE82BD41FB99}"/>
              </a:ext>
            </a:extLst>
          </p:cNvPr>
          <p:cNvSpPr>
            <a:spLocks noGrp="1"/>
          </p:cNvSpPr>
          <p:nvPr>
            <p:ph type="body" sz="quarter" idx="13" hasCustomPrompt="1"/>
          </p:nvPr>
        </p:nvSpPr>
        <p:spPr>
          <a:xfrm>
            <a:off x="391026" y="333375"/>
            <a:ext cx="11448000" cy="323850"/>
          </a:xfrm>
          <a:prstGeom prst="rect">
            <a:avLst/>
          </a:prstGeom>
        </p:spPr>
        <p:txBody>
          <a:bodyPr lIns="36000" tIns="36000" rIns="36000" bIns="36000" anchor="ctr"/>
          <a:lstStyle>
            <a:lvl1pPr>
              <a:spcAft>
                <a:spcPts val="0"/>
              </a:spcAft>
              <a:defRPr sz="2000" b="1">
                <a:solidFill>
                  <a:srgbClr val="303F50"/>
                </a:solidFill>
                <a:latin typeface="+mj-lt"/>
                <a:cs typeface="Segoe UI" panose="020B0502040204020203" pitchFamily="34" charset="0"/>
              </a:defRPr>
            </a:lvl1pPr>
            <a:lvl2pPr>
              <a:defRPr b="1"/>
            </a:lvl2pPr>
            <a:lvl3pPr>
              <a:defRPr b="1"/>
            </a:lvl3pPr>
            <a:lvl4pPr>
              <a:defRPr b="1"/>
            </a:lvl4pPr>
            <a:lvl5pPr>
              <a:defRPr b="1"/>
            </a:lvl5pPr>
          </a:lstStyle>
          <a:p>
            <a:pPr lvl="0"/>
            <a:r>
              <a:rPr lang="en-US"/>
              <a:t>CLICK TO EDIT</a:t>
            </a:r>
            <a:endParaRPr lang="en-AU"/>
          </a:p>
        </p:txBody>
      </p:sp>
      <p:sp>
        <p:nvSpPr>
          <p:cNvPr id="2" name="Content Placeholder 17">
            <a:extLst>
              <a:ext uri="{FF2B5EF4-FFF2-40B4-BE49-F238E27FC236}">
                <a16:creationId xmlns:a16="http://schemas.microsoft.com/office/drawing/2014/main" id="{0B22D3EB-862E-69A8-97F7-1A93AC966822}"/>
              </a:ext>
            </a:extLst>
          </p:cNvPr>
          <p:cNvSpPr>
            <a:spLocks noGrp="1"/>
          </p:cNvSpPr>
          <p:nvPr>
            <p:ph sz="quarter" idx="15"/>
          </p:nvPr>
        </p:nvSpPr>
        <p:spPr>
          <a:xfrm>
            <a:off x="391027" y="1167063"/>
            <a:ext cx="3600000" cy="5195637"/>
          </a:xfrm>
          <a:prstGeom prst="rect">
            <a:avLst/>
          </a:prstGeo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1" name="Content Placeholder 17">
            <a:extLst>
              <a:ext uri="{FF2B5EF4-FFF2-40B4-BE49-F238E27FC236}">
                <a16:creationId xmlns:a16="http://schemas.microsoft.com/office/drawing/2014/main" id="{FDDCECE5-6D7E-42B0-C6E7-EE51E928D211}"/>
              </a:ext>
            </a:extLst>
          </p:cNvPr>
          <p:cNvSpPr>
            <a:spLocks noGrp="1"/>
          </p:cNvSpPr>
          <p:nvPr>
            <p:ph sz="quarter" idx="16"/>
          </p:nvPr>
        </p:nvSpPr>
        <p:spPr>
          <a:xfrm>
            <a:off x="4315026" y="1167063"/>
            <a:ext cx="3600000" cy="5195637"/>
          </a:xfrm>
          <a:prstGeom prst="rect">
            <a:avLst/>
          </a:prstGeo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2" name="Content Placeholder 17">
            <a:extLst>
              <a:ext uri="{FF2B5EF4-FFF2-40B4-BE49-F238E27FC236}">
                <a16:creationId xmlns:a16="http://schemas.microsoft.com/office/drawing/2014/main" id="{47503A96-33F4-FDB8-209E-DD1B565CD3FC}"/>
              </a:ext>
            </a:extLst>
          </p:cNvPr>
          <p:cNvSpPr>
            <a:spLocks noGrp="1"/>
          </p:cNvSpPr>
          <p:nvPr>
            <p:ph sz="quarter" idx="17"/>
          </p:nvPr>
        </p:nvSpPr>
        <p:spPr>
          <a:xfrm>
            <a:off x="8239026" y="1167063"/>
            <a:ext cx="3600000" cy="5195637"/>
          </a:xfrm>
          <a:prstGeom prst="rect">
            <a:avLst/>
          </a:prstGeo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Box 5">
            <a:extLst>
              <a:ext uri="{FF2B5EF4-FFF2-40B4-BE49-F238E27FC236}">
                <a16:creationId xmlns:a16="http://schemas.microsoft.com/office/drawing/2014/main" id="{30BCD877-861F-4129-9AF8-3D6736EB6EA1}"/>
              </a:ext>
            </a:extLst>
          </p:cNvPr>
          <p:cNvSpPr txBox="1"/>
          <p:nvPr userDrawn="1"/>
        </p:nvSpPr>
        <p:spPr>
          <a:xfrm>
            <a:off x="11426826" y="6556687"/>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lumMod val="50000"/>
                    <a:lumOff val="50000"/>
                  </a:schemeClr>
                </a:solidFill>
                <a:latin typeface="+mn-lt"/>
                <a:cs typeface="Segoe UI" panose="020B0502040204020203" pitchFamily="34" charset="0"/>
              </a:rPr>
              <a:pPr marL="0" indent="0" algn="r">
                <a:spcBef>
                  <a:spcPts val="450"/>
                </a:spcBef>
                <a:buSzPct val="100000"/>
                <a:buFont typeface="Arial"/>
                <a:buNone/>
              </a:pPr>
              <a:t>‹#›</a:t>
            </a:fld>
            <a:endParaRPr lang="en-US" sz="800" noProof="0">
              <a:solidFill>
                <a:schemeClr val="tx1">
                  <a:lumMod val="50000"/>
                  <a:lumOff val="50000"/>
                </a:schemeClr>
              </a:solidFill>
              <a:latin typeface="+mn-lt"/>
              <a:cs typeface="Segoe UI" panose="020B0502040204020203" pitchFamily="34" charset="0"/>
            </a:endParaRPr>
          </a:p>
        </p:txBody>
      </p:sp>
      <p:sp>
        <p:nvSpPr>
          <p:cNvPr id="7" name="CaseCode">
            <a:extLst>
              <a:ext uri="{FF2B5EF4-FFF2-40B4-BE49-F238E27FC236}">
                <a16:creationId xmlns:a16="http://schemas.microsoft.com/office/drawing/2014/main" id="{358D5377-8FE8-B697-0999-BF62C931F7A1}"/>
              </a:ext>
            </a:extLst>
          </p:cNvPr>
          <p:cNvSpPr txBox="1"/>
          <p:nvPr userDrawn="1"/>
        </p:nvSpPr>
        <p:spPr>
          <a:xfrm>
            <a:off x="6530266" y="6556687"/>
            <a:ext cx="4896560" cy="123111"/>
          </a:xfrm>
          <a:prstGeom prst="rect">
            <a:avLst/>
          </a:prstGeom>
          <a:noFill/>
        </p:spPr>
        <p:txBody>
          <a:bodyPr wrap="square" lIns="0" tIns="0" rIns="0" bIns="0" rtlCol="0">
            <a:spAutoFit/>
          </a:bodyPr>
          <a:lstStyle>
            <a:defPPr>
              <a:defRPr lang="en-US"/>
            </a:defPPr>
            <a:lvl1pPr indent="0">
              <a:spcBef>
                <a:spcPts val="450"/>
              </a:spcBef>
              <a:buSzPct val="100000"/>
              <a:buFont typeface="Arial"/>
              <a:buNone/>
              <a:defRPr sz="900" b="0" i="0">
                <a:latin typeface="Calibri Light" panose="020F0302020204030204" pitchFamily="34" charset="0"/>
                <a:cs typeface="Calibri Light" panose="020F0302020204030204" pitchFamily="34" charset="0"/>
              </a:defRPr>
            </a:lvl1pPr>
          </a:lstStyle>
          <a:p>
            <a:pPr lvl="0" algn="r"/>
            <a:r>
              <a:rPr lang="en-US" sz="800" noProof="0">
                <a:solidFill>
                  <a:schemeClr val="tx1">
                    <a:lumMod val="50000"/>
                    <a:lumOff val="50000"/>
                  </a:schemeClr>
                </a:solidFill>
                <a:latin typeface="+mn-lt"/>
                <a:cs typeface="Segoe UI" panose="020B0502040204020203" pitchFamily="34" charset="0"/>
              </a:rPr>
              <a:t>Intelliverse</a:t>
            </a:r>
          </a:p>
        </p:txBody>
      </p:sp>
      <p:pic>
        <p:nvPicPr>
          <p:cNvPr id="4" name="LogoDisclaimerPage">
            <a:extLst>
              <a:ext uri="{FF2B5EF4-FFF2-40B4-BE49-F238E27FC236}">
                <a16:creationId xmlns:a16="http://schemas.microsoft.com/office/drawing/2014/main" id="{BDFF6D1B-4077-9E0F-3C99-2FAA5C7965D4}"/>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t="-1" r="11885" b="62045"/>
          <a:stretch/>
        </p:blipFill>
        <p:spPr>
          <a:xfrm>
            <a:off x="427449" y="6503464"/>
            <a:ext cx="933944" cy="176334"/>
          </a:xfrm>
          <a:prstGeom prst="rect">
            <a:avLst/>
          </a:prstGeom>
        </p:spPr>
      </p:pic>
    </p:spTree>
    <p:extLst>
      <p:ext uri="{BB962C8B-B14F-4D97-AF65-F5344CB8AC3E}">
        <p14:creationId xmlns:p14="http://schemas.microsoft.com/office/powerpoint/2010/main" val="677531198"/>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Blank">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875B46E7-F21A-D10D-10BD-E9E880BF06DE}"/>
              </a:ext>
            </a:extLst>
          </p:cNvPr>
          <p:cNvGraphicFramePr>
            <a:graphicFrameLocks noChangeAspect="1"/>
          </p:cNvGraphicFramePr>
          <p:nvPr userDrawn="1">
            <p:custDataLst>
              <p:tags r:id="rId1"/>
            </p:custDataLst>
            <p:extLst>
              <p:ext uri="{D42A27DB-BD31-4B8C-83A1-F6EECF244321}">
                <p14:modId xmlns:p14="http://schemas.microsoft.com/office/powerpoint/2010/main" val="3912922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20" name="think-cell data - do not delete" hidden="1">
                        <a:extLst>
                          <a:ext uri="{FF2B5EF4-FFF2-40B4-BE49-F238E27FC236}">
                            <a16:creationId xmlns:a16="http://schemas.microsoft.com/office/drawing/2014/main" id="{875B46E7-F21A-D10D-10BD-E9E880BF06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FDE4BBE1-12DF-4BA6-2864-C5B9E7588D3F}"/>
              </a:ext>
            </a:extLst>
          </p:cNvPr>
          <p:cNvSpPr txBox="1"/>
          <p:nvPr userDrawn="1"/>
        </p:nvSpPr>
        <p:spPr>
          <a:xfrm>
            <a:off x="11426826" y="6556687"/>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lumMod val="50000"/>
                    <a:lumOff val="50000"/>
                  </a:schemeClr>
                </a:solidFill>
                <a:latin typeface="+mn-lt"/>
                <a:cs typeface="Segoe UI" panose="020B0502040204020203" pitchFamily="34" charset="0"/>
              </a:rPr>
              <a:pPr marL="0" indent="0" algn="r">
                <a:spcBef>
                  <a:spcPts val="450"/>
                </a:spcBef>
                <a:buSzPct val="100000"/>
                <a:buFont typeface="Arial"/>
                <a:buNone/>
              </a:pPr>
              <a:t>‹#›</a:t>
            </a:fld>
            <a:endParaRPr lang="en-US" sz="800" noProof="0">
              <a:solidFill>
                <a:schemeClr val="tx1">
                  <a:lumMod val="50000"/>
                  <a:lumOff val="50000"/>
                </a:schemeClr>
              </a:solidFill>
              <a:latin typeface="+mn-lt"/>
              <a:cs typeface="Segoe UI" panose="020B0502040204020203" pitchFamily="34" charset="0"/>
            </a:endParaRPr>
          </a:p>
        </p:txBody>
      </p:sp>
      <p:sp>
        <p:nvSpPr>
          <p:cNvPr id="4" name="Text Placeholder 29">
            <a:extLst>
              <a:ext uri="{FF2B5EF4-FFF2-40B4-BE49-F238E27FC236}">
                <a16:creationId xmlns:a16="http://schemas.microsoft.com/office/drawing/2014/main" id="{095A75C9-2CAC-6FC8-0283-300AE2CE0786}"/>
              </a:ext>
            </a:extLst>
          </p:cNvPr>
          <p:cNvSpPr>
            <a:spLocks noGrp="1"/>
          </p:cNvSpPr>
          <p:nvPr>
            <p:ph type="body" sz="quarter" idx="11"/>
          </p:nvPr>
        </p:nvSpPr>
        <p:spPr>
          <a:xfrm>
            <a:off x="391026" y="733686"/>
            <a:ext cx="11448000" cy="276999"/>
          </a:xfrm>
          <a:prstGeom prst="rect">
            <a:avLst/>
          </a:prstGeom>
        </p:spPr>
        <p:txBody>
          <a:bodyPr lIns="36000" tIns="36000" rIns="36000" bIns="36000"/>
          <a:lstStyle>
            <a:lvl1pPr>
              <a:spcAft>
                <a:spcPts val="0"/>
              </a:spcAft>
              <a:defRPr sz="1200">
                <a:latin typeface="+mn-lt"/>
                <a:cs typeface="Segoe UI" panose="020B0502040204020203" pitchFamily="34" charset="0"/>
              </a:defRPr>
            </a:lvl1pPr>
          </a:lstStyle>
          <a:p>
            <a:pPr marL="0" marR="0" lvl="0" indent="0" algn="l" defTabSz="685800" rtl="0" eaLnBrk="1" fontAlgn="auto" latinLnBrk="0" hangingPunct="1">
              <a:lnSpc>
                <a:spcPct val="100000"/>
              </a:lnSpc>
              <a:spcBef>
                <a:spcPts val="0"/>
              </a:spcBef>
              <a:spcAft>
                <a:spcPts val="600"/>
              </a:spcAft>
              <a:buClrTx/>
              <a:buSzPct val="100000"/>
              <a:buFontTx/>
              <a:buNone/>
              <a:tabLst/>
              <a:defRPr/>
            </a:pPr>
            <a:endParaRPr lang="en-US" b="0"/>
          </a:p>
        </p:txBody>
      </p:sp>
      <p:sp>
        <p:nvSpPr>
          <p:cNvPr id="6" name="Text Placeholder 4">
            <a:extLst>
              <a:ext uri="{FF2B5EF4-FFF2-40B4-BE49-F238E27FC236}">
                <a16:creationId xmlns:a16="http://schemas.microsoft.com/office/drawing/2014/main" id="{53E9EB72-45D0-3A27-49C1-615EDC2C2D8C}"/>
              </a:ext>
            </a:extLst>
          </p:cNvPr>
          <p:cNvSpPr>
            <a:spLocks noGrp="1"/>
          </p:cNvSpPr>
          <p:nvPr>
            <p:ph type="body" sz="quarter" idx="13" hasCustomPrompt="1"/>
          </p:nvPr>
        </p:nvSpPr>
        <p:spPr>
          <a:xfrm>
            <a:off x="391026" y="333375"/>
            <a:ext cx="11448000" cy="323850"/>
          </a:xfrm>
          <a:prstGeom prst="rect">
            <a:avLst/>
          </a:prstGeom>
        </p:spPr>
        <p:txBody>
          <a:bodyPr lIns="36000" tIns="36000" rIns="36000" bIns="36000" anchor="ctr"/>
          <a:lstStyle>
            <a:lvl1pPr>
              <a:spcAft>
                <a:spcPts val="0"/>
              </a:spcAft>
              <a:defRPr sz="2000" b="1">
                <a:solidFill>
                  <a:srgbClr val="303F50"/>
                </a:solidFill>
                <a:latin typeface="+mj-lt"/>
                <a:cs typeface="Segoe UI" panose="020B0502040204020203" pitchFamily="34" charset="0"/>
              </a:defRPr>
            </a:lvl1pPr>
            <a:lvl2pPr>
              <a:defRPr b="1"/>
            </a:lvl2pPr>
            <a:lvl3pPr>
              <a:defRPr b="1"/>
            </a:lvl3pPr>
            <a:lvl4pPr>
              <a:defRPr b="1"/>
            </a:lvl4pPr>
            <a:lvl5pPr>
              <a:defRPr b="1"/>
            </a:lvl5pPr>
          </a:lstStyle>
          <a:p>
            <a:pPr lvl="0"/>
            <a:r>
              <a:rPr lang="en-US"/>
              <a:t>CLICK TO EDIT</a:t>
            </a:r>
            <a:endParaRPr lang="en-AU"/>
          </a:p>
        </p:txBody>
      </p:sp>
    </p:spTree>
    <p:extLst>
      <p:ext uri="{BB962C8B-B14F-4D97-AF65-F5344CB8AC3E}">
        <p14:creationId xmlns:p14="http://schemas.microsoft.com/office/powerpoint/2010/main" val="80969209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 Section Break">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3DF8D0-51E5-D645-9F61-F6232CD532F2}"/>
              </a:ext>
            </a:extLst>
          </p:cNvPr>
          <p:cNvPicPr>
            <a:picLocks noChangeAspect="1"/>
          </p:cNvPicPr>
          <p:nvPr userDrawn="1">
            <p:custDataLst>
              <p:tags r:id="rId1"/>
            </p:custDataLst>
          </p:nvPr>
        </p:nvPicPr>
        <p:blipFill rotWithShape="1">
          <a:blip r:embed="rId4"/>
          <a:srcRect l="12089" r="12089"/>
          <a:stretch/>
        </p:blipFill>
        <p:spPr>
          <a:xfrm>
            <a:off x="7546849" y="208282"/>
            <a:ext cx="4645152" cy="6126344"/>
          </a:xfrm>
          <a:prstGeom prst="rect">
            <a:avLst/>
          </a:prstGeom>
        </p:spPr>
      </p:pic>
      <p:graphicFrame>
        <p:nvGraphicFramePr>
          <p:cNvPr id="20" name="think-cell data - do not delete" hidden="1">
            <a:extLst>
              <a:ext uri="{FF2B5EF4-FFF2-40B4-BE49-F238E27FC236}">
                <a16:creationId xmlns:a16="http://schemas.microsoft.com/office/drawing/2014/main" id="{875B46E7-F21A-D10D-10BD-E9E880BF06DE}"/>
              </a:ext>
            </a:extLst>
          </p:cNvPr>
          <p:cNvGraphicFramePr>
            <a:graphicFrameLocks noChangeAspect="1"/>
          </p:cNvGraphicFramePr>
          <p:nvPr userDrawn="1">
            <p:custDataLst>
              <p:tags r:id="rId2"/>
            </p:custDataLst>
            <p:extLst>
              <p:ext uri="{D42A27DB-BD31-4B8C-83A1-F6EECF244321}">
                <p14:modId xmlns:p14="http://schemas.microsoft.com/office/powerpoint/2010/main" val="3912922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20" name="think-cell data - do not delete" hidden="1">
                        <a:extLst>
                          <a:ext uri="{FF2B5EF4-FFF2-40B4-BE49-F238E27FC236}">
                            <a16:creationId xmlns:a16="http://schemas.microsoft.com/office/drawing/2014/main" id="{875B46E7-F21A-D10D-10BD-E9E880BF06D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9693AA77-EA15-78B7-EF6A-53E058C5AC71}"/>
              </a:ext>
            </a:extLst>
          </p:cNvPr>
          <p:cNvSpPr txBox="1"/>
          <p:nvPr userDrawn="1"/>
        </p:nvSpPr>
        <p:spPr>
          <a:xfrm>
            <a:off x="11426826" y="6556687"/>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lumMod val="50000"/>
                    <a:lumOff val="50000"/>
                  </a:schemeClr>
                </a:solidFill>
                <a:latin typeface="+mn-lt"/>
                <a:cs typeface="Segoe UI" panose="020B0502040204020203" pitchFamily="34" charset="0"/>
              </a:rPr>
              <a:pPr marL="0" indent="0" algn="r">
                <a:spcBef>
                  <a:spcPts val="450"/>
                </a:spcBef>
                <a:buSzPct val="100000"/>
                <a:buFont typeface="Arial"/>
                <a:buNone/>
              </a:pPr>
              <a:t>‹#›</a:t>
            </a:fld>
            <a:endParaRPr lang="en-US" sz="800" noProof="0">
              <a:solidFill>
                <a:schemeClr val="tx1">
                  <a:lumMod val="50000"/>
                  <a:lumOff val="50000"/>
                </a:schemeClr>
              </a:solidFill>
              <a:latin typeface="+mn-lt"/>
              <a:cs typeface="Segoe UI" panose="020B0502040204020203" pitchFamily="34" charset="0"/>
            </a:endParaRPr>
          </a:p>
        </p:txBody>
      </p:sp>
      <p:sp>
        <p:nvSpPr>
          <p:cNvPr id="4" name="CaseCode">
            <a:extLst>
              <a:ext uri="{FF2B5EF4-FFF2-40B4-BE49-F238E27FC236}">
                <a16:creationId xmlns:a16="http://schemas.microsoft.com/office/drawing/2014/main" id="{B291A750-A21E-678F-7BB9-3CBE21218DE8}"/>
              </a:ext>
            </a:extLst>
          </p:cNvPr>
          <p:cNvSpPr txBox="1"/>
          <p:nvPr userDrawn="1"/>
        </p:nvSpPr>
        <p:spPr>
          <a:xfrm>
            <a:off x="6530266" y="6556687"/>
            <a:ext cx="4896560" cy="123111"/>
          </a:xfrm>
          <a:prstGeom prst="rect">
            <a:avLst/>
          </a:prstGeom>
          <a:noFill/>
        </p:spPr>
        <p:txBody>
          <a:bodyPr wrap="square" lIns="0" tIns="0" rIns="0" bIns="0" rtlCol="0">
            <a:spAutoFit/>
          </a:bodyPr>
          <a:lstStyle>
            <a:defPPr>
              <a:defRPr lang="en-US"/>
            </a:defPPr>
            <a:lvl1pPr indent="0">
              <a:spcBef>
                <a:spcPts val="450"/>
              </a:spcBef>
              <a:buSzPct val="100000"/>
              <a:buFont typeface="Arial"/>
              <a:buNone/>
              <a:defRPr sz="900" b="0" i="0">
                <a:latin typeface="Calibri Light" panose="020F0302020204030204" pitchFamily="34" charset="0"/>
                <a:cs typeface="Calibri Light" panose="020F0302020204030204" pitchFamily="34" charset="0"/>
              </a:defRPr>
            </a:lvl1pPr>
          </a:lstStyle>
          <a:p>
            <a:pPr lvl="0" algn="r"/>
            <a:r>
              <a:rPr lang="en-US" sz="800" noProof="0">
                <a:solidFill>
                  <a:schemeClr val="tx1">
                    <a:lumMod val="50000"/>
                    <a:lumOff val="50000"/>
                  </a:schemeClr>
                </a:solidFill>
                <a:latin typeface="+mn-lt"/>
                <a:cs typeface="Segoe UI" panose="020B0502040204020203" pitchFamily="34" charset="0"/>
              </a:rPr>
              <a:t>Intelliverse</a:t>
            </a:r>
          </a:p>
        </p:txBody>
      </p:sp>
      <p:sp>
        <p:nvSpPr>
          <p:cNvPr id="8" name="Freeform: Shape 7">
            <a:extLst>
              <a:ext uri="{FF2B5EF4-FFF2-40B4-BE49-F238E27FC236}">
                <a16:creationId xmlns:a16="http://schemas.microsoft.com/office/drawing/2014/main" id="{C6ED79C8-6793-DAEF-B0B9-262D2434C73F}"/>
              </a:ext>
            </a:extLst>
          </p:cNvPr>
          <p:cNvSpPr/>
          <p:nvPr userDrawn="1"/>
        </p:nvSpPr>
        <p:spPr>
          <a:xfrm rot="10800000">
            <a:off x="6954252" y="208282"/>
            <a:ext cx="5237747" cy="6252676"/>
          </a:xfrm>
          <a:custGeom>
            <a:avLst/>
            <a:gdLst>
              <a:gd name="connsiteX0" fmla="*/ 1140200 w 6096000"/>
              <a:gd name="connsiteY0" fmla="*/ 6857999 h 6858000"/>
              <a:gd name="connsiteX1" fmla="*/ 2600915 w 6096000"/>
              <a:gd name="connsiteY1" fmla="*/ 6857999 h 6858000"/>
              <a:gd name="connsiteX2" fmla="*/ 2600916 w 6096000"/>
              <a:gd name="connsiteY2" fmla="*/ 6858000 h 6858000"/>
              <a:gd name="connsiteX3" fmla="*/ 1140201 w 6096000"/>
              <a:gd name="connsiteY3" fmla="*/ 6858000 h 6858000"/>
              <a:gd name="connsiteX4" fmla="*/ 896713 w 6096000"/>
              <a:gd name="connsiteY4" fmla="*/ 0 h 6858000"/>
              <a:gd name="connsiteX5" fmla="*/ 1143513 w 6096000"/>
              <a:gd name="connsiteY5" fmla="*/ 0 h 6858000"/>
              <a:gd name="connsiteX6" fmla="*/ 3839715 w 6096000"/>
              <a:gd name="connsiteY6" fmla="*/ 2485291 h 6858000"/>
              <a:gd name="connsiteX7" fmla="*/ 4756374 w 6096000"/>
              <a:gd name="connsiteY7" fmla="*/ 2447979 h 6858000"/>
              <a:gd name="connsiteX8" fmla="*/ 4719063 w 6096000"/>
              <a:gd name="connsiteY8" fmla="*/ 1531318 h 6858000"/>
              <a:gd name="connsiteX9" fmla="*/ 3057790 w 6096000"/>
              <a:gd name="connsiteY9" fmla="*/ 0 h 6858000"/>
              <a:gd name="connsiteX10" fmla="*/ 3407875 w 6096000"/>
              <a:gd name="connsiteY10" fmla="*/ 0 h 6858000"/>
              <a:gd name="connsiteX11" fmla="*/ 3412778 w 6096000"/>
              <a:gd name="connsiteY11" fmla="*/ 35762 h 6858000"/>
              <a:gd name="connsiteX12" fmla="*/ 3604165 w 6096000"/>
              <a:gd name="connsiteY12" fmla="*/ 362691 h 6858000"/>
              <a:gd name="connsiteX13" fmla="*/ 4519818 w 6096000"/>
              <a:gd name="connsiteY13" fmla="*/ 325418 h 6858000"/>
              <a:gd name="connsiteX14" fmla="*/ 4653327 w 6096000"/>
              <a:gd name="connsiteY14" fmla="*/ 105445 h 6858000"/>
              <a:gd name="connsiteX15" fmla="*/ 4679963 w 6096000"/>
              <a:gd name="connsiteY15" fmla="*/ 0 h 6858000"/>
              <a:gd name="connsiteX16" fmla="*/ 6096000 w 6096000"/>
              <a:gd name="connsiteY16" fmla="*/ 0 h 6858000"/>
              <a:gd name="connsiteX17" fmla="*/ 6096000 w 6096000"/>
              <a:gd name="connsiteY17" fmla="*/ 6857999 h 6858000"/>
              <a:gd name="connsiteX18" fmla="*/ 2600915 w 6096000"/>
              <a:gd name="connsiteY18" fmla="*/ 6857999 h 6858000"/>
              <a:gd name="connsiteX19" fmla="*/ 1109968 w 6096000"/>
              <a:gd name="connsiteY19" fmla="*/ 5483682 h 6858000"/>
              <a:gd name="connsiteX20" fmla="*/ 754336 w 6096000"/>
              <a:gd name="connsiteY20" fmla="*/ 5353053 h 6858000"/>
              <a:gd name="connsiteX21" fmla="*/ 410499 w 6096000"/>
              <a:gd name="connsiteY21" fmla="*/ 5512154 h 6858000"/>
              <a:gd name="connsiteX22" fmla="*/ 438970 w 6096000"/>
              <a:gd name="connsiteY22" fmla="*/ 6211623 h 6858000"/>
              <a:gd name="connsiteX23" fmla="*/ 1140200 w 6096000"/>
              <a:gd name="connsiteY23" fmla="*/ 6857999 h 6858000"/>
              <a:gd name="connsiteX24" fmla="*/ 0 w 6096000"/>
              <a:gd name="connsiteY24" fmla="*/ 6857998 h 6858000"/>
              <a:gd name="connsiteX25" fmla="*/ 0 w 6096000"/>
              <a:gd name="connsiteY25" fmla="*/ 4122033 h 6858000"/>
              <a:gd name="connsiteX26" fmla="*/ 2435692 w 6096000"/>
              <a:gd name="connsiteY26" fmla="*/ 6367193 h 6858000"/>
              <a:gd name="connsiteX27" fmla="*/ 3352352 w 6096000"/>
              <a:gd name="connsiteY27" fmla="*/ 6329880 h 6858000"/>
              <a:gd name="connsiteX28" fmla="*/ 3315040 w 6096000"/>
              <a:gd name="connsiteY28" fmla="*/ 5413220 h 6858000"/>
              <a:gd name="connsiteX29" fmla="*/ 0 w 6096000"/>
              <a:gd name="connsiteY29" fmla="*/ 2357502 h 6858000"/>
              <a:gd name="connsiteX30" fmla="*/ 0 w 6096000"/>
              <a:gd name="connsiteY30" fmla="*/ 2144272 h 6858000"/>
              <a:gd name="connsiteX31" fmla="*/ 2675428 w 6096000"/>
              <a:gd name="connsiteY31" fmla="*/ 4610411 h 6858000"/>
              <a:gd name="connsiteX32" fmla="*/ 4218754 w 6096000"/>
              <a:gd name="connsiteY32" fmla="*/ 4547591 h 6858000"/>
              <a:gd name="connsiteX33" fmla="*/ 4155933 w 6096000"/>
              <a:gd name="connsiteY33" fmla="*/ 300426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96000" h="6858000">
                <a:moveTo>
                  <a:pt x="1140200" y="6857999"/>
                </a:moveTo>
                <a:lnTo>
                  <a:pt x="2600915" y="6857999"/>
                </a:lnTo>
                <a:lnTo>
                  <a:pt x="2600916" y="6858000"/>
                </a:lnTo>
                <a:lnTo>
                  <a:pt x="1140201" y="6858000"/>
                </a:lnTo>
                <a:close/>
                <a:moveTo>
                  <a:pt x="896713" y="0"/>
                </a:moveTo>
                <a:lnTo>
                  <a:pt x="1143513" y="0"/>
                </a:lnTo>
                <a:lnTo>
                  <a:pt x="3839715" y="2485291"/>
                </a:lnTo>
                <a:cubicBezTo>
                  <a:pt x="4103147" y="2728115"/>
                  <a:pt x="4513550" y="2711411"/>
                  <a:pt x="4756374" y="2447979"/>
                </a:cubicBezTo>
                <a:cubicBezTo>
                  <a:pt x="4999200" y="2184546"/>
                  <a:pt x="4982495" y="1774143"/>
                  <a:pt x="4719063" y="1531318"/>
                </a:cubicBezTo>
                <a:lnTo>
                  <a:pt x="3057790" y="0"/>
                </a:lnTo>
                <a:lnTo>
                  <a:pt x="3407875" y="0"/>
                </a:lnTo>
                <a:lnTo>
                  <a:pt x="3412778" y="35762"/>
                </a:lnTo>
                <a:cubicBezTo>
                  <a:pt x="3441465" y="157232"/>
                  <a:pt x="3505486" y="271730"/>
                  <a:pt x="3604165" y="362691"/>
                </a:cubicBezTo>
                <a:cubicBezTo>
                  <a:pt x="3867308" y="605248"/>
                  <a:pt x="4277259" y="588561"/>
                  <a:pt x="4519818" y="325418"/>
                </a:cubicBezTo>
                <a:cubicBezTo>
                  <a:pt x="4580457" y="259633"/>
                  <a:pt x="4624894" y="184672"/>
                  <a:pt x="4653327" y="105445"/>
                </a:cubicBezTo>
                <a:lnTo>
                  <a:pt x="4679963" y="0"/>
                </a:lnTo>
                <a:lnTo>
                  <a:pt x="6096000" y="0"/>
                </a:lnTo>
                <a:lnTo>
                  <a:pt x="6096000" y="6857999"/>
                </a:lnTo>
                <a:lnTo>
                  <a:pt x="2600915" y="6857999"/>
                </a:lnTo>
                <a:lnTo>
                  <a:pt x="1109968" y="5483682"/>
                </a:lnTo>
                <a:cubicBezTo>
                  <a:pt x="1009460" y="5391036"/>
                  <a:pt x="880915" y="5347900"/>
                  <a:pt x="754336" y="5353053"/>
                </a:cubicBezTo>
                <a:cubicBezTo>
                  <a:pt x="627757" y="5358205"/>
                  <a:pt x="503144" y="5411647"/>
                  <a:pt x="410499" y="5512154"/>
                </a:cubicBezTo>
                <a:cubicBezTo>
                  <a:pt x="225208" y="5713170"/>
                  <a:pt x="237955" y="6026331"/>
                  <a:pt x="438970" y="6211623"/>
                </a:cubicBezTo>
                <a:lnTo>
                  <a:pt x="1140200" y="6857999"/>
                </a:lnTo>
                <a:lnTo>
                  <a:pt x="0" y="6857998"/>
                </a:lnTo>
                <a:lnTo>
                  <a:pt x="0" y="4122033"/>
                </a:lnTo>
                <a:lnTo>
                  <a:pt x="2435692" y="6367193"/>
                </a:lnTo>
                <a:cubicBezTo>
                  <a:pt x="2699125" y="6610017"/>
                  <a:pt x="3109527" y="6593312"/>
                  <a:pt x="3352352" y="6329880"/>
                </a:cubicBezTo>
                <a:cubicBezTo>
                  <a:pt x="3595177" y="6066448"/>
                  <a:pt x="3578472" y="5656045"/>
                  <a:pt x="3315040" y="5413220"/>
                </a:cubicBezTo>
                <a:lnTo>
                  <a:pt x="0" y="2357502"/>
                </a:lnTo>
                <a:lnTo>
                  <a:pt x="0" y="2144272"/>
                </a:lnTo>
                <a:lnTo>
                  <a:pt x="2675428" y="4610411"/>
                </a:lnTo>
                <a:cubicBezTo>
                  <a:pt x="3118953" y="5019241"/>
                  <a:pt x="3809924" y="4991115"/>
                  <a:pt x="4218754" y="4547591"/>
                </a:cubicBezTo>
                <a:cubicBezTo>
                  <a:pt x="4627584" y="4104067"/>
                  <a:pt x="4599458" y="3413096"/>
                  <a:pt x="4155933" y="30042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2" name="Text Placeholder 16">
            <a:extLst>
              <a:ext uri="{FF2B5EF4-FFF2-40B4-BE49-F238E27FC236}">
                <a16:creationId xmlns:a16="http://schemas.microsoft.com/office/drawing/2014/main" id="{F939A644-9A0B-33C6-54A4-9567BF23E4B8}"/>
              </a:ext>
            </a:extLst>
          </p:cNvPr>
          <p:cNvSpPr>
            <a:spLocks noGrp="1"/>
          </p:cNvSpPr>
          <p:nvPr>
            <p:ph type="body" sz="quarter" idx="14" hasCustomPrompt="1"/>
          </p:nvPr>
        </p:nvSpPr>
        <p:spPr>
          <a:xfrm>
            <a:off x="1816100" y="3180476"/>
            <a:ext cx="5138738" cy="644525"/>
          </a:xfrm>
          <a:prstGeom prst="rect">
            <a:avLst/>
          </a:prstGeom>
        </p:spPr>
        <p:txBody>
          <a:bodyPr/>
          <a:lstStyle>
            <a:lvl1pPr>
              <a:defRPr lang="en-US" sz="4400" b="0" kern="1200" dirty="0">
                <a:solidFill>
                  <a:schemeClr val="tx1"/>
                </a:solidFill>
                <a:latin typeface="+mn-lt"/>
                <a:ea typeface="+mn-ea"/>
                <a:cs typeface="+mn-cs"/>
              </a:defRPr>
            </a:lvl1pPr>
          </a:lstStyle>
          <a:p>
            <a:pPr lvl="0"/>
            <a:r>
              <a:rPr lang="en-US"/>
              <a:t>Section Name</a:t>
            </a:r>
          </a:p>
        </p:txBody>
      </p:sp>
      <p:sp>
        <p:nvSpPr>
          <p:cNvPr id="5" name="Text Placeholder 14">
            <a:extLst>
              <a:ext uri="{FF2B5EF4-FFF2-40B4-BE49-F238E27FC236}">
                <a16:creationId xmlns:a16="http://schemas.microsoft.com/office/drawing/2014/main" id="{A49391EA-964B-2873-2C29-F39D3B2C84FA}"/>
              </a:ext>
            </a:extLst>
          </p:cNvPr>
          <p:cNvSpPr>
            <a:spLocks noGrp="1"/>
          </p:cNvSpPr>
          <p:nvPr>
            <p:ph type="body" sz="quarter" idx="13" hasCustomPrompt="1"/>
          </p:nvPr>
        </p:nvSpPr>
        <p:spPr>
          <a:xfrm>
            <a:off x="540659" y="868363"/>
            <a:ext cx="3170238" cy="2646362"/>
          </a:xfrm>
          <a:prstGeom prst="rect">
            <a:avLst/>
          </a:prstGeom>
        </p:spPr>
        <p:txBody>
          <a:bodyPr/>
          <a:lstStyle>
            <a:lvl1pPr>
              <a:defRPr kumimoji="0" lang="en-US" sz="16600" b="1" i="0" u="none" strike="noStrike" kern="1200" cap="none" spc="0" normalizeH="0" baseline="0" dirty="0">
                <a:ln>
                  <a:noFill/>
                </a:ln>
                <a:solidFill>
                  <a:schemeClr val="accent1">
                    <a:alpha val="26000"/>
                  </a:schemeClr>
                </a:solidFill>
                <a:effectLst/>
                <a:uLnTx/>
                <a:uFillTx/>
                <a:latin typeface="Open Sans"/>
                <a:ea typeface="+mn-ea"/>
                <a:cs typeface="+mn-cs"/>
              </a:defRPr>
            </a:lvl1pPr>
          </a:lstStyle>
          <a:p>
            <a:pPr lvl="0"/>
            <a:r>
              <a:rPr lang="en-US"/>
              <a:t>#</a:t>
            </a:r>
          </a:p>
        </p:txBody>
      </p:sp>
    </p:spTree>
    <p:extLst>
      <p:ext uri="{BB962C8B-B14F-4D97-AF65-F5344CB8AC3E}">
        <p14:creationId xmlns:p14="http://schemas.microsoft.com/office/powerpoint/2010/main" val="484206319"/>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6"/>
            </p:custDataLst>
            <p:extLst>
              <p:ext uri="{D42A27DB-BD31-4B8C-83A1-F6EECF244321}">
                <p14:modId xmlns:p14="http://schemas.microsoft.com/office/powerpoint/2010/main" val="1644958999"/>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17" imgW="270" imgH="270" progId="TCLayout.ActiveDocument.1">
                  <p:embed/>
                </p:oleObj>
              </mc:Choice>
              <mc:Fallback>
                <p:oleObj name="think-cell Slide" r:id="rId17" imgW="270" imgH="270" progId="TCLayout.ActiveDocument.1">
                  <p:embed/>
                  <p:pic>
                    <p:nvPicPr>
                      <p:cNvPr id="4" name="Object 3" hidden="1"/>
                      <p:cNvPicPr/>
                      <p:nvPr/>
                    </p:nvPicPr>
                    <p:blipFill>
                      <a:blip r:embed="rId18"/>
                      <a:stretch>
                        <a:fillRect/>
                      </a:stretch>
                    </p:blipFill>
                    <p:spPr>
                      <a:xfrm>
                        <a:off x="2119" y="1591"/>
                        <a:ext cx="2116" cy="1587"/>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D0A1336F-60AD-1004-5A12-951EDCEF817F}"/>
              </a:ext>
            </a:extLst>
          </p:cNvPr>
          <p:cNvSpPr/>
          <p:nvPr userDrawn="1"/>
        </p:nvSpPr>
        <p:spPr>
          <a:xfrm>
            <a:off x="0" y="0"/>
            <a:ext cx="12192000" cy="210589"/>
          </a:xfrm>
          <a:prstGeom prst="rect">
            <a:avLst/>
          </a:prstGeom>
          <a:solidFill>
            <a:srgbClr val="30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2076997-52F9-71DC-3F00-EB25B73E5C17}"/>
              </a:ext>
            </a:extLst>
          </p:cNvPr>
          <p:cNvSpPr/>
          <p:nvPr userDrawn="1"/>
        </p:nvSpPr>
        <p:spPr>
          <a:xfrm>
            <a:off x="837394" y="0"/>
            <a:ext cx="419154" cy="210589"/>
          </a:xfrm>
          <a:prstGeom prst="rect">
            <a:avLst/>
          </a:prstGeom>
          <a:solidFill>
            <a:srgbClr val="A8C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9D5EFAE-6A03-2830-F6DA-68C3E0698842}"/>
              </a:ext>
            </a:extLst>
          </p:cNvPr>
          <p:cNvSpPr/>
          <p:nvPr userDrawn="1"/>
        </p:nvSpPr>
        <p:spPr>
          <a:xfrm>
            <a:off x="1752993" y="0"/>
            <a:ext cx="581415" cy="210589"/>
          </a:xfrm>
          <a:prstGeom prst="rect">
            <a:avLst/>
          </a:prstGeom>
          <a:solidFill>
            <a:srgbClr val="5788B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FC9A18B-2045-2181-6EED-7F2574A02DF9}"/>
              </a:ext>
            </a:extLst>
          </p:cNvPr>
          <p:cNvSpPr/>
          <p:nvPr userDrawn="1"/>
        </p:nvSpPr>
        <p:spPr>
          <a:xfrm>
            <a:off x="2334409" y="0"/>
            <a:ext cx="256786" cy="210589"/>
          </a:xfrm>
          <a:prstGeom prst="rect">
            <a:avLst/>
          </a:prstGeom>
          <a:solidFill>
            <a:srgbClr val="609E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9D9DFD-BBE2-C834-AE35-611209C62932}"/>
              </a:ext>
            </a:extLst>
          </p:cNvPr>
          <p:cNvSpPr/>
          <p:nvPr userDrawn="1"/>
        </p:nvSpPr>
        <p:spPr>
          <a:xfrm>
            <a:off x="2591194" y="0"/>
            <a:ext cx="256786" cy="210589"/>
          </a:xfrm>
          <a:prstGeom prst="rect">
            <a:avLst/>
          </a:prstGeom>
          <a:solidFill>
            <a:srgbClr val="A8C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0C31C7-81AC-6337-CABD-A73E16DCFBDF}"/>
              </a:ext>
            </a:extLst>
          </p:cNvPr>
          <p:cNvSpPr/>
          <p:nvPr userDrawn="1"/>
        </p:nvSpPr>
        <p:spPr>
          <a:xfrm>
            <a:off x="3560083" y="0"/>
            <a:ext cx="256786" cy="210589"/>
          </a:xfrm>
          <a:prstGeom prst="rect">
            <a:avLst/>
          </a:prstGeom>
          <a:solidFill>
            <a:srgbClr val="609E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89AC4B3-AD7C-41D0-7D99-9DD1CB0C2DFA}"/>
              </a:ext>
            </a:extLst>
          </p:cNvPr>
          <p:cNvSpPr/>
          <p:nvPr userDrawn="1"/>
        </p:nvSpPr>
        <p:spPr>
          <a:xfrm>
            <a:off x="3816869" y="-1"/>
            <a:ext cx="1107642" cy="210589"/>
          </a:xfrm>
          <a:prstGeom prst="rect">
            <a:avLst/>
          </a:prstGeom>
          <a:solidFill>
            <a:srgbClr val="578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CDF9BD-DDEE-2F54-0C15-6007E6DCA1D2}"/>
              </a:ext>
            </a:extLst>
          </p:cNvPr>
          <p:cNvSpPr/>
          <p:nvPr userDrawn="1"/>
        </p:nvSpPr>
        <p:spPr>
          <a:xfrm>
            <a:off x="4924511" y="-1"/>
            <a:ext cx="282101" cy="2105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A73693F-F8B5-BA0A-169C-F3F73072E158}"/>
              </a:ext>
            </a:extLst>
          </p:cNvPr>
          <p:cNvSpPr/>
          <p:nvPr userDrawn="1"/>
        </p:nvSpPr>
        <p:spPr>
          <a:xfrm>
            <a:off x="10732169" y="0"/>
            <a:ext cx="1459832" cy="210589"/>
          </a:xfrm>
          <a:prstGeom prst="rect">
            <a:avLst/>
          </a:prstGeom>
          <a:solidFill>
            <a:srgbClr val="67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F62F46A-C278-5981-3AA8-FB74A6C94799}"/>
              </a:ext>
            </a:extLst>
          </p:cNvPr>
          <p:cNvSpPr/>
          <p:nvPr userDrawn="1"/>
        </p:nvSpPr>
        <p:spPr>
          <a:xfrm>
            <a:off x="8025319" y="0"/>
            <a:ext cx="2424748" cy="210589"/>
          </a:xfrm>
          <a:prstGeom prst="rect">
            <a:avLst/>
          </a:prstGeom>
          <a:solidFill>
            <a:srgbClr val="67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9C49786-D4C6-CD4D-3C25-DF386337CE93}"/>
              </a:ext>
            </a:extLst>
          </p:cNvPr>
          <p:cNvSpPr/>
          <p:nvPr userDrawn="1"/>
        </p:nvSpPr>
        <p:spPr>
          <a:xfrm>
            <a:off x="10450068" y="0"/>
            <a:ext cx="282101" cy="21058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E16D2D5-633E-85FE-9DD5-3444E5FE07DB}"/>
              </a:ext>
            </a:extLst>
          </p:cNvPr>
          <p:cNvSpPr/>
          <p:nvPr userDrawn="1"/>
        </p:nvSpPr>
        <p:spPr bwMode="gray">
          <a:xfrm>
            <a:off x="-1409700" y="457200"/>
            <a:ext cx="540000" cy="540000"/>
          </a:xfrm>
          <a:prstGeom prst="rect">
            <a:avLst/>
          </a:prstGeom>
          <a:solidFill>
            <a:srgbClr val="3B5C7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a:solidFill>
                <a:schemeClr val="bg1"/>
              </a:solidFill>
            </a:endParaRPr>
          </a:p>
        </p:txBody>
      </p:sp>
      <p:sp>
        <p:nvSpPr>
          <p:cNvPr id="3" name="Rectangle 2">
            <a:extLst>
              <a:ext uri="{FF2B5EF4-FFF2-40B4-BE49-F238E27FC236}">
                <a16:creationId xmlns:a16="http://schemas.microsoft.com/office/drawing/2014/main" id="{57C4FC76-3EBF-D24E-4808-16C2C75664E4}"/>
              </a:ext>
            </a:extLst>
          </p:cNvPr>
          <p:cNvSpPr/>
          <p:nvPr userDrawn="1"/>
        </p:nvSpPr>
        <p:spPr bwMode="gray">
          <a:xfrm>
            <a:off x="-1409700" y="1095375"/>
            <a:ext cx="540000" cy="540000"/>
          </a:xfrm>
          <a:prstGeom prst="rect">
            <a:avLst/>
          </a:prstGeom>
          <a:solidFill>
            <a:srgbClr val="A8C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a:solidFill>
                <a:schemeClr val="bg1"/>
              </a:solidFill>
            </a:endParaRPr>
          </a:p>
        </p:txBody>
      </p:sp>
      <p:sp>
        <p:nvSpPr>
          <p:cNvPr id="6" name="Rectangle 5">
            <a:extLst>
              <a:ext uri="{FF2B5EF4-FFF2-40B4-BE49-F238E27FC236}">
                <a16:creationId xmlns:a16="http://schemas.microsoft.com/office/drawing/2014/main" id="{998A9404-4358-40E0-A569-A5C5C992795C}"/>
              </a:ext>
            </a:extLst>
          </p:cNvPr>
          <p:cNvSpPr/>
          <p:nvPr userDrawn="1"/>
        </p:nvSpPr>
        <p:spPr bwMode="gray">
          <a:xfrm>
            <a:off x="-1409700" y="1774950"/>
            <a:ext cx="540000" cy="540000"/>
          </a:xfrm>
          <a:prstGeom prst="rect">
            <a:avLst/>
          </a:prstGeom>
          <a:solidFill>
            <a:srgbClr val="5788B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a:solidFill>
                <a:schemeClr val="bg1"/>
              </a:solidFill>
            </a:endParaRPr>
          </a:p>
        </p:txBody>
      </p:sp>
      <p:sp>
        <p:nvSpPr>
          <p:cNvPr id="12" name="Rectangle 11">
            <a:extLst>
              <a:ext uri="{FF2B5EF4-FFF2-40B4-BE49-F238E27FC236}">
                <a16:creationId xmlns:a16="http://schemas.microsoft.com/office/drawing/2014/main" id="{746DAFBE-8103-A69D-059E-057068A79E07}"/>
              </a:ext>
            </a:extLst>
          </p:cNvPr>
          <p:cNvSpPr/>
          <p:nvPr userDrawn="1"/>
        </p:nvSpPr>
        <p:spPr bwMode="gray">
          <a:xfrm>
            <a:off x="-1409700" y="2454525"/>
            <a:ext cx="540000" cy="540000"/>
          </a:xfrm>
          <a:prstGeom prst="rect">
            <a:avLst/>
          </a:prstGeom>
          <a:solidFill>
            <a:srgbClr val="609E8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a:solidFill>
                <a:schemeClr val="bg1"/>
              </a:solidFill>
            </a:endParaRPr>
          </a:p>
        </p:txBody>
      </p:sp>
      <p:sp>
        <p:nvSpPr>
          <p:cNvPr id="15" name="Rectangle 14">
            <a:extLst>
              <a:ext uri="{FF2B5EF4-FFF2-40B4-BE49-F238E27FC236}">
                <a16:creationId xmlns:a16="http://schemas.microsoft.com/office/drawing/2014/main" id="{48F9A7D6-C956-5408-3882-06F2DCB0489B}"/>
              </a:ext>
            </a:extLst>
          </p:cNvPr>
          <p:cNvSpPr/>
          <p:nvPr userDrawn="1"/>
        </p:nvSpPr>
        <p:spPr bwMode="gray">
          <a:xfrm>
            <a:off x="-1409700" y="3134100"/>
            <a:ext cx="540000" cy="540000"/>
          </a:xfrm>
          <a:prstGeom prst="rect">
            <a:avLst/>
          </a:prstGeom>
          <a:solidFill>
            <a:srgbClr val="2A564D"/>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a:solidFill>
                <a:schemeClr val="bg1"/>
              </a:solidFill>
            </a:endParaRPr>
          </a:p>
        </p:txBody>
      </p:sp>
      <p:sp>
        <p:nvSpPr>
          <p:cNvPr id="16" name="Rectangle 15">
            <a:extLst>
              <a:ext uri="{FF2B5EF4-FFF2-40B4-BE49-F238E27FC236}">
                <a16:creationId xmlns:a16="http://schemas.microsoft.com/office/drawing/2014/main" id="{F4330712-C08B-78BC-120D-611AD4C47D8F}"/>
              </a:ext>
            </a:extLst>
          </p:cNvPr>
          <p:cNvSpPr/>
          <p:nvPr userDrawn="1"/>
        </p:nvSpPr>
        <p:spPr bwMode="gray">
          <a:xfrm>
            <a:off x="-1409700" y="3813675"/>
            <a:ext cx="540000" cy="540000"/>
          </a:xfrm>
          <a:prstGeom prst="rect">
            <a:avLst/>
          </a:prstGeom>
          <a:solidFill>
            <a:srgbClr val="A0B1C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a:solidFill>
                <a:schemeClr val="bg1"/>
              </a:solidFill>
            </a:endParaRPr>
          </a:p>
        </p:txBody>
      </p:sp>
      <p:sp>
        <p:nvSpPr>
          <p:cNvPr id="18" name="Rectangle 17">
            <a:extLst>
              <a:ext uri="{FF2B5EF4-FFF2-40B4-BE49-F238E27FC236}">
                <a16:creationId xmlns:a16="http://schemas.microsoft.com/office/drawing/2014/main" id="{5159E101-705A-A0CA-A69A-316E4FCA23E3}"/>
              </a:ext>
            </a:extLst>
          </p:cNvPr>
          <p:cNvSpPr/>
          <p:nvPr userDrawn="1"/>
        </p:nvSpPr>
        <p:spPr bwMode="gray">
          <a:xfrm>
            <a:off x="-1409700" y="4493250"/>
            <a:ext cx="540000" cy="540000"/>
          </a:xfrm>
          <a:prstGeom prst="rect">
            <a:avLst/>
          </a:prstGeom>
          <a:solidFill>
            <a:srgbClr val="303F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a:solidFill>
                <a:schemeClr val="bg1"/>
              </a:solidFill>
            </a:endParaRPr>
          </a:p>
        </p:txBody>
      </p:sp>
    </p:spTree>
    <p:extLst>
      <p:ext uri="{BB962C8B-B14F-4D97-AF65-F5344CB8AC3E}">
        <p14:creationId xmlns:p14="http://schemas.microsoft.com/office/powerpoint/2010/main" val="3394063049"/>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080" r:id="rId4"/>
    <p:sldLayoutId id="2147484087" r:id="rId5"/>
    <p:sldLayoutId id="2147484088" r:id="rId6"/>
    <p:sldLayoutId id="2147484090" r:id="rId7"/>
    <p:sldLayoutId id="2147484018" r:id="rId8"/>
    <p:sldLayoutId id="2147484069" r:id="rId9"/>
    <p:sldLayoutId id="2147484070" r:id="rId10"/>
    <p:sldLayoutId id="2147484091" r:id="rId11"/>
    <p:sldLayoutId id="2147484104" r:id="rId12"/>
    <p:sldLayoutId id="2147484105" r:id="rId13"/>
    <p:sldLayoutId id="2147484106" r:id="rId14"/>
  </p:sldLayoutIdLst>
  <p:transition>
    <p:fade/>
  </p:transition>
  <p:hf hdr="0" dt="0"/>
  <p:txStyles>
    <p:titleStyle>
      <a:lvl1pPr algn="l" defTabSz="685800" rtl="0" eaLnBrk="1" latinLnBrk="0" hangingPunct="1">
        <a:spcBef>
          <a:spcPct val="0"/>
        </a:spcBef>
        <a:buNone/>
        <a:defRPr sz="2100" b="1"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3997" userDrawn="1">
          <p15:clr>
            <a:srgbClr val="F26B43"/>
          </p15:clr>
        </p15:guide>
        <p15:guide id="49" orient="horz" pos="432" userDrawn="1">
          <p15:clr>
            <a:srgbClr val="F26B43"/>
          </p15:clr>
        </p15:guide>
        <p15:guide id="68" orient="horz" pos="4088" userDrawn="1">
          <p15:clr>
            <a:srgbClr val="F26B43"/>
          </p15:clr>
        </p15:guide>
        <p15:guide id="69" orient="horz" pos="2088" userDrawn="1">
          <p15:clr>
            <a:srgbClr val="F26B43"/>
          </p15:clr>
        </p15:guide>
        <p15:guide id="70" orient="horz" pos="1080" userDrawn="1">
          <p15:clr>
            <a:srgbClr val="F26B43"/>
          </p15:clr>
        </p15:guide>
        <p15:guide id="71" orient="horz" pos="232" userDrawn="1">
          <p15:clr>
            <a:srgbClr val="F26B43"/>
          </p15:clr>
        </p15:guide>
        <p15:guide id="72" pos="3840" userDrawn="1">
          <p15:clr>
            <a:srgbClr val="F26B43"/>
          </p15:clr>
        </p15:guide>
        <p15:guide id="73" pos="3936" userDrawn="1">
          <p15:clr>
            <a:srgbClr val="F26B43"/>
          </p15:clr>
        </p15:guide>
        <p15:guide id="74" pos="288" userDrawn="1">
          <p15:clr>
            <a:srgbClr val="F26B43"/>
          </p15:clr>
        </p15:guide>
        <p15:guide id="75" pos="4960" userDrawn="1">
          <p15:clr>
            <a:srgbClr val="F26B43"/>
          </p15:clr>
        </p15:guide>
        <p15:guide id="76" pos="3744" userDrawn="1">
          <p15:clr>
            <a:srgbClr val="F26B43"/>
          </p15:clr>
        </p15:guide>
        <p15:guide id="77" pos="2729" userDrawn="1">
          <p15:clr>
            <a:srgbClr val="F26B43"/>
          </p15:clr>
        </p15:guide>
        <p15:guide id="78" pos="2528" userDrawn="1">
          <p15:clr>
            <a:srgbClr val="F26B43"/>
          </p15:clr>
        </p15:guide>
        <p15:guide id="79" pos="1300" userDrawn="1">
          <p15:clr>
            <a:srgbClr val="F26B43"/>
          </p15:clr>
        </p15:guide>
        <p15:guide id="80" pos="1504" userDrawn="1">
          <p15:clr>
            <a:srgbClr val="F26B43"/>
          </p15:clr>
        </p15:guide>
        <p15:guide id="81" pos="5152" userDrawn="1">
          <p15:clr>
            <a:srgbClr val="F26B43"/>
          </p15:clr>
        </p15:guide>
        <p15:guide id="82" pos="6176" userDrawn="1">
          <p15:clr>
            <a:srgbClr val="F26B43"/>
          </p15:clr>
        </p15:guide>
        <p15:guide id="83" pos="6368" userDrawn="1">
          <p15:clr>
            <a:srgbClr val="F26B43"/>
          </p15:clr>
        </p15:guide>
        <p15:guide id="84" pos="7392" userDrawn="1">
          <p15:clr>
            <a:srgbClr val="F26B43"/>
          </p15:clr>
        </p15:guide>
        <p15:guide id="85" orient="horz" pos="21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92.png"/><Relationship Id="rId18" Type="http://schemas.openxmlformats.org/officeDocument/2006/relationships/image" Target="../media/image97.svg"/><Relationship Id="rId3" Type="http://schemas.openxmlformats.org/officeDocument/2006/relationships/image" Target="../media/image80.png"/><Relationship Id="rId21" Type="http://schemas.openxmlformats.org/officeDocument/2006/relationships/image" Target="../media/image68.png"/><Relationship Id="rId7" Type="http://schemas.openxmlformats.org/officeDocument/2006/relationships/image" Target="../media/image88.png"/><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image" Target="../media/image84.png"/><Relationship Id="rId16" Type="http://schemas.openxmlformats.org/officeDocument/2006/relationships/image" Target="../media/image95.svg"/><Relationship Id="rId20" Type="http://schemas.openxmlformats.org/officeDocument/2006/relationships/image" Target="../media/image99.svg"/><Relationship Id="rId1" Type="http://schemas.openxmlformats.org/officeDocument/2006/relationships/slideLayout" Target="../slideLayouts/slideLayout8.xml"/><Relationship Id="rId6" Type="http://schemas.openxmlformats.org/officeDocument/2006/relationships/image" Target="../media/image87.png"/><Relationship Id="rId11" Type="http://schemas.openxmlformats.org/officeDocument/2006/relationships/image" Target="../media/image90.png"/><Relationship Id="rId5" Type="http://schemas.openxmlformats.org/officeDocument/2006/relationships/image" Target="../media/image86.png"/><Relationship Id="rId15" Type="http://schemas.openxmlformats.org/officeDocument/2006/relationships/image" Target="../media/image94.png"/><Relationship Id="rId23" Type="http://schemas.openxmlformats.org/officeDocument/2006/relationships/image" Target="../media/image100.pn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image" Target="../media/image85.png"/><Relationship Id="rId9" Type="http://schemas.openxmlformats.org/officeDocument/2006/relationships/image" Target="../media/image63.png"/><Relationship Id="rId14" Type="http://schemas.openxmlformats.org/officeDocument/2006/relationships/image" Target="../media/image93.png"/><Relationship Id="rId22" Type="http://schemas.openxmlformats.org/officeDocument/2006/relationships/image" Target="../media/image69.svg"/></Relationships>
</file>

<file path=ppt/slides/_rels/slide13.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80.png"/><Relationship Id="rId18" Type="http://schemas.openxmlformats.org/officeDocument/2006/relationships/image" Target="../media/image105.png"/><Relationship Id="rId3" Type="http://schemas.openxmlformats.org/officeDocument/2006/relationships/image" Target="../media/image30.png"/><Relationship Id="rId21" Type="http://schemas.openxmlformats.org/officeDocument/2006/relationships/image" Target="../media/image108.png"/><Relationship Id="rId7" Type="http://schemas.openxmlformats.org/officeDocument/2006/relationships/image" Target="../media/image35.svg"/><Relationship Id="rId12" Type="http://schemas.openxmlformats.org/officeDocument/2006/relationships/image" Target="../media/image84.png"/><Relationship Id="rId17" Type="http://schemas.openxmlformats.org/officeDocument/2006/relationships/image" Target="../media/image87.png"/><Relationship Id="rId25" Type="http://schemas.openxmlformats.org/officeDocument/2006/relationships/image" Target="../media/image112.png"/><Relationship Id="rId2" Type="http://schemas.openxmlformats.org/officeDocument/2006/relationships/notesSlide" Target="../notesSlides/notesSlide3.xml"/><Relationship Id="rId16" Type="http://schemas.openxmlformats.org/officeDocument/2006/relationships/image" Target="../media/image104.png"/><Relationship Id="rId20" Type="http://schemas.openxmlformats.org/officeDocument/2006/relationships/image" Target="../media/image107.png"/><Relationship Id="rId1" Type="http://schemas.openxmlformats.org/officeDocument/2006/relationships/slideLayout" Target="../slideLayouts/slideLayout8.xml"/><Relationship Id="rId6" Type="http://schemas.openxmlformats.org/officeDocument/2006/relationships/image" Target="../media/image34.png"/><Relationship Id="rId11" Type="http://schemas.openxmlformats.org/officeDocument/2006/relationships/image" Target="../media/image90.png"/><Relationship Id="rId24" Type="http://schemas.openxmlformats.org/officeDocument/2006/relationships/image" Target="../media/image111.png"/><Relationship Id="rId5" Type="http://schemas.openxmlformats.org/officeDocument/2006/relationships/image" Target="../media/image33.png"/><Relationship Id="rId15" Type="http://schemas.openxmlformats.org/officeDocument/2006/relationships/image" Target="../media/image86.png"/><Relationship Id="rId23" Type="http://schemas.openxmlformats.org/officeDocument/2006/relationships/image" Target="../media/image110.png"/><Relationship Id="rId10" Type="http://schemas.openxmlformats.org/officeDocument/2006/relationships/image" Target="../media/image103.svg"/><Relationship Id="rId19" Type="http://schemas.openxmlformats.org/officeDocument/2006/relationships/image" Target="../media/image106.png"/><Relationship Id="rId4" Type="http://schemas.openxmlformats.org/officeDocument/2006/relationships/image" Target="../media/image31.svg"/><Relationship Id="rId9" Type="http://schemas.openxmlformats.org/officeDocument/2006/relationships/image" Target="../media/image102.png"/><Relationship Id="rId14" Type="http://schemas.openxmlformats.org/officeDocument/2006/relationships/image" Target="../media/image85.png"/><Relationship Id="rId22" Type="http://schemas.openxmlformats.org/officeDocument/2006/relationships/image" Target="../media/image109.png"/></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13.png"/><Relationship Id="rId1" Type="http://schemas.openxmlformats.org/officeDocument/2006/relationships/slideLayout" Target="../slideLayouts/slideLayout8.xml"/><Relationship Id="rId5" Type="http://schemas.openxmlformats.org/officeDocument/2006/relationships/image" Target="../media/image114.png"/><Relationship Id="rId4" Type="http://schemas.openxmlformats.org/officeDocument/2006/relationships/image" Target="../media/image610.png"/></Relationships>
</file>

<file path=ppt/slides/_rels/slide15.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28.png"/><Relationship Id="rId3" Type="http://schemas.openxmlformats.org/officeDocument/2006/relationships/image" Target="../media/image31.svg"/><Relationship Id="rId7" Type="http://schemas.openxmlformats.org/officeDocument/2006/relationships/image" Target="../media/image118.png"/><Relationship Id="rId12"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image" Target="../media/image117.png"/><Relationship Id="rId11" Type="http://schemas.openxmlformats.org/officeDocument/2006/relationships/image" Target="../media/image19.png"/><Relationship Id="rId5" Type="http://schemas.openxmlformats.org/officeDocument/2006/relationships/image" Target="../media/image116.svg"/><Relationship Id="rId15" Type="http://schemas.openxmlformats.org/officeDocument/2006/relationships/image" Target="../media/image37.png"/><Relationship Id="rId10" Type="http://schemas.openxmlformats.org/officeDocument/2006/relationships/image" Target="../media/image120.png"/><Relationship Id="rId4" Type="http://schemas.openxmlformats.org/officeDocument/2006/relationships/image" Target="../media/image115.png"/><Relationship Id="rId9" Type="http://schemas.openxmlformats.org/officeDocument/2006/relationships/image" Target="../media/image36.png"/><Relationship Id="rId1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8.xml"/><Relationship Id="rId5" Type="http://schemas.openxmlformats.org/officeDocument/2006/relationships/image" Target="../media/image124.svg"/><Relationship Id="rId4" Type="http://schemas.openxmlformats.org/officeDocument/2006/relationships/image" Target="../media/image123.png"/></Relationships>
</file>

<file path=ppt/slides/_rels/slide17.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39.svg"/><Relationship Id="rId3" Type="http://schemas.openxmlformats.org/officeDocument/2006/relationships/image" Target="../media/image129.sv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image" Target="../media/image128.png"/><Relationship Id="rId1" Type="http://schemas.openxmlformats.org/officeDocument/2006/relationships/slideLayout" Target="../slideLayouts/slideLayout8.xml"/><Relationship Id="rId6" Type="http://schemas.openxmlformats.org/officeDocument/2006/relationships/image" Target="../media/image132.png"/><Relationship Id="rId11" Type="http://schemas.openxmlformats.org/officeDocument/2006/relationships/image" Target="../media/image137.svg"/><Relationship Id="rId5" Type="http://schemas.openxmlformats.org/officeDocument/2006/relationships/image" Target="../media/image131.sv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22.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svg"/><Relationship Id="rId3" Type="http://schemas.openxmlformats.org/officeDocument/2006/relationships/image" Target="../media/image141.svg"/><Relationship Id="rId7" Type="http://schemas.openxmlformats.org/officeDocument/2006/relationships/image" Target="../media/image145.svg"/><Relationship Id="rId12"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8.xml"/><Relationship Id="rId6" Type="http://schemas.openxmlformats.org/officeDocument/2006/relationships/image" Target="../media/image144.png"/><Relationship Id="rId11" Type="http://schemas.openxmlformats.org/officeDocument/2006/relationships/image" Target="../media/image149.svg"/><Relationship Id="rId5" Type="http://schemas.openxmlformats.org/officeDocument/2006/relationships/image" Target="../media/image143.sv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svg"/><Relationship Id="rId14" Type="http://schemas.openxmlformats.org/officeDocument/2006/relationships/image" Target="../media/image1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2.png"/><Relationship Id="rId3" Type="http://schemas.openxmlformats.org/officeDocument/2006/relationships/image" Target="../media/image154.png"/><Relationship Id="rId7" Type="http://schemas.openxmlformats.org/officeDocument/2006/relationships/image" Target="../media/image157.png"/><Relationship Id="rId12" Type="http://schemas.openxmlformats.org/officeDocument/2006/relationships/image" Target="../media/image161.png"/><Relationship Id="rId17" Type="http://schemas.openxmlformats.org/officeDocument/2006/relationships/image" Target="../media/image93.png"/><Relationship Id="rId2" Type="http://schemas.openxmlformats.org/officeDocument/2006/relationships/image" Target="../media/image153.png"/><Relationship Id="rId16" Type="http://schemas.openxmlformats.org/officeDocument/2006/relationships/image" Target="../media/image165.png"/><Relationship Id="rId1" Type="http://schemas.openxmlformats.org/officeDocument/2006/relationships/slideLayout" Target="../slideLayouts/slideLayout8.xml"/><Relationship Id="rId6" Type="http://schemas.openxmlformats.org/officeDocument/2006/relationships/image" Target="../media/image156.svg"/><Relationship Id="rId11" Type="http://schemas.openxmlformats.org/officeDocument/2006/relationships/image" Target="../media/image160.png"/><Relationship Id="rId5" Type="http://schemas.openxmlformats.org/officeDocument/2006/relationships/image" Target="../media/image155.png"/><Relationship Id="rId15" Type="http://schemas.openxmlformats.org/officeDocument/2006/relationships/image" Target="../media/image164.png"/><Relationship Id="rId10" Type="http://schemas.openxmlformats.org/officeDocument/2006/relationships/image" Target="../media/image87.png"/><Relationship Id="rId4" Type="http://schemas.openxmlformats.org/officeDocument/2006/relationships/image" Target="../media/image91.png"/><Relationship Id="rId9" Type="http://schemas.openxmlformats.org/officeDocument/2006/relationships/image" Target="../media/image159.png"/><Relationship Id="rId14" Type="http://schemas.openxmlformats.org/officeDocument/2006/relationships/image" Target="../media/image163.png"/></Relationships>
</file>

<file path=ppt/slides/_rels/slide25.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7.png"/><Relationship Id="rId7" Type="http://schemas.openxmlformats.org/officeDocument/2006/relationships/image" Target="../media/image170.png"/><Relationship Id="rId2" Type="http://schemas.openxmlformats.org/officeDocument/2006/relationships/image" Target="../media/image166.png"/><Relationship Id="rId1" Type="http://schemas.openxmlformats.org/officeDocument/2006/relationships/slideLayout" Target="../slideLayouts/slideLayout8.xml"/><Relationship Id="rId6"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73.png"/><Relationship Id="rId4" Type="http://schemas.openxmlformats.org/officeDocument/2006/relationships/image" Target="../media/image168.svg"/><Relationship Id="rId9" Type="http://schemas.openxmlformats.org/officeDocument/2006/relationships/image" Target="../media/image172.png"/></Relationships>
</file>

<file path=ppt/slides/_rels/slide26.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2.png"/><Relationship Id="rId18" Type="http://schemas.openxmlformats.org/officeDocument/2006/relationships/image" Target="../media/image85.png"/><Relationship Id="rId3" Type="http://schemas.openxmlformats.org/officeDocument/2006/relationships/image" Target="../media/image154.png"/><Relationship Id="rId21" Type="http://schemas.openxmlformats.org/officeDocument/2006/relationships/image" Target="../media/image176.svg"/><Relationship Id="rId7" Type="http://schemas.openxmlformats.org/officeDocument/2006/relationships/image" Target="../media/image157.png"/><Relationship Id="rId12" Type="http://schemas.openxmlformats.org/officeDocument/2006/relationships/image" Target="../media/image161.png"/><Relationship Id="rId17" Type="http://schemas.openxmlformats.org/officeDocument/2006/relationships/image" Target="../media/image93.png"/><Relationship Id="rId2" Type="http://schemas.openxmlformats.org/officeDocument/2006/relationships/image" Target="../media/image153.png"/><Relationship Id="rId16" Type="http://schemas.openxmlformats.org/officeDocument/2006/relationships/image" Target="../media/image165.png"/><Relationship Id="rId20" Type="http://schemas.openxmlformats.org/officeDocument/2006/relationships/image" Target="../media/image175.png"/><Relationship Id="rId1" Type="http://schemas.openxmlformats.org/officeDocument/2006/relationships/slideLayout" Target="../slideLayouts/slideLayout8.xml"/><Relationship Id="rId6" Type="http://schemas.openxmlformats.org/officeDocument/2006/relationships/image" Target="../media/image156.svg"/><Relationship Id="rId11" Type="http://schemas.openxmlformats.org/officeDocument/2006/relationships/image" Target="../media/image160.png"/><Relationship Id="rId5" Type="http://schemas.openxmlformats.org/officeDocument/2006/relationships/image" Target="../media/image155.png"/><Relationship Id="rId15" Type="http://schemas.openxmlformats.org/officeDocument/2006/relationships/image" Target="../media/image164.png"/><Relationship Id="rId10" Type="http://schemas.openxmlformats.org/officeDocument/2006/relationships/image" Target="../media/image87.png"/><Relationship Id="rId19" Type="http://schemas.openxmlformats.org/officeDocument/2006/relationships/image" Target="../media/image174.png"/><Relationship Id="rId4" Type="http://schemas.openxmlformats.org/officeDocument/2006/relationships/image" Target="../media/image91.png"/><Relationship Id="rId9" Type="http://schemas.openxmlformats.org/officeDocument/2006/relationships/image" Target="../media/image159.png"/><Relationship Id="rId14" Type="http://schemas.openxmlformats.org/officeDocument/2006/relationships/image" Target="../media/image1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2" Type="http://schemas.openxmlformats.org/officeDocument/2006/relationships/notesSlide" Target="../notesSlides/notesSlide2.xml"/><Relationship Id="rId16" Type="http://schemas.openxmlformats.org/officeDocument/2006/relationships/image" Target="../media/image31.svg"/><Relationship Id="rId20" Type="http://schemas.openxmlformats.org/officeDocument/2006/relationships/image" Target="../media/image35.svg"/><Relationship Id="rId1" Type="http://schemas.openxmlformats.org/officeDocument/2006/relationships/slideLayout" Target="../slideLayouts/slideLayout8.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17" Type="http://schemas.openxmlformats.org/officeDocument/2006/relationships/image" Target="../media/image56.png"/><Relationship Id="rId2" Type="http://schemas.openxmlformats.org/officeDocument/2006/relationships/image" Target="../media/image26.png"/><Relationship Id="rId16" Type="http://schemas.openxmlformats.org/officeDocument/2006/relationships/image" Target="../media/image55.svg"/><Relationship Id="rId1" Type="http://schemas.openxmlformats.org/officeDocument/2006/relationships/slideLayout" Target="../slideLayouts/slideLayout8.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svg"/><Relationship Id="rId9" Type="http://schemas.openxmlformats.org/officeDocument/2006/relationships/image" Target="../media/image48.svg"/><Relationship Id="rId14" Type="http://schemas.openxmlformats.org/officeDocument/2006/relationships/image" Target="../media/image53.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svg"/></Relationships>
</file>

<file path=ppt/slides/_rels/slide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sv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8.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19C53E-D906-C725-2180-33951360657F}"/>
              </a:ext>
            </a:extLst>
          </p:cNvPr>
          <p:cNvSpPr>
            <a:spLocks noGrp="1"/>
          </p:cNvSpPr>
          <p:nvPr>
            <p:ph type="body" sz="quarter" idx="13"/>
          </p:nvPr>
        </p:nvSpPr>
        <p:spPr>
          <a:xfrm>
            <a:off x="971158" y="1748434"/>
            <a:ext cx="5791200" cy="1566265"/>
          </a:xfrm>
        </p:spPr>
        <p:txBody>
          <a:bodyPr/>
          <a:lstStyle/>
          <a:p>
            <a:r>
              <a:rPr lang="en-US" dirty="0"/>
              <a:t>AI Architecture and Project Plan</a:t>
            </a:r>
          </a:p>
        </p:txBody>
      </p:sp>
      <p:sp>
        <p:nvSpPr>
          <p:cNvPr id="4" name="Text Placeholder 3">
            <a:extLst>
              <a:ext uri="{FF2B5EF4-FFF2-40B4-BE49-F238E27FC236}">
                <a16:creationId xmlns:a16="http://schemas.microsoft.com/office/drawing/2014/main" id="{83FD87F5-B7E2-5D7F-AC89-8714D9FEEC4C}"/>
              </a:ext>
            </a:extLst>
          </p:cNvPr>
          <p:cNvSpPr>
            <a:spLocks noGrp="1"/>
          </p:cNvSpPr>
          <p:nvPr>
            <p:ph type="body" sz="quarter" idx="15"/>
          </p:nvPr>
        </p:nvSpPr>
        <p:spPr>
          <a:xfrm>
            <a:off x="971158" y="5715000"/>
            <a:ext cx="5791200" cy="493294"/>
          </a:xfrm>
        </p:spPr>
        <p:txBody>
          <a:bodyPr/>
          <a:lstStyle/>
          <a:p>
            <a:r>
              <a:rPr lang="en-US" dirty="0">
                <a:solidFill>
                  <a:srgbClr val="303F50"/>
                </a:solidFill>
              </a:rPr>
              <a:t>27/02/24</a:t>
            </a:r>
          </a:p>
        </p:txBody>
      </p:sp>
      <p:sp>
        <p:nvSpPr>
          <p:cNvPr id="3" name="Text Placeholder 2">
            <a:extLst>
              <a:ext uri="{FF2B5EF4-FFF2-40B4-BE49-F238E27FC236}">
                <a16:creationId xmlns:a16="http://schemas.microsoft.com/office/drawing/2014/main" id="{1C7CB085-2018-A9F5-8BCD-1EC2C765897E}"/>
              </a:ext>
            </a:extLst>
          </p:cNvPr>
          <p:cNvSpPr>
            <a:spLocks noGrp="1"/>
          </p:cNvSpPr>
          <p:nvPr>
            <p:ph type="body" sz="quarter" idx="14"/>
          </p:nvPr>
        </p:nvSpPr>
        <p:spPr>
          <a:xfrm>
            <a:off x="971158" y="3841267"/>
            <a:ext cx="5791200" cy="408190"/>
          </a:xfrm>
        </p:spPr>
        <p:txBody>
          <a:bodyPr/>
          <a:lstStyle/>
          <a:p>
            <a:r>
              <a:rPr lang="en-US" dirty="0">
                <a:solidFill>
                  <a:srgbClr val="303F50"/>
                </a:solidFill>
              </a:rPr>
              <a:t>Zara AI</a:t>
            </a:r>
          </a:p>
        </p:txBody>
      </p:sp>
    </p:spTree>
    <p:extLst>
      <p:ext uri="{BB962C8B-B14F-4D97-AF65-F5344CB8AC3E}">
        <p14:creationId xmlns:p14="http://schemas.microsoft.com/office/powerpoint/2010/main" val="2100785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4FBB2F-0F75-33E3-D609-47398BE31C80}"/>
              </a:ext>
            </a:extLst>
          </p:cNvPr>
          <p:cNvSpPr>
            <a:spLocks noGrp="1"/>
          </p:cNvSpPr>
          <p:nvPr>
            <p:ph type="body" sz="quarter" idx="11"/>
          </p:nvPr>
        </p:nvSpPr>
        <p:spPr/>
        <p:txBody>
          <a:bodyPr/>
          <a:lstStyle/>
          <a:p>
            <a:endParaRPr lang="en-AU"/>
          </a:p>
        </p:txBody>
      </p:sp>
      <p:sp>
        <p:nvSpPr>
          <p:cNvPr id="3" name="Text Placeholder 2">
            <a:extLst>
              <a:ext uri="{FF2B5EF4-FFF2-40B4-BE49-F238E27FC236}">
                <a16:creationId xmlns:a16="http://schemas.microsoft.com/office/drawing/2014/main" id="{D01AEB23-0980-97AE-F669-BCC8D78F6FF0}"/>
              </a:ext>
            </a:extLst>
          </p:cNvPr>
          <p:cNvSpPr>
            <a:spLocks noGrp="1"/>
          </p:cNvSpPr>
          <p:nvPr>
            <p:ph type="body" sz="quarter" idx="13"/>
          </p:nvPr>
        </p:nvSpPr>
        <p:spPr/>
        <p:txBody>
          <a:bodyPr/>
          <a:lstStyle/>
          <a:p>
            <a:endParaRPr lang="en-AU"/>
          </a:p>
        </p:txBody>
      </p:sp>
      <p:pic>
        <p:nvPicPr>
          <p:cNvPr id="6" name="Picture 5">
            <a:extLst>
              <a:ext uri="{FF2B5EF4-FFF2-40B4-BE49-F238E27FC236}">
                <a16:creationId xmlns:a16="http://schemas.microsoft.com/office/drawing/2014/main" id="{70F4A28F-0D8E-64F5-D435-9A664D696B3D}"/>
              </a:ext>
            </a:extLst>
          </p:cNvPr>
          <p:cNvPicPr>
            <a:picLocks noChangeAspect="1"/>
          </p:cNvPicPr>
          <p:nvPr/>
        </p:nvPicPr>
        <p:blipFill>
          <a:blip r:embed="rId2"/>
          <a:stretch>
            <a:fillRect/>
          </a:stretch>
        </p:blipFill>
        <p:spPr>
          <a:xfrm>
            <a:off x="200001" y="1087146"/>
            <a:ext cx="11830050" cy="5267325"/>
          </a:xfrm>
          <a:prstGeom prst="rect">
            <a:avLst/>
          </a:prstGeom>
        </p:spPr>
      </p:pic>
    </p:spTree>
    <p:extLst>
      <p:ext uri="{BB962C8B-B14F-4D97-AF65-F5344CB8AC3E}">
        <p14:creationId xmlns:p14="http://schemas.microsoft.com/office/powerpoint/2010/main" val="2807807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40572B-DC37-A756-F240-D508AF988D29}"/>
              </a:ext>
            </a:extLst>
          </p:cNvPr>
          <p:cNvSpPr>
            <a:spLocks noGrp="1"/>
          </p:cNvSpPr>
          <p:nvPr>
            <p:ph type="body" sz="quarter" idx="11"/>
          </p:nvPr>
        </p:nvSpPr>
        <p:spPr/>
        <p:txBody>
          <a:bodyPr/>
          <a:lstStyle/>
          <a:p>
            <a:endParaRPr lang="en-AU"/>
          </a:p>
        </p:txBody>
      </p:sp>
      <p:sp>
        <p:nvSpPr>
          <p:cNvPr id="3" name="Text Placeholder 2">
            <a:extLst>
              <a:ext uri="{FF2B5EF4-FFF2-40B4-BE49-F238E27FC236}">
                <a16:creationId xmlns:a16="http://schemas.microsoft.com/office/drawing/2014/main" id="{BA2FC2B6-2AC1-5F62-208C-5277B6A2E13B}"/>
              </a:ext>
            </a:extLst>
          </p:cNvPr>
          <p:cNvSpPr>
            <a:spLocks noGrp="1"/>
          </p:cNvSpPr>
          <p:nvPr>
            <p:ph type="body" sz="quarter" idx="13"/>
          </p:nvPr>
        </p:nvSpPr>
        <p:spPr/>
        <p:txBody>
          <a:bodyPr/>
          <a:lstStyle/>
          <a:p>
            <a:endParaRPr lang="en-AU"/>
          </a:p>
        </p:txBody>
      </p:sp>
      <p:pic>
        <p:nvPicPr>
          <p:cNvPr id="5" name="Picture 4">
            <a:extLst>
              <a:ext uri="{FF2B5EF4-FFF2-40B4-BE49-F238E27FC236}">
                <a16:creationId xmlns:a16="http://schemas.microsoft.com/office/drawing/2014/main" id="{F9749C67-1709-8E83-FBFD-C56E27786157}"/>
              </a:ext>
            </a:extLst>
          </p:cNvPr>
          <p:cNvPicPr>
            <a:picLocks noChangeAspect="1"/>
          </p:cNvPicPr>
          <p:nvPr/>
        </p:nvPicPr>
        <p:blipFill>
          <a:blip r:embed="rId2"/>
          <a:stretch>
            <a:fillRect/>
          </a:stretch>
        </p:blipFill>
        <p:spPr>
          <a:xfrm>
            <a:off x="1931440" y="1087146"/>
            <a:ext cx="7864202" cy="5387465"/>
          </a:xfrm>
          <a:prstGeom prst="rect">
            <a:avLst/>
          </a:prstGeom>
        </p:spPr>
      </p:pic>
    </p:spTree>
    <p:extLst>
      <p:ext uri="{BB962C8B-B14F-4D97-AF65-F5344CB8AC3E}">
        <p14:creationId xmlns:p14="http://schemas.microsoft.com/office/powerpoint/2010/main" val="289000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B632E8-163D-4475-3B58-2771FEBA8468}"/>
              </a:ext>
            </a:extLst>
          </p:cNvPr>
          <p:cNvSpPr>
            <a:spLocks noGrp="1"/>
          </p:cNvSpPr>
          <p:nvPr>
            <p:ph type="body" sz="quarter" idx="11"/>
          </p:nvPr>
        </p:nvSpPr>
        <p:spPr/>
        <p:txBody>
          <a:bodyPr/>
          <a:lstStyle/>
          <a:p>
            <a:endParaRPr lang="en-AU"/>
          </a:p>
        </p:txBody>
      </p:sp>
      <p:sp>
        <p:nvSpPr>
          <p:cNvPr id="3" name="Text Placeholder 2">
            <a:extLst>
              <a:ext uri="{FF2B5EF4-FFF2-40B4-BE49-F238E27FC236}">
                <a16:creationId xmlns:a16="http://schemas.microsoft.com/office/drawing/2014/main" id="{0CDCD03B-4558-B7B0-9956-4E436A8AB990}"/>
              </a:ext>
            </a:extLst>
          </p:cNvPr>
          <p:cNvSpPr>
            <a:spLocks noGrp="1"/>
          </p:cNvSpPr>
          <p:nvPr>
            <p:ph type="body" sz="quarter" idx="13"/>
          </p:nvPr>
        </p:nvSpPr>
        <p:spPr/>
        <p:txBody>
          <a:bodyPr/>
          <a:lstStyle/>
          <a:p>
            <a:endParaRPr lang="en-AU"/>
          </a:p>
        </p:txBody>
      </p:sp>
      <p:sp>
        <p:nvSpPr>
          <p:cNvPr id="139" name="Rectangle 138">
            <a:extLst>
              <a:ext uri="{FF2B5EF4-FFF2-40B4-BE49-F238E27FC236}">
                <a16:creationId xmlns:a16="http://schemas.microsoft.com/office/drawing/2014/main" id="{8BAC1FD7-5AB5-6828-3671-74D5C0D13850}"/>
              </a:ext>
            </a:extLst>
          </p:cNvPr>
          <p:cNvSpPr>
            <a:spLocks/>
          </p:cNvSpPr>
          <p:nvPr/>
        </p:nvSpPr>
        <p:spPr>
          <a:xfrm>
            <a:off x="2080300" y="1542268"/>
            <a:ext cx="4724552" cy="3251773"/>
          </a:xfrm>
          <a:prstGeom prst="rect">
            <a:avLst/>
          </a:prstGeom>
          <a:solidFill>
            <a:srgbClr val="5788B7"/>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140" name="Rectangle 139">
            <a:extLst>
              <a:ext uri="{FF2B5EF4-FFF2-40B4-BE49-F238E27FC236}">
                <a16:creationId xmlns:a16="http://schemas.microsoft.com/office/drawing/2014/main" id="{6CC1D94B-8C8B-B5E1-07B0-29B9683B3A5C}"/>
              </a:ext>
            </a:extLst>
          </p:cNvPr>
          <p:cNvSpPr>
            <a:spLocks/>
          </p:cNvSpPr>
          <p:nvPr/>
        </p:nvSpPr>
        <p:spPr bwMode="gray">
          <a:xfrm>
            <a:off x="2153050" y="1621118"/>
            <a:ext cx="4535069" cy="3078812"/>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a:ea typeface="+mn-ea"/>
              <a:cs typeface="+mn-cs"/>
            </a:endParaRPr>
          </a:p>
        </p:txBody>
      </p:sp>
      <p:cxnSp>
        <p:nvCxnSpPr>
          <p:cNvPr id="141" name="Straight Connector 140">
            <a:extLst>
              <a:ext uri="{FF2B5EF4-FFF2-40B4-BE49-F238E27FC236}">
                <a16:creationId xmlns:a16="http://schemas.microsoft.com/office/drawing/2014/main" id="{AEB5B9D8-8363-1D96-93BE-21191874E0EE}"/>
              </a:ext>
            </a:extLst>
          </p:cNvPr>
          <p:cNvCxnSpPr>
            <a:cxnSpLocks/>
          </p:cNvCxnSpPr>
          <p:nvPr/>
        </p:nvCxnSpPr>
        <p:spPr>
          <a:xfrm>
            <a:off x="2080303" y="1471088"/>
            <a:ext cx="4724549" cy="7856"/>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CDB051BB-A400-EC23-24B9-CB6ECF19A691}"/>
              </a:ext>
            </a:extLst>
          </p:cNvPr>
          <p:cNvSpPr/>
          <p:nvPr/>
        </p:nvSpPr>
        <p:spPr bwMode="gray">
          <a:xfrm>
            <a:off x="2080301" y="1195976"/>
            <a:ext cx="4817534"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1200" b="1" dirty="0">
                <a:solidFill>
                  <a:schemeClr val="accent1">
                    <a:lumMod val="50000"/>
                  </a:schemeClr>
                </a:solidFill>
                <a:latin typeface="+mj-lt"/>
              </a:rPr>
              <a:t>Zara LM Source Code</a:t>
            </a:r>
          </a:p>
        </p:txBody>
      </p:sp>
      <p:grpSp>
        <p:nvGrpSpPr>
          <p:cNvPr id="147" name="Group 146">
            <a:extLst>
              <a:ext uri="{FF2B5EF4-FFF2-40B4-BE49-F238E27FC236}">
                <a16:creationId xmlns:a16="http://schemas.microsoft.com/office/drawing/2014/main" id="{66AD4031-D766-E556-2671-96AB7B61B2F7}"/>
              </a:ext>
            </a:extLst>
          </p:cNvPr>
          <p:cNvGrpSpPr/>
          <p:nvPr/>
        </p:nvGrpSpPr>
        <p:grpSpPr>
          <a:xfrm>
            <a:off x="2309959" y="1937120"/>
            <a:ext cx="734392" cy="672666"/>
            <a:chOff x="2136227" y="2968272"/>
            <a:chExt cx="835395" cy="765180"/>
          </a:xfrm>
        </p:grpSpPr>
        <p:sp>
          <p:nvSpPr>
            <p:cNvPr id="148" name="TextBox 20">
              <a:extLst>
                <a:ext uri="{FF2B5EF4-FFF2-40B4-BE49-F238E27FC236}">
                  <a16:creationId xmlns:a16="http://schemas.microsoft.com/office/drawing/2014/main" id="{E6FDA338-CE40-4119-8146-49842D3760B5}"/>
                </a:ext>
              </a:extLst>
            </p:cNvPr>
            <p:cNvSpPr txBox="1">
              <a:spLocks noChangeArrowheads="1"/>
            </p:cNvSpPr>
            <p:nvPr/>
          </p:nvSpPr>
          <p:spPr bwMode="auto">
            <a:xfrm>
              <a:off x="2136227" y="3348336"/>
              <a:ext cx="835395" cy="38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SQL </a:t>
              </a:r>
              <a:b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b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Database</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49" name="Graphic 10">
              <a:extLst>
                <a:ext uri="{FF2B5EF4-FFF2-40B4-BE49-F238E27FC236}">
                  <a16:creationId xmlns:a16="http://schemas.microsoft.com/office/drawing/2014/main" id="{F9B45A2B-056F-01DD-D2DE-502774359ACA}"/>
                </a:ext>
              </a:extLst>
            </p:cNvPr>
            <p:cNvPicPr>
              <a:picLocks noChangeAspect="1" noChangeArrowheads="1"/>
            </p:cNvPicPr>
            <p:nvPr/>
          </p:nvPicPr>
          <p:blipFill>
            <a:blip r:embed="rId2"/>
            <a:srcRect/>
            <a:stretch/>
          </p:blipFill>
          <p:spPr bwMode="auto">
            <a:xfrm>
              <a:off x="2408619" y="2968272"/>
              <a:ext cx="290014" cy="38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0" name="Group 149">
            <a:extLst>
              <a:ext uri="{FF2B5EF4-FFF2-40B4-BE49-F238E27FC236}">
                <a16:creationId xmlns:a16="http://schemas.microsoft.com/office/drawing/2014/main" id="{C6EB9355-1E2B-83C2-DB83-5E2A912ED768}"/>
              </a:ext>
            </a:extLst>
          </p:cNvPr>
          <p:cNvGrpSpPr/>
          <p:nvPr/>
        </p:nvGrpSpPr>
        <p:grpSpPr>
          <a:xfrm>
            <a:off x="3415366" y="2819967"/>
            <a:ext cx="734392" cy="644639"/>
            <a:chOff x="2136227" y="3000154"/>
            <a:chExt cx="835395" cy="733296"/>
          </a:xfrm>
        </p:grpSpPr>
        <p:sp>
          <p:nvSpPr>
            <p:cNvPr id="151" name="TextBox 20">
              <a:extLst>
                <a:ext uri="{FF2B5EF4-FFF2-40B4-BE49-F238E27FC236}">
                  <a16:creationId xmlns:a16="http://schemas.microsoft.com/office/drawing/2014/main" id="{19678DD8-3C1E-C2ED-A221-556017BF7FA6}"/>
                </a:ext>
              </a:extLst>
            </p:cNvPr>
            <p:cNvSpPr txBox="1">
              <a:spLocks noChangeArrowheads="1"/>
            </p:cNvSpPr>
            <p:nvPr/>
          </p:nvSpPr>
          <p:spPr bwMode="auto">
            <a:xfrm>
              <a:off x="2136227" y="3348335"/>
              <a:ext cx="835395" cy="38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AI </a:t>
              </a:r>
              <a:b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b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Search</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52" name="Graphic 10">
              <a:extLst>
                <a:ext uri="{FF2B5EF4-FFF2-40B4-BE49-F238E27FC236}">
                  <a16:creationId xmlns:a16="http://schemas.microsoft.com/office/drawing/2014/main" id="{BC00C3BA-A1ED-7145-D137-1A90FB6320F0}"/>
                </a:ext>
              </a:extLst>
            </p:cNvPr>
            <p:cNvPicPr>
              <a:picLocks noChangeAspect="1" noChangeArrowheads="1"/>
            </p:cNvPicPr>
            <p:nvPr/>
          </p:nvPicPr>
          <p:blipFill>
            <a:blip r:embed="rId3"/>
            <a:srcRect/>
            <a:stretch/>
          </p:blipFill>
          <p:spPr bwMode="auto">
            <a:xfrm>
              <a:off x="2187754" y="3000154"/>
              <a:ext cx="729557" cy="38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 name="Group 152">
            <a:extLst>
              <a:ext uri="{FF2B5EF4-FFF2-40B4-BE49-F238E27FC236}">
                <a16:creationId xmlns:a16="http://schemas.microsoft.com/office/drawing/2014/main" id="{E0F748F5-D99A-0543-BB71-8F44B1222FE6}"/>
              </a:ext>
            </a:extLst>
          </p:cNvPr>
          <p:cNvGrpSpPr/>
          <p:nvPr/>
        </p:nvGrpSpPr>
        <p:grpSpPr>
          <a:xfrm>
            <a:off x="5117378" y="2833536"/>
            <a:ext cx="734392" cy="631071"/>
            <a:chOff x="2136227" y="3015589"/>
            <a:chExt cx="835395" cy="717862"/>
          </a:xfrm>
        </p:grpSpPr>
        <p:sp>
          <p:nvSpPr>
            <p:cNvPr id="154" name="TextBox 20">
              <a:extLst>
                <a:ext uri="{FF2B5EF4-FFF2-40B4-BE49-F238E27FC236}">
                  <a16:creationId xmlns:a16="http://schemas.microsoft.com/office/drawing/2014/main" id="{21E00FAF-281E-CF93-F00E-F6381E63296D}"/>
                </a:ext>
              </a:extLst>
            </p:cNvPr>
            <p:cNvSpPr txBox="1">
              <a:spLocks noChangeArrowheads="1"/>
            </p:cNvSpPr>
            <p:nvPr/>
          </p:nvSpPr>
          <p:spPr bwMode="auto">
            <a:xfrm>
              <a:off x="2136227" y="3348335"/>
              <a:ext cx="835395" cy="38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OpenAI LLM</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55" name="Graphic 10">
              <a:extLst>
                <a:ext uri="{FF2B5EF4-FFF2-40B4-BE49-F238E27FC236}">
                  <a16:creationId xmlns:a16="http://schemas.microsoft.com/office/drawing/2014/main" id="{67839E26-23DB-0EE3-D717-9B03DD88AFEF}"/>
                </a:ext>
              </a:extLst>
            </p:cNvPr>
            <p:cNvPicPr>
              <a:picLocks noChangeAspect="1" noChangeArrowheads="1"/>
            </p:cNvPicPr>
            <p:nvPr/>
          </p:nvPicPr>
          <p:blipFill>
            <a:blip r:embed="rId4"/>
            <a:srcRect/>
            <a:stretch/>
          </p:blipFill>
          <p:spPr bwMode="auto">
            <a:xfrm>
              <a:off x="2361024" y="3015589"/>
              <a:ext cx="383016" cy="38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6" name="Group 155">
            <a:extLst>
              <a:ext uri="{FF2B5EF4-FFF2-40B4-BE49-F238E27FC236}">
                <a16:creationId xmlns:a16="http://schemas.microsoft.com/office/drawing/2014/main" id="{BA8FF26A-4A45-BEE9-2B06-BC776D6D7E9D}"/>
              </a:ext>
            </a:extLst>
          </p:cNvPr>
          <p:cNvGrpSpPr/>
          <p:nvPr/>
        </p:nvGrpSpPr>
        <p:grpSpPr>
          <a:xfrm>
            <a:off x="4267813" y="2833536"/>
            <a:ext cx="734392" cy="631071"/>
            <a:chOff x="2136227" y="3015589"/>
            <a:chExt cx="835395" cy="717862"/>
          </a:xfrm>
        </p:grpSpPr>
        <p:sp>
          <p:nvSpPr>
            <p:cNvPr id="157" name="TextBox 20">
              <a:extLst>
                <a:ext uri="{FF2B5EF4-FFF2-40B4-BE49-F238E27FC236}">
                  <a16:creationId xmlns:a16="http://schemas.microsoft.com/office/drawing/2014/main" id="{CAE89465-E5F1-C054-F677-6221173C811E}"/>
                </a:ext>
              </a:extLst>
            </p:cNvPr>
            <p:cNvSpPr txBox="1">
              <a:spLocks noChangeArrowheads="1"/>
            </p:cNvSpPr>
            <p:nvPr/>
          </p:nvSpPr>
          <p:spPr bwMode="auto">
            <a:xfrm>
              <a:off x="2136227" y="3348335"/>
              <a:ext cx="835395" cy="38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Prompt Flow</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58" name="Graphic 10">
              <a:extLst>
                <a:ext uri="{FF2B5EF4-FFF2-40B4-BE49-F238E27FC236}">
                  <a16:creationId xmlns:a16="http://schemas.microsoft.com/office/drawing/2014/main" id="{88754EEF-2602-8D6E-57EA-1CAB6D6D5CEE}"/>
                </a:ext>
              </a:extLst>
            </p:cNvPr>
            <p:cNvPicPr>
              <a:picLocks noChangeAspect="1" noChangeArrowheads="1"/>
            </p:cNvPicPr>
            <p:nvPr/>
          </p:nvPicPr>
          <p:blipFill>
            <a:blip r:embed="rId5"/>
            <a:srcRect/>
            <a:stretch/>
          </p:blipFill>
          <p:spPr bwMode="auto">
            <a:xfrm>
              <a:off x="2361024" y="3015589"/>
              <a:ext cx="383016" cy="38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62" name="Straight Arrow Connector 161">
            <a:extLst>
              <a:ext uri="{FF2B5EF4-FFF2-40B4-BE49-F238E27FC236}">
                <a16:creationId xmlns:a16="http://schemas.microsoft.com/office/drawing/2014/main" id="{C4926280-9D9C-4964-ED4E-E4B41290B53F}"/>
              </a:ext>
            </a:extLst>
          </p:cNvPr>
          <p:cNvCxnSpPr>
            <a:cxnSpLocks/>
          </p:cNvCxnSpPr>
          <p:nvPr/>
        </p:nvCxnSpPr>
        <p:spPr>
          <a:xfrm>
            <a:off x="2933509" y="3142997"/>
            <a:ext cx="553334" cy="981"/>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164" name="Connector: Curved 163">
            <a:extLst>
              <a:ext uri="{FF2B5EF4-FFF2-40B4-BE49-F238E27FC236}">
                <a16:creationId xmlns:a16="http://schemas.microsoft.com/office/drawing/2014/main" id="{006ABA7B-55E2-BAB6-9875-AD17F5ADC7D1}"/>
              </a:ext>
            </a:extLst>
          </p:cNvPr>
          <p:cNvCxnSpPr>
            <a:cxnSpLocks/>
          </p:cNvCxnSpPr>
          <p:nvPr/>
        </p:nvCxnSpPr>
        <p:spPr>
          <a:xfrm rot="16200000" flipH="1">
            <a:off x="5059792" y="3004555"/>
            <a:ext cx="12700" cy="849565"/>
          </a:xfrm>
          <a:prstGeom prst="curvedConnector3">
            <a:avLst>
              <a:gd name="adj1" fmla="val 1800000"/>
            </a:avLst>
          </a:prstGeom>
          <a:ln w="19050">
            <a:solidFill>
              <a:srgbClr val="242F3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5" name="Connector: Curved 164">
            <a:extLst>
              <a:ext uri="{FF2B5EF4-FFF2-40B4-BE49-F238E27FC236}">
                <a16:creationId xmlns:a16="http://schemas.microsoft.com/office/drawing/2014/main" id="{F522DEAB-72B9-3F75-2B7A-BE4B3C895589}"/>
              </a:ext>
            </a:extLst>
          </p:cNvPr>
          <p:cNvCxnSpPr>
            <a:cxnSpLocks/>
          </p:cNvCxnSpPr>
          <p:nvPr/>
        </p:nvCxnSpPr>
        <p:spPr>
          <a:xfrm rot="16200000" flipV="1">
            <a:off x="5059792" y="2391063"/>
            <a:ext cx="12700" cy="849565"/>
          </a:xfrm>
          <a:prstGeom prst="curvedConnector3">
            <a:avLst>
              <a:gd name="adj1" fmla="val 1800000"/>
            </a:avLst>
          </a:prstGeom>
          <a:ln w="19050">
            <a:solidFill>
              <a:srgbClr val="242F3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6" name="Connector: Curved 165">
            <a:extLst>
              <a:ext uri="{FF2B5EF4-FFF2-40B4-BE49-F238E27FC236}">
                <a16:creationId xmlns:a16="http://schemas.microsoft.com/office/drawing/2014/main" id="{86B6857A-6C66-8AED-0944-83D6F4510C48}"/>
              </a:ext>
            </a:extLst>
          </p:cNvPr>
          <p:cNvCxnSpPr>
            <a:cxnSpLocks/>
          </p:cNvCxnSpPr>
          <p:nvPr/>
        </p:nvCxnSpPr>
        <p:spPr>
          <a:xfrm rot="16200000" flipH="1">
            <a:off x="4135271" y="3004556"/>
            <a:ext cx="12700" cy="849565"/>
          </a:xfrm>
          <a:prstGeom prst="curvedConnector3">
            <a:avLst>
              <a:gd name="adj1" fmla="val 1800000"/>
            </a:avLst>
          </a:prstGeom>
          <a:ln w="19050">
            <a:solidFill>
              <a:srgbClr val="242F3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7" name="Connector: Curved 166">
            <a:extLst>
              <a:ext uri="{FF2B5EF4-FFF2-40B4-BE49-F238E27FC236}">
                <a16:creationId xmlns:a16="http://schemas.microsoft.com/office/drawing/2014/main" id="{149BBD66-10B2-F29C-5085-667237954FE8}"/>
              </a:ext>
            </a:extLst>
          </p:cNvPr>
          <p:cNvCxnSpPr>
            <a:cxnSpLocks/>
          </p:cNvCxnSpPr>
          <p:nvPr/>
        </p:nvCxnSpPr>
        <p:spPr>
          <a:xfrm rot="16200000" flipV="1">
            <a:off x="4135271" y="2391064"/>
            <a:ext cx="12700" cy="849565"/>
          </a:xfrm>
          <a:prstGeom prst="curvedConnector3">
            <a:avLst>
              <a:gd name="adj1" fmla="val 1800000"/>
            </a:avLst>
          </a:prstGeom>
          <a:ln w="19050">
            <a:solidFill>
              <a:srgbClr val="242F3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009E6A20-11ED-4156-9724-8FCC384DA002}"/>
              </a:ext>
            </a:extLst>
          </p:cNvPr>
          <p:cNvSpPr/>
          <p:nvPr/>
        </p:nvSpPr>
        <p:spPr bwMode="gray">
          <a:xfrm>
            <a:off x="2309960" y="1709149"/>
            <a:ext cx="4280787" cy="2892211"/>
          </a:xfrm>
          <a:prstGeom prst="rect">
            <a:avLst/>
          </a:prstGeom>
          <a:noFill/>
          <a:ln w="19050" algn="ctr">
            <a:solidFill>
              <a:srgbClr val="099CEC"/>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grpSp>
        <p:nvGrpSpPr>
          <p:cNvPr id="169" name="Group 168">
            <a:extLst>
              <a:ext uri="{FF2B5EF4-FFF2-40B4-BE49-F238E27FC236}">
                <a16:creationId xmlns:a16="http://schemas.microsoft.com/office/drawing/2014/main" id="{0C297739-9D00-C58B-77FD-781C0B5CD5BA}"/>
              </a:ext>
            </a:extLst>
          </p:cNvPr>
          <p:cNvGrpSpPr/>
          <p:nvPr/>
        </p:nvGrpSpPr>
        <p:grpSpPr>
          <a:xfrm>
            <a:off x="3486843" y="1985195"/>
            <a:ext cx="1172723" cy="335642"/>
            <a:chOff x="2458168" y="3053985"/>
            <a:chExt cx="1334010" cy="381803"/>
          </a:xfrm>
        </p:grpSpPr>
        <p:sp>
          <p:nvSpPr>
            <p:cNvPr id="170" name="TextBox 20">
              <a:extLst>
                <a:ext uri="{FF2B5EF4-FFF2-40B4-BE49-F238E27FC236}">
                  <a16:creationId xmlns:a16="http://schemas.microsoft.com/office/drawing/2014/main" id="{881C5EF7-B8CD-0C92-C361-0D668C4B0004}"/>
                </a:ext>
              </a:extLst>
            </p:cNvPr>
            <p:cNvSpPr txBox="1">
              <a:spLocks noChangeArrowheads="1"/>
            </p:cNvSpPr>
            <p:nvPr/>
          </p:nvSpPr>
          <p:spPr bwMode="auto">
            <a:xfrm>
              <a:off x="2746331" y="3092804"/>
              <a:ext cx="1045847" cy="245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Python SDK</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71" name="Graphic 10">
              <a:extLst>
                <a:ext uri="{FF2B5EF4-FFF2-40B4-BE49-F238E27FC236}">
                  <a16:creationId xmlns:a16="http://schemas.microsoft.com/office/drawing/2014/main" id="{6E3AA75F-E748-8795-3630-B4AF8A968C95}"/>
                </a:ext>
              </a:extLst>
            </p:cNvPr>
            <p:cNvPicPr>
              <a:picLocks noChangeAspect="1" noChangeArrowheads="1"/>
            </p:cNvPicPr>
            <p:nvPr/>
          </p:nvPicPr>
          <p:blipFill>
            <a:blip r:embed="rId6"/>
            <a:srcRect/>
            <a:stretch/>
          </p:blipFill>
          <p:spPr bwMode="auto">
            <a:xfrm>
              <a:off x="2458168" y="3053985"/>
              <a:ext cx="348042" cy="38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2" name="Group 171">
            <a:extLst>
              <a:ext uri="{FF2B5EF4-FFF2-40B4-BE49-F238E27FC236}">
                <a16:creationId xmlns:a16="http://schemas.microsoft.com/office/drawing/2014/main" id="{0C11A244-CCC4-B92D-83AE-78BB22E3E3CB}"/>
              </a:ext>
            </a:extLst>
          </p:cNvPr>
          <p:cNvGrpSpPr/>
          <p:nvPr/>
        </p:nvGrpSpPr>
        <p:grpSpPr>
          <a:xfrm>
            <a:off x="2309959" y="2928801"/>
            <a:ext cx="734392" cy="508722"/>
            <a:chOff x="2136227" y="3014723"/>
            <a:chExt cx="835395" cy="578688"/>
          </a:xfrm>
        </p:grpSpPr>
        <p:sp>
          <p:nvSpPr>
            <p:cNvPr id="173" name="TextBox 20">
              <a:extLst>
                <a:ext uri="{FF2B5EF4-FFF2-40B4-BE49-F238E27FC236}">
                  <a16:creationId xmlns:a16="http://schemas.microsoft.com/office/drawing/2014/main" id="{9D1819B3-9AC5-4EB3-6DC3-809287E52E24}"/>
                </a:ext>
              </a:extLst>
            </p:cNvPr>
            <p:cNvSpPr txBox="1">
              <a:spLocks noChangeArrowheads="1"/>
            </p:cNvSpPr>
            <p:nvPr/>
          </p:nvSpPr>
          <p:spPr bwMode="auto">
            <a:xfrm>
              <a:off x="2136227" y="3348336"/>
              <a:ext cx="835395" cy="2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AD</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74" name="Graphic 10">
              <a:extLst>
                <a:ext uri="{FF2B5EF4-FFF2-40B4-BE49-F238E27FC236}">
                  <a16:creationId xmlns:a16="http://schemas.microsoft.com/office/drawing/2014/main" id="{F63415F8-EC4B-66ED-9C00-E851BE681B77}"/>
                </a:ext>
              </a:extLst>
            </p:cNvPr>
            <p:cNvPicPr>
              <a:picLocks noChangeAspect="1" noChangeArrowheads="1"/>
            </p:cNvPicPr>
            <p:nvPr/>
          </p:nvPicPr>
          <p:blipFill>
            <a:blip r:embed="rId7"/>
            <a:srcRect/>
            <a:stretch/>
          </p:blipFill>
          <p:spPr bwMode="auto">
            <a:xfrm>
              <a:off x="2408619" y="3014723"/>
              <a:ext cx="290014" cy="292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79" name="Straight Arrow Connector 178">
            <a:extLst>
              <a:ext uri="{FF2B5EF4-FFF2-40B4-BE49-F238E27FC236}">
                <a16:creationId xmlns:a16="http://schemas.microsoft.com/office/drawing/2014/main" id="{CDBD60D9-BAC9-A0B9-4E29-9CB9F1FB3B1E}"/>
              </a:ext>
            </a:extLst>
          </p:cNvPr>
          <p:cNvCxnSpPr>
            <a:cxnSpLocks/>
            <a:stCxn id="148" idx="3"/>
            <a:endCxn id="152" idx="1"/>
          </p:cNvCxnSpPr>
          <p:nvPr/>
        </p:nvCxnSpPr>
        <p:spPr>
          <a:xfrm>
            <a:off x="3044351" y="2440509"/>
            <a:ext cx="416312" cy="547813"/>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180" name="Group 179">
            <a:extLst>
              <a:ext uri="{FF2B5EF4-FFF2-40B4-BE49-F238E27FC236}">
                <a16:creationId xmlns:a16="http://schemas.microsoft.com/office/drawing/2014/main" id="{B14F5F65-12F4-3751-3264-85D8B9D0B2C5}"/>
              </a:ext>
            </a:extLst>
          </p:cNvPr>
          <p:cNvGrpSpPr/>
          <p:nvPr/>
        </p:nvGrpSpPr>
        <p:grpSpPr>
          <a:xfrm>
            <a:off x="3899055" y="4158396"/>
            <a:ext cx="1316700" cy="324000"/>
            <a:chOff x="2609510" y="2455885"/>
            <a:chExt cx="1316700" cy="324000"/>
          </a:xfrm>
        </p:grpSpPr>
        <p:sp>
          <p:nvSpPr>
            <p:cNvPr id="181" name="TextBox 20">
              <a:extLst>
                <a:ext uri="{FF2B5EF4-FFF2-40B4-BE49-F238E27FC236}">
                  <a16:creationId xmlns:a16="http://schemas.microsoft.com/office/drawing/2014/main" id="{C4444A0D-78E1-2ED5-950B-586172A982B9}"/>
                </a:ext>
              </a:extLst>
            </p:cNvPr>
            <p:cNvSpPr txBox="1">
              <a:spLocks noChangeArrowheads="1"/>
            </p:cNvSpPr>
            <p:nvPr/>
          </p:nvSpPr>
          <p:spPr bwMode="auto">
            <a:xfrm>
              <a:off x="2609510" y="2511752"/>
              <a:ext cx="131670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7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Key Vault</a:t>
              </a:r>
              <a:endParaRPr kumimoji="0" lang="en-US" altLang="en-US" sz="7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82" name="Graphic 10">
              <a:extLst>
                <a:ext uri="{FF2B5EF4-FFF2-40B4-BE49-F238E27FC236}">
                  <a16:creationId xmlns:a16="http://schemas.microsoft.com/office/drawing/2014/main" id="{5769CD7A-921A-B36B-0029-6B5EEFADA917}"/>
                </a:ext>
              </a:extLst>
            </p:cNvPr>
            <p:cNvPicPr>
              <a:picLocks noChangeAspect="1" noChangeArrowheads="1"/>
            </p:cNvPicPr>
            <p:nvPr/>
          </p:nvPicPr>
          <p:blipFill>
            <a:blip r:embed="rId8"/>
            <a:srcRect/>
            <a:stretch/>
          </p:blipFill>
          <p:spPr bwMode="auto">
            <a:xfrm>
              <a:off x="2619805" y="2455885"/>
              <a:ext cx="324000" cy="3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3" name="Group 182">
            <a:extLst>
              <a:ext uri="{FF2B5EF4-FFF2-40B4-BE49-F238E27FC236}">
                <a16:creationId xmlns:a16="http://schemas.microsoft.com/office/drawing/2014/main" id="{218EE6C0-3100-013C-8FAE-E62CCC85DDC8}"/>
              </a:ext>
            </a:extLst>
          </p:cNvPr>
          <p:cNvGrpSpPr/>
          <p:nvPr/>
        </p:nvGrpSpPr>
        <p:grpSpPr>
          <a:xfrm>
            <a:off x="5269024" y="1953041"/>
            <a:ext cx="1201189" cy="631068"/>
            <a:chOff x="1522050" y="3015589"/>
            <a:chExt cx="1366391" cy="717859"/>
          </a:xfrm>
        </p:grpSpPr>
        <p:sp>
          <p:nvSpPr>
            <p:cNvPr id="184" name="TextBox 20">
              <a:extLst>
                <a:ext uri="{FF2B5EF4-FFF2-40B4-BE49-F238E27FC236}">
                  <a16:creationId xmlns:a16="http://schemas.microsoft.com/office/drawing/2014/main" id="{1BEE5105-D4BF-DF3C-6756-93917327AD70}"/>
                </a:ext>
              </a:extLst>
            </p:cNvPr>
            <p:cNvSpPr txBox="1">
              <a:spLocks noChangeArrowheads="1"/>
            </p:cNvSpPr>
            <p:nvPr/>
          </p:nvSpPr>
          <p:spPr bwMode="auto">
            <a:xfrm>
              <a:off x="1522050" y="3348333"/>
              <a:ext cx="1366391" cy="38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Docker Containers (Microservice Architecture)</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85" name="Graphic 10">
              <a:extLst>
                <a:ext uri="{FF2B5EF4-FFF2-40B4-BE49-F238E27FC236}">
                  <a16:creationId xmlns:a16="http://schemas.microsoft.com/office/drawing/2014/main" id="{3041CAE2-B8B3-C09C-E137-539008156FFE}"/>
                </a:ext>
              </a:extLst>
            </p:cNvPr>
            <p:cNvPicPr>
              <a:picLocks noChangeAspect="1" noChangeArrowheads="1"/>
            </p:cNvPicPr>
            <p:nvPr/>
          </p:nvPicPr>
          <p:blipFill>
            <a:blip r:embed="rId9"/>
            <a:srcRect/>
            <a:stretch/>
          </p:blipFill>
          <p:spPr bwMode="auto">
            <a:xfrm>
              <a:off x="2003008" y="3015589"/>
              <a:ext cx="383016" cy="38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6" name="Group 185">
            <a:extLst>
              <a:ext uri="{FF2B5EF4-FFF2-40B4-BE49-F238E27FC236}">
                <a16:creationId xmlns:a16="http://schemas.microsoft.com/office/drawing/2014/main" id="{214B01B6-36CC-B49C-7C1D-80631FF95411}"/>
              </a:ext>
            </a:extLst>
          </p:cNvPr>
          <p:cNvGrpSpPr/>
          <p:nvPr/>
        </p:nvGrpSpPr>
        <p:grpSpPr>
          <a:xfrm>
            <a:off x="260384" y="1191532"/>
            <a:ext cx="2238758" cy="2667532"/>
            <a:chOff x="310392" y="1176966"/>
            <a:chExt cx="2238758" cy="2667532"/>
          </a:xfrm>
        </p:grpSpPr>
        <p:cxnSp>
          <p:nvCxnSpPr>
            <p:cNvPr id="187" name="Straight Connector 186">
              <a:extLst>
                <a:ext uri="{FF2B5EF4-FFF2-40B4-BE49-F238E27FC236}">
                  <a16:creationId xmlns:a16="http://schemas.microsoft.com/office/drawing/2014/main" id="{3AEF2739-D11B-811E-14DA-207127E561EF}"/>
                </a:ext>
              </a:extLst>
            </p:cNvPr>
            <p:cNvCxnSpPr>
              <a:cxnSpLocks/>
            </p:cNvCxnSpPr>
            <p:nvPr/>
          </p:nvCxnSpPr>
          <p:spPr>
            <a:xfrm>
              <a:off x="507248" y="1471089"/>
              <a:ext cx="1283925"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5A9475CE-4988-9321-5AD7-BDE9B1D582E4}"/>
                </a:ext>
              </a:extLst>
            </p:cNvPr>
            <p:cNvSpPr>
              <a:spLocks/>
            </p:cNvSpPr>
            <p:nvPr/>
          </p:nvSpPr>
          <p:spPr>
            <a:xfrm>
              <a:off x="507247" y="1542268"/>
              <a:ext cx="1283926" cy="2302230"/>
            </a:xfrm>
            <a:prstGeom prst="rect">
              <a:avLst/>
            </a:prstGeom>
            <a:solidFill>
              <a:srgbClr val="5788B7"/>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189" name="Rectangle 188">
              <a:extLst>
                <a:ext uri="{FF2B5EF4-FFF2-40B4-BE49-F238E27FC236}">
                  <a16:creationId xmlns:a16="http://schemas.microsoft.com/office/drawing/2014/main" id="{E7B487F7-EBFA-6172-E347-A700240849DA}"/>
                </a:ext>
              </a:extLst>
            </p:cNvPr>
            <p:cNvSpPr>
              <a:spLocks/>
            </p:cNvSpPr>
            <p:nvPr/>
          </p:nvSpPr>
          <p:spPr bwMode="gray">
            <a:xfrm>
              <a:off x="585240" y="1620830"/>
              <a:ext cx="1127941" cy="2100862"/>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libri"/>
                <a:ea typeface="+mn-ea"/>
                <a:cs typeface="+mn-cs"/>
              </a:endParaRPr>
            </a:p>
          </p:txBody>
        </p:sp>
        <p:sp>
          <p:nvSpPr>
            <p:cNvPr id="190" name="Flowchart: Connector 189">
              <a:extLst>
                <a:ext uri="{FF2B5EF4-FFF2-40B4-BE49-F238E27FC236}">
                  <a16:creationId xmlns:a16="http://schemas.microsoft.com/office/drawing/2014/main" id="{D54ED637-E690-BB28-310D-C1CCD991D28A}"/>
                </a:ext>
              </a:extLst>
            </p:cNvPr>
            <p:cNvSpPr>
              <a:spLocks/>
            </p:cNvSpPr>
            <p:nvPr/>
          </p:nvSpPr>
          <p:spPr>
            <a:xfrm>
              <a:off x="638579" y="1601874"/>
              <a:ext cx="197221" cy="198000"/>
            </a:xfrm>
            <a:prstGeom prst="flowChartConnector">
              <a:avLst/>
            </a:prstGeom>
            <a:solidFill>
              <a:srgbClr val="5788B7"/>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1</a:t>
              </a:r>
            </a:p>
          </p:txBody>
        </p:sp>
        <p:grpSp>
          <p:nvGrpSpPr>
            <p:cNvPr id="191" name="Group 190">
              <a:extLst>
                <a:ext uri="{FF2B5EF4-FFF2-40B4-BE49-F238E27FC236}">
                  <a16:creationId xmlns:a16="http://schemas.microsoft.com/office/drawing/2014/main" id="{7E542D0B-6B14-F120-CD97-6F4FCE634AEF}"/>
                </a:ext>
              </a:extLst>
            </p:cNvPr>
            <p:cNvGrpSpPr/>
            <p:nvPr/>
          </p:nvGrpSpPr>
          <p:grpSpPr>
            <a:xfrm>
              <a:off x="718020" y="1809424"/>
              <a:ext cx="761596" cy="872063"/>
              <a:chOff x="626676" y="1801901"/>
              <a:chExt cx="1030740" cy="1180245"/>
            </a:xfrm>
          </p:grpSpPr>
          <p:sp>
            <p:nvSpPr>
              <p:cNvPr id="193" name="TextBox 9">
                <a:extLst>
                  <a:ext uri="{FF2B5EF4-FFF2-40B4-BE49-F238E27FC236}">
                    <a16:creationId xmlns:a16="http://schemas.microsoft.com/office/drawing/2014/main" id="{B582A513-A7CF-CE4C-A1E5-A4FBBE26FF04}"/>
                  </a:ext>
                </a:extLst>
              </p:cNvPr>
              <p:cNvSpPr txBox="1">
                <a:spLocks noChangeArrowheads="1"/>
              </p:cNvSpPr>
              <p:nvPr/>
            </p:nvSpPr>
            <p:spPr bwMode="auto">
              <a:xfrm>
                <a:off x="626676" y="2190715"/>
                <a:ext cx="1030740" cy="79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1" dirty="0">
                    <a:solidFill>
                      <a:prstClr val="black"/>
                    </a:solidFill>
                    <a:ea typeface="Amazon Ember" panose="020B0603020204020204" pitchFamily="34" charset="0"/>
                    <a:cs typeface="Arial" panose="020B0604020202020204" pitchFamily="34" charset="0"/>
                  </a:rPr>
                  <a:t>GitHub </a:t>
                </a: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Version Control &amp; Deployment </a:t>
                </a:r>
              </a:p>
            </p:txBody>
          </p:sp>
          <p:pic>
            <p:nvPicPr>
              <p:cNvPr id="194" name="Picture 193">
                <a:extLst>
                  <a:ext uri="{FF2B5EF4-FFF2-40B4-BE49-F238E27FC236}">
                    <a16:creationId xmlns:a16="http://schemas.microsoft.com/office/drawing/2014/main" id="{3DE6F17B-ABAC-391C-8BE3-F47C80313E7F}"/>
                  </a:ext>
                </a:extLst>
              </p:cNvPr>
              <p:cNvPicPr>
                <a:picLocks noChangeAspect="1"/>
              </p:cNvPicPr>
              <p:nvPr/>
            </p:nvPicPr>
            <p:blipFill>
              <a:blip r:embed="rId10"/>
              <a:srcRect/>
              <a:stretch/>
            </p:blipFill>
            <p:spPr>
              <a:xfrm>
                <a:off x="925844" y="1801901"/>
                <a:ext cx="432404" cy="432405"/>
              </a:xfrm>
              <a:prstGeom prst="rect">
                <a:avLst/>
              </a:prstGeom>
            </p:spPr>
          </p:pic>
        </p:grpSp>
        <p:sp>
          <p:nvSpPr>
            <p:cNvPr id="192" name="Rectangle 191">
              <a:extLst>
                <a:ext uri="{FF2B5EF4-FFF2-40B4-BE49-F238E27FC236}">
                  <a16:creationId xmlns:a16="http://schemas.microsoft.com/office/drawing/2014/main" id="{45ECEC3A-10B7-449F-A673-D77B54E7C51B}"/>
                </a:ext>
              </a:extLst>
            </p:cNvPr>
            <p:cNvSpPr/>
            <p:nvPr/>
          </p:nvSpPr>
          <p:spPr bwMode="gray">
            <a:xfrm>
              <a:off x="310392" y="1176966"/>
              <a:ext cx="2238758"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dirty="0">
                  <a:ln>
                    <a:noFill/>
                  </a:ln>
                  <a:solidFill>
                    <a:schemeClr val="accent1">
                      <a:lumMod val="50000"/>
                    </a:schemeClr>
                  </a:solidFill>
                  <a:effectLst/>
                  <a:uLnTx/>
                  <a:uFillTx/>
                  <a:latin typeface="+mj-lt"/>
                  <a:ea typeface="+mn-ea"/>
                  <a:cs typeface="+mn-cs"/>
                </a:rPr>
                <a:t>Version Control &amp; CD/CD</a:t>
              </a:r>
              <a:endParaRPr kumimoji="0" lang="en-US" sz="1200" b="1" i="0" u="none" strike="noStrike" kern="1200" cap="none" spc="0" normalizeH="0" baseline="0" noProof="0" dirty="0">
                <a:ln>
                  <a:noFill/>
                </a:ln>
                <a:solidFill>
                  <a:prstClr val="black"/>
                </a:solidFill>
                <a:effectLst/>
                <a:uLnTx/>
                <a:uFillTx/>
                <a:latin typeface="+mj-lt"/>
                <a:ea typeface="+mn-ea"/>
                <a:cs typeface="+mn-cs"/>
              </a:endParaRPr>
            </a:p>
          </p:txBody>
        </p:sp>
      </p:grpSp>
      <p:cxnSp>
        <p:nvCxnSpPr>
          <p:cNvPr id="195" name="Straight Arrow Connector 194">
            <a:extLst>
              <a:ext uri="{FF2B5EF4-FFF2-40B4-BE49-F238E27FC236}">
                <a16:creationId xmlns:a16="http://schemas.microsoft.com/office/drawing/2014/main" id="{8361D64E-6B9A-48DB-C18C-25568C081DF3}"/>
              </a:ext>
            </a:extLst>
          </p:cNvPr>
          <p:cNvCxnSpPr>
            <a:cxnSpLocks/>
            <a:endCxn id="204" idx="1"/>
          </p:cNvCxnSpPr>
          <p:nvPr/>
        </p:nvCxnSpPr>
        <p:spPr>
          <a:xfrm flipV="1">
            <a:off x="1424394" y="4233110"/>
            <a:ext cx="931512" cy="31100"/>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198" name="Straight Arrow Connector 197">
            <a:extLst>
              <a:ext uri="{FF2B5EF4-FFF2-40B4-BE49-F238E27FC236}">
                <a16:creationId xmlns:a16="http://schemas.microsoft.com/office/drawing/2014/main" id="{DB697CBA-596E-4B12-EA9D-41B98873D45D}"/>
              </a:ext>
            </a:extLst>
          </p:cNvPr>
          <p:cNvCxnSpPr>
            <a:cxnSpLocks/>
            <a:endCxn id="151" idx="1"/>
          </p:cNvCxnSpPr>
          <p:nvPr/>
        </p:nvCxnSpPr>
        <p:spPr>
          <a:xfrm flipV="1">
            <a:off x="3121188" y="3295329"/>
            <a:ext cx="294178" cy="785736"/>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203" name="Group 202">
            <a:extLst>
              <a:ext uri="{FF2B5EF4-FFF2-40B4-BE49-F238E27FC236}">
                <a16:creationId xmlns:a16="http://schemas.microsoft.com/office/drawing/2014/main" id="{E79D2213-4FD9-54C8-A89F-DB559197CF8E}"/>
              </a:ext>
            </a:extLst>
          </p:cNvPr>
          <p:cNvGrpSpPr/>
          <p:nvPr/>
        </p:nvGrpSpPr>
        <p:grpSpPr>
          <a:xfrm>
            <a:off x="2355906" y="3746652"/>
            <a:ext cx="734392" cy="655735"/>
            <a:chOff x="2136227" y="2987532"/>
            <a:chExt cx="835395" cy="745919"/>
          </a:xfrm>
        </p:grpSpPr>
        <p:sp>
          <p:nvSpPr>
            <p:cNvPr id="204" name="TextBox 20">
              <a:extLst>
                <a:ext uri="{FF2B5EF4-FFF2-40B4-BE49-F238E27FC236}">
                  <a16:creationId xmlns:a16="http://schemas.microsoft.com/office/drawing/2014/main" id="{349CC1B0-61EB-B35C-7555-2AD0432EAA1F}"/>
                </a:ext>
              </a:extLst>
            </p:cNvPr>
            <p:cNvSpPr txBox="1">
              <a:spLocks noChangeArrowheads="1"/>
            </p:cNvSpPr>
            <p:nvPr/>
          </p:nvSpPr>
          <p:spPr bwMode="auto">
            <a:xfrm>
              <a:off x="2136227" y="3348335"/>
              <a:ext cx="835395" cy="38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Data Lake Storage Gen 2</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205" name="Graphic 10">
              <a:extLst>
                <a:ext uri="{FF2B5EF4-FFF2-40B4-BE49-F238E27FC236}">
                  <a16:creationId xmlns:a16="http://schemas.microsoft.com/office/drawing/2014/main" id="{77C1BBD2-6568-663E-5769-EEC421EC2725}"/>
                </a:ext>
              </a:extLst>
            </p:cNvPr>
            <p:cNvPicPr>
              <a:picLocks noChangeAspect="1" noChangeArrowheads="1"/>
            </p:cNvPicPr>
            <p:nvPr/>
          </p:nvPicPr>
          <p:blipFill>
            <a:blip r:embed="rId11"/>
            <a:srcRect/>
            <a:stretch/>
          </p:blipFill>
          <p:spPr bwMode="auto">
            <a:xfrm>
              <a:off x="2361027" y="2987532"/>
              <a:ext cx="385199" cy="346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a:extLst>
              <a:ext uri="{FF2B5EF4-FFF2-40B4-BE49-F238E27FC236}">
                <a16:creationId xmlns:a16="http://schemas.microsoft.com/office/drawing/2014/main" id="{818206D0-8E42-9721-BAFF-F9765AD7AEDE}"/>
              </a:ext>
            </a:extLst>
          </p:cNvPr>
          <p:cNvGrpSpPr/>
          <p:nvPr/>
        </p:nvGrpSpPr>
        <p:grpSpPr>
          <a:xfrm>
            <a:off x="690002" y="2830453"/>
            <a:ext cx="734392" cy="838464"/>
            <a:chOff x="2136227" y="3059757"/>
            <a:chExt cx="835395" cy="953777"/>
          </a:xfrm>
        </p:grpSpPr>
        <p:sp>
          <p:nvSpPr>
            <p:cNvPr id="221" name="TextBox 20">
              <a:extLst>
                <a:ext uri="{FF2B5EF4-FFF2-40B4-BE49-F238E27FC236}">
                  <a16:creationId xmlns:a16="http://schemas.microsoft.com/office/drawing/2014/main" id="{949E3FEC-DB44-591A-EB66-CFB3DEFDEFCC}"/>
                </a:ext>
              </a:extLst>
            </p:cNvPr>
            <p:cNvSpPr txBox="1">
              <a:spLocks noChangeArrowheads="1"/>
            </p:cNvSpPr>
            <p:nvPr/>
          </p:nvSpPr>
          <p:spPr bwMode="auto">
            <a:xfrm>
              <a:off x="2136227" y="3348335"/>
              <a:ext cx="835395" cy="665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Container Registry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a:solidFill>
                    <a:prstClr val="black"/>
                  </a:solidFill>
                  <a:latin typeface="Calibri"/>
                  <a:ea typeface="Amazon Ember" panose="020B0603020204020204" pitchFamily="34" charset="0"/>
                  <a:cs typeface="Arial" panose="020B0604020202020204" pitchFamily="34" charset="0"/>
                </a:rPr>
                <a:t>Storing Docker Images</a:t>
              </a:r>
              <a:endPar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222" name="Graphic 10">
              <a:extLst>
                <a:ext uri="{FF2B5EF4-FFF2-40B4-BE49-F238E27FC236}">
                  <a16:creationId xmlns:a16="http://schemas.microsoft.com/office/drawing/2014/main" id="{A6F1C678-1DA5-88D4-A211-ABB9386947E5}"/>
                </a:ext>
              </a:extLst>
            </p:cNvPr>
            <p:cNvPicPr>
              <a:picLocks noChangeAspect="1" noChangeArrowheads="1"/>
            </p:cNvPicPr>
            <p:nvPr/>
          </p:nvPicPr>
          <p:blipFill>
            <a:blip r:embed="rId12"/>
            <a:srcRect/>
            <a:stretch/>
          </p:blipFill>
          <p:spPr bwMode="auto">
            <a:xfrm>
              <a:off x="2235483" y="3059757"/>
              <a:ext cx="612104" cy="32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 name="Flowchart: Connector 142">
            <a:extLst>
              <a:ext uri="{FF2B5EF4-FFF2-40B4-BE49-F238E27FC236}">
                <a16:creationId xmlns:a16="http://schemas.microsoft.com/office/drawing/2014/main" id="{9F2741E5-35EA-3D9E-BF85-BE5097EED846}"/>
              </a:ext>
            </a:extLst>
          </p:cNvPr>
          <p:cNvSpPr>
            <a:spLocks/>
          </p:cNvSpPr>
          <p:nvPr/>
        </p:nvSpPr>
        <p:spPr>
          <a:xfrm>
            <a:off x="2260934" y="1668086"/>
            <a:ext cx="197221" cy="198000"/>
          </a:xfrm>
          <a:prstGeom prst="flowChartConnector">
            <a:avLst/>
          </a:prstGeom>
          <a:solidFill>
            <a:srgbClr val="5788B7"/>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3</a:t>
            </a:r>
          </a:p>
        </p:txBody>
      </p:sp>
      <p:sp>
        <p:nvSpPr>
          <p:cNvPr id="227" name="Rectangle 226">
            <a:extLst>
              <a:ext uri="{FF2B5EF4-FFF2-40B4-BE49-F238E27FC236}">
                <a16:creationId xmlns:a16="http://schemas.microsoft.com/office/drawing/2014/main" id="{6C884FFB-3E1A-69F5-F539-66D05C948DE8}"/>
              </a:ext>
            </a:extLst>
          </p:cNvPr>
          <p:cNvSpPr>
            <a:spLocks/>
          </p:cNvSpPr>
          <p:nvPr/>
        </p:nvSpPr>
        <p:spPr>
          <a:xfrm>
            <a:off x="6932969" y="1542268"/>
            <a:ext cx="4509957" cy="3251773"/>
          </a:xfrm>
          <a:prstGeom prst="rect">
            <a:avLst/>
          </a:prstGeom>
          <a:solidFill>
            <a:srgbClr val="5788B7"/>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228" name="Rectangle 227">
            <a:extLst>
              <a:ext uri="{FF2B5EF4-FFF2-40B4-BE49-F238E27FC236}">
                <a16:creationId xmlns:a16="http://schemas.microsoft.com/office/drawing/2014/main" id="{83ABB717-72D1-1E44-463D-7F3F761C98F8}"/>
              </a:ext>
            </a:extLst>
          </p:cNvPr>
          <p:cNvSpPr>
            <a:spLocks/>
          </p:cNvSpPr>
          <p:nvPr/>
        </p:nvSpPr>
        <p:spPr bwMode="gray">
          <a:xfrm>
            <a:off x="7005719" y="1621118"/>
            <a:ext cx="4357790" cy="3078812"/>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a:ea typeface="+mn-ea"/>
              <a:cs typeface="+mn-cs"/>
            </a:endParaRPr>
          </a:p>
        </p:txBody>
      </p:sp>
      <p:cxnSp>
        <p:nvCxnSpPr>
          <p:cNvPr id="229" name="Straight Connector 228">
            <a:extLst>
              <a:ext uri="{FF2B5EF4-FFF2-40B4-BE49-F238E27FC236}">
                <a16:creationId xmlns:a16="http://schemas.microsoft.com/office/drawing/2014/main" id="{C0D53341-DB64-6824-4C74-71F6EACADD08}"/>
              </a:ext>
            </a:extLst>
          </p:cNvPr>
          <p:cNvCxnSpPr>
            <a:cxnSpLocks/>
          </p:cNvCxnSpPr>
          <p:nvPr/>
        </p:nvCxnSpPr>
        <p:spPr>
          <a:xfrm>
            <a:off x="6932972" y="1471088"/>
            <a:ext cx="4509954"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4360DC0C-73D1-D857-FC56-2C116D3378E7}"/>
              </a:ext>
            </a:extLst>
          </p:cNvPr>
          <p:cNvSpPr/>
          <p:nvPr/>
        </p:nvSpPr>
        <p:spPr bwMode="gray">
          <a:xfrm>
            <a:off x="6775847" y="1195976"/>
            <a:ext cx="4817534"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1200" b="1" dirty="0">
                <a:solidFill>
                  <a:schemeClr val="accent1">
                    <a:lumMod val="50000"/>
                  </a:schemeClr>
                </a:solidFill>
                <a:latin typeface="+mj-lt"/>
              </a:rPr>
              <a:t>Web Application Hosting</a:t>
            </a:r>
          </a:p>
        </p:txBody>
      </p:sp>
      <p:sp>
        <p:nvSpPr>
          <p:cNvPr id="248" name="Rectangle 247">
            <a:extLst>
              <a:ext uri="{FF2B5EF4-FFF2-40B4-BE49-F238E27FC236}">
                <a16:creationId xmlns:a16="http://schemas.microsoft.com/office/drawing/2014/main" id="{1ECCB200-E9B9-05A4-1F9A-873DA5110202}"/>
              </a:ext>
            </a:extLst>
          </p:cNvPr>
          <p:cNvSpPr/>
          <p:nvPr/>
        </p:nvSpPr>
        <p:spPr bwMode="gray">
          <a:xfrm>
            <a:off x="7162629" y="1709149"/>
            <a:ext cx="4090302" cy="2892211"/>
          </a:xfrm>
          <a:prstGeom prst="rect">
            <a:avLst/>
          </a:prstGeom>
          <a:noFill/>
          <a:ln w="19050" algn="ctr">
            <a:solidFill>
              <a:srgbClr val="099CEC"/>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sp>
        <p:nvSpPr>
          <p:cNvPr id="266" name="Flowchart: Connector 265">
            <a:extLst>
              <a:ext uri="{FF2B5EF4-FFF2-40B4-BE49-F238E27FC236}">
                <a16:creationId xmlns:a16="http://schemas.microsoft.com/office/drawing/2014/main" id="{40855DF6-2328-B1B0-CB84-BD7859DEA14D}"/>
              </a:ext>
            </a:extLst>
          </p:cNvPr>
          <p:cNvSpPr>
            <a:spLocks/>
          </p:cNvSpPr>
          <p:nvPr/>
        </p:nvSpPr>
        <p:spPr>
          <a:xfrm>
            <a:off x="7113603" y="1668086"/>
            <a:ext cx="197221" cy="198000"/>
          </a:xfrm>
          <a:prstGeom prst="flowChartConnector">
            <a:avLst/>
          </a:prstGeom>
          <a:solidFill>
            <a:srgbClr val="5788B7"/>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3</a:t>
            </a:r>
          </a:p>
        </p:txBody>
      </p:sp>
      <p:sp>
        <p:nvSpPr>
          <p:cNvPr id="270" name="TextBox 20">
            <a:extLst>
              <a:ext uri="{FF2B5EF4-FFF2-40B4-BE49-F238E27FC236}">
                <a16:creationId xmlns:a16="http://schemas.microsoft.com/office/drawing/2014/main" id="{0E0A5D48-84C8-688E-223C-8ACBBE3039E4}"/>
              </a:ext>
            </a:extLst>
          </p:cNvPr>
          <p:cNvSpPr txBox="1">
            <a:spLocks noChangeArrowheads="1"/>
          </p:cNvSpPr>
          <p:nvPr/>
        </p:nvSpPr>
        <p:spPr bwMode="auto">
          <a:xfrm>
            <a:off x="7725814" y="2966937"/>
            <a:ext cx="269273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Landing Zone Architecture – different subscriptions for each component</a:t>
            </a:r>
            <a:endParaRPr kumimoji="0" lang="en-US" altLang="en-US" sz="105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grpSp>
        <p:nvGrpSpPr>
          <p:cNvPr id="272" name="Group 271">
            <a:extLst>
              <a:ext uri="{FF2B5EF4-FFF2-40B4-BE49-F238E27FC236}">
                <a16:creationId xmlns:a16="http://schemas.microsoft.com/office/drawing/2014/main" id="{D0A519D4-091B-5150-97E0-FBA97AD87636}"/>
              </a:ext>
            </a:extLst>
          </p:cNvPr>
          <p:cNvGrpSpPr/>
          <p:nvPr/>
        </p:nvGrpSpPr>
        <p:grpSpPr>
          <a:xfrm>
            <a:off x="7467918" y="1963159"/>
            <a:ext cx="734392" cy="715355"/>
            <a:chOff x="2136227" y="3059757"/>
            <a:chExt cx="835395" cy="813737"/>
          </a:xfrm>
        </p:grpSpPr>
        <p:sp>
          <p:nvSpPr>
            <p:cNvPr id="273" name="TextBox 20">
              <a:extLst>
                <a:ext uri="{FF2B5EF4-FFF2-40B4-BE49-F238E27FC236}">
                  <a16:creationId xmlns:a16="http://schemas.microsoft.com/office/drawing/2014/main" id="{02D14AEA-17C7-B878-C920-5F6165FC6CB7}"/>
                </a:ext>
              </a:extLst>
            </p:cNvPr>
            <p:cNvSpPr txBox="1">
              <a:spLocks noChangeArrowheads="1"/>
            </p:cNvSpPr>
            <p:nvPr/>
          </p:nvSpPr>
          <p:spPr bwMode="auto">
            <a:xfrm>
              <a:off x="2136227" y="3348336"/>
              <a:ext cx="835395" cy="52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Container Registry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a:solidFill>
                    <a:prstClr val="black"/>
                  </a:solidFill>
                  <a:latin typeface="Calibri"/>
                  <a:ea typeface="Amazon Ember" panose="020B0603020204020204" pitchFamily="34" charset="0"/>
                  <a:cs typeface="Arial" panose="020B0604020202020204" pitchFamily="34" charset="0"/>
                </a:rPr>
                <a:t>For Deployment</a:t>
              </a:r>
              <a:endPar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274" name="Graphic 10">
              <a:extLst>
                <a:ext uri="{FF2B5EF4-FFF2-40B4-BE49-F238E27FC236}">
                  <a16:creationId xmlns:a16="http://schemas.microsoft.com/office/drawing/2014/main" id="{F24CE540-429E-D98E-2C03-6D1A54F2F781}"/>
                </a:ext>
              </a:extLst>
            </p:cNvPr>
            <p:cNvPicPr>
              <a:picLocks noChangeAspect="1" noChangeArrowheads="1"/>
            </p:cNvPicPr>
            <p:nvPr/>
          </p:nvPicPr>
          <p:blipFill>
            <a:blip r:embed="rId12"/>
            <a:srcRect/>
            <a:stretch/>
          </p:blipFill>
          <p:spPr bwMode="auto">
            <a:xfrm>
              <a:off x="2235483" y="3059757"/>
              <a:ext cx="612104" cy="32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5" name="Group 274">
            <a:extLst>
              <a:ext uri="{FF2B5EF4-FFF2-40B4-BE49-F238E27FC236}">
                <a16:creationId xmlns:a16="http://schemas.microsoft.com/office/drawing/2014/main" id="{D35DAA3F-70C7-9558-E4FD-64B448DAEA99}"/>
              </a:ext>
            </a:extLst>
          </p:cNvPr>
          <p:cNvGrpSpPr/>
          <p:nvPr/>
        </p:nvGrpSpPr>
        <p:grpSpPr>
          <a:xfrm>
            <a:off x="9100828" y="1963161"/>
            <a:ext cx="734392" cy="592244"/>
            <a:chOff x="2136227" y="3059757"/>
            <a:chExt cx="835395" cy="673694"/>
          </a:xfrm>
        </p:grpSpPr>
        <p:sp>
          <p:nvSpPr>
            <p:cNvPr id="276" name="TextBox 20">
              <a:extLst>
                <a:ext uri="{FF2B5EF4-FFF2-40B4-BE49-F238E27FC236}">
                  <a16:creationId xmlns:a16="http://schemas.microsoft.com/office/drawing/2014/main" id="{EED36F59-A55B-CDEA-0B24-8A54007203FF}"/>
                </a:ext>
              </a:extLst>
            </p:cNvPr>
            <p:cNvSpPr txBox="1">
              <a:spLocks noChangeArrowheads="1"/>
            </p:cNvSpPr>
            <p:nvPr/>
          </p:nvSpPr>
          <p:spPr bwMode="auto">
            <a:xfrm>
              <a:off x="2136227" y="3348336"/>
              <a:ext cx="835395" cy="38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App Services</a:t>
              </a:r>
              <a:endPar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277" name="Graphic 10">
              <a:extLst>
                <a:ext uri="{FF2B5EF4-FFF2-40B4-BE49-F238E27FC236}">
                  <a16:creationId xmlns:a16="http://schemas.microsoft.com/office/drawing/2014/main" id="{A810114D-E463-C12D-4E9C-7590F081091A}"/>
                </a:ext>
              </a:extLst>
            </p:cNvPr>
            <p:cNvPicPr>
              <a:picLocks noChangeAspect="1" noChangeArrowheads="1"/>
            </p:cNvPicPr>
            <p:nvPr/>
          </p:nvPicPr>
          <p:blipFill>
            <a:blip r:embed="rId13"/>
            <a:srcRect/>
            <a:stretch/>
          </p:blipFill>
          <p:spPr bwMode="auto">
            <a:xfrm>
              <a:off x="2380858" y="3059757"/>
              <a:ext cx="321354" cy="32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78" name="Connector: Curved 277">
            <a:extLst>
              <a:ext uri="{FF2B5EF4-FFF2-40B4-BE49-F238E27FC236}">
                <a16:creationId xmlns:a16="http://schemas.microsoft.com/office/drawing/2014/main" id="{61C788E6-E97C-AE17-7D89-820A1CDDB443}"/>
              </a:ext>
            </a:extLst>
          </p:cNvPr>
          <p:cNvCxnSpPr>
            <a:cxnSpLocks/>
          </p:cNvCxnSpPr>
          <p:nvPr/>
        </p:nvCxnSpPr>
        <p:spPr>
          <a:xfrm rot="16200000" flipV="1">
            <a:off x="1913356" y="2535804"/>
            <a:ext cx="12700" cy="849565"/>
          </a:xfrm>
          <a:prstGeom prst="curvedConnector3">
            <a:avLst>
              <a:gd name="adj1" fmla="val 1800000"/>
            </a:avLst>
          </a:prstGeom>
          <a:ln w="19050">
            <a:solidFill>
              <a:srgbClr val="242F3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9" name="Connector: Curved 278">
            <a:extLst>
              <a:ext uri="{FF2B5EF4-FFF2-40B4-BE49-F238E27FC236}">
                <a16:creationId xmlns:a16="http://schemas.microsoft.com/office/drawing/2014/main" id="{474D4E14-F121-D736-16CF-A2AEBF5419FC}"/>
              </a:ext>
            </a:extLst>
          </p:cNvPr>
          <p:cNvCxnSpPr>
            <a:cxnSpLocks/>
          </p:cNvCxnSpPr>
          <p:nvPr/>
        </p:nvCxnSpPr>
        <p:spPr>
          <a:xfrm rot="16200000" flipH="1">
            <a:off x="1913357" y="2730472"/>
            <a:ext cx="12700" cy="849565"/>
          </a:xfrm>
          <a:prstGeom prst="curvedConnector3">
            <a:avLst>
              <a:gd name="adj1" fmla="val 1800000"/>
            </a:avLst>
          </a:prstGeom>
          <a:ln w="19050">
            <a:solidFill>
              <a:srgbClr val="242F3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a16="http://schemas.microsoft.com/office/drawing/2014/main" id="{E5A8BB4B-C6E8-93AE-9F3A-30808C09C2A0}"/>
              </a:ext>
            </a:extLst>
          </p:cNvPr>
          <p:cNvGrpSpPr/>
          <p:nvPr/>
        </p:nvGrpSpPr>
        <p:grpSpPr>
          <a:xfrm>
            <a:off x="10111700" y="1963162"/>
            <a:ext cx="734392" cy="715355"/>
            <a:chOff x="2136227" y="3059757"/>
            <a:chExt cx="835395" cy="813736"/>
          </a:xfrm>
        </p:grpSpPr>
        <p:sp>
          <p:nvSpPr>
            <p:cNvPr id="285" name="TextBox 20">
              <a:extLst>
                <a:ext uri="{FF2B5EF4-FFF2-40B4-BE49-F238E27FC236}">
                  <a16:creationId xmlns:a16="http://schemas.microsoft.com/office/drawing/2014/main" id="{C689EB28-9F8E-4E6D-971B-C66BE0C4024C}"/>
                </a:ext>
              </a:extLst>
            </p:cNvPr>
            <p:cNvSpPr txBox="1">
              <a:spLocks noChangeArrowheads="1"/>
            </p:cNvSpPr>
            <p:nvPr/>
          </p:nvSpPr>
          <p:spPr bwMode="auto">
            <a:xfrm>
              <a:off x="2136227" y="3348336"/>
              <a:ext cx="835395" cy="52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Virtual Networks and Subnets</a:t>
              </a:r>
              <a:endPar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286" name="Graphic 10">
              <a:extLst>
                <a:ext uri="{FF2B5EF4-FFF2-40B4-BE49-F238E27FC236}">
                  <a16:creationId xmlns:a16="http://schemas.microsoft.com/office/drawing/2014/main" id="{C7F95D07-7342-926B-DA06-CFE2DD221EAE}"/>
                </a:ext>
              </a:extLst>
            </p:cNvPr>
            <p:cNvPicPr>
              <a:picLocks noChangeAspect="1" noChangeArrowheads="1"/>
            </p:cNvPicPr>
            <p:nvPr/>
          </p:nvPicPr>
          <p:blipFill>
            <a:blip r:embed="rId14"/>
            <a:srcRect/>
            <a:stretch/>
          </p:blipFill>
          <p:spPr bwMode="auto">
            <a:xfrm>
              <a:off x="2380858" y="3059757"/>
              <a:ext cx="321354" cy="32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8" name="Rectangle 287">
            <a:extLst>
              <a:ext uri="{FF2B5EF4-FFF2-40B4-BE49-F238E27FC236}">
                <a16:creationId xmlns:a16="http://schemas.microsoft.com/office/drawing/2014/main" id="{03BC0114-32DB-1EDE-969E-427397E8B298}"/>
              </a:ext>
            </a:extLst>
          </p:cNvPr>
          <p:cNvSpPr/>
          <p:nvPr/>
        </p:nvSpPr>
        <p:spPr bwMode="gray">
          <a:xfrm>
            <a:off x="9029525" y="1861550"/>
            <a:ext cx="1966327" cy="834504"/>
          </a:xfrm>
          <a:prstGeom prst="rect">
            <a:avLst/>
          </a:prstGeom>
          <a:noFill/>
          <a:ln w="19050" algn="ctr">
            <a:solidFill>
              <a:srgbClr val="099CEC"/>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cxnSp>
        <p:nvCxnSpPr>
          <p:cNvPr id="289" name="Straight Arrow Connector 288">
            <a:extLst>
              <a:ext uri="{FF2B5EF4-FFF2-40B4-BE49-F238E27FC236}">
                <a16:creationId xmlns:a16="http://schemas.microsoft.com/office/drawing/2014/main" id="{A8C210B7-340D-117F-240A-C1C993BBB9F2}"/>
              </a:ext>
            </a:extLst>
          </p:cNvPr>
          <p:cNvCxnSpPr>
            <a:cxnSpLocks/>
          </p:cNvCxnSpPr>
          <p:nvPr/>
        </p:nvCxnSpPr>
        <p:spPr>
          <a:xfrm>
            <a:off x="8287477" y="2288768"/>
            <a:ext cx="553334" cy="981"/>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291" name="Group 290">
            <a:extLst>
              <a:ext uri="{FF2B5EF4-FFF2-40B4-BE49-F238E27FC236}">
                <a16:creationId xmlns:a16="http://schemas.microsoft.com/office/drawing/2014/main" id="{2A08193F-8B2F-A955-5756-5F1A1EEBB19C}"/>
              </a:ext>
            </a:extLst>
          </p:cNvPr>
          <p:cNvGrpSpPr/>
          <p:nvPr/>
        </p:nvGrpSpPr>
        <p:grpSpPr>
          <a:xfrm>
            <a:off x="7358880" y="3504726"/>
            <a:ext cx="734392" cy="954001"/>
            <a:chOff x="2136227" y="3015864"/>
            <a:chExt cx="835395" cy="1085209"/>
          </a:xfrm>
        </p:grpSpPr>
        <p:sp>
          <p:nvSpPr>
            <p:cNvPr id="292" name="TextBox 20">
              <a:extLst>
                <a:ext uri="{FF2B5EF4-FFF2-40B4-BE49-F238E27FC236}">
                  <a16:creationId xmlns:a16="http://schemas.microsoft.com/office/drawing/2014/main" id="{050EDB2A-AA7C-7E20-BBBD-AD3F66FA2D7C}"/>
                </a:ext>
              </a:extLst>
            </p:cNvPr>
            <p:cNvSpPr txBox="1">
              <a:spLocks noChangeArrowheads="1"/>
            </p:cNvSpPr>
            <p:nvPr/>
          </p:nvSpPr>
          <p:spPr bwMode="auto">
            <a:xfrm>
              <a:off x="2136227" y="3305878"/>
              <a:ext cx="835395" cy="385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Compute and Hosting Layer</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293" name="Graphic 10" descr="Cloud Computing with solid fill">
              <a:extLst>
                <a:ext uri="{FF2B5EF4-FFF2-40B4-BE49-F238E27FC236}">
                  <a16:creationId xmlns:a16="http://schemas.microsoft.com/office/drawing/2014/main" id="{02790449-B532-EEEE-4897-5766A45466F2}"/>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2408619" y="3015864"/>
              <a:ext cx="290014" cy="2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 name="TextBox 20">
              <a:extLst>
                <a:ext uri="{FF2B5EF4-FFF2-40B4-BE49-F238E27FC236}">
                  <a16:creationId xmlns:a16="http://schemas.microsoft.com/office/drawing/2014/main" id="{6BD61ADF-7581-61FF-9992-C29FCB1E2F8E}"/>
                </a:ext>
              </a:extLst>
            </p:cNvPr>
            <p:cNvSpPr txBox="1">
              <a:spLocks noChangeArrowheads="1"/>
            </p:cNvSpPr>
            <p:nvPr/>
          </p:nvSpPr>
          <p:spPr bwMode="auto">
            <a:xfrm>
              <a:off x="2136227" y="3715956"/>
              <a:ext cx="835395" cy="385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a:solidFill>
                    <a:prstClr val="black"/>
                  </a:solidFill>
                  <a:latin typeface="Calibri"/>
                  <a:ea typeface="Amazon Ember" panose="020B0603020204020204" pitchFamily="34" charset="0"/>
                  <a:cs typeface="Arial" panose="020B0604020202020204" pitchFamily="34" charset="0"/>
                </a:rPr>
                <a:t>App Services, ACR</a:t>
              </a:r>
              <a:endPar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grpSp>
      <p:grpSp>
        <p:nvGrpSpPr>
          <p:cNvPr id="294" name="Group 293">
            <a:extLst>
              <a:ext uri="{FF2B5EF4-FFF2-40B4-BE49-F238E27FC236}">
                <a16:creationId xmlns:a16="http://schemas.microsoft.com/office/drawing/2014/main" id="{9816C868-F410-395E-A205-F522F729D9A2}"/>
              </a:ext>
            </a:extLst>
          </p:cNvPr>
          <p:cNvGrpSpPr/>
          <p:nvPr/>
        </p:nvGrpSpPr>
        <p:grpSpPr>
          <a:xfrm>
            <a:off x="8346777" y="3504727"/>
            <a:ext cx="734392" cy="1022785"/>
            <a:chOff x="2136227" y="3015864"/>
            <a:chExt cx="835395" cy="1163454"/>
          </a:xfrm>
        </p:grpSpPr>
        <p:sp>
          <p:nvSpPr>
            <p:cNvPr id="295" name="TextBox 20">
              <a:extLst>
                <a:ext uri="{FF2B5EF4-FFF2-40B4-BE49-F238E27FC236}">
                  <a16:creationId xmlns:a16="http://schemas.microsoft.com/office/drawing/2014/main" id="{5FE4A3DE-4D95-0D88-657E-DC73737E0488}"/>
                </a:ext>
              </a:extLst>
            </p:cNvPr>
            <p:cNvSpPr txBox="1">
              <a:spLocks noChangeArrowheads="1"/>
            </p:cNvSpPr>
            <p:nvPr/>
          </p:nvSpPr>
          <p:spPr bwMode="auto">
            <a:xfrm>
              <a:off x="2136227" y="3305878"/>
              <a:ext cx="835395" cy="2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AI Search Layer</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296" name="Graphic 10" descr="Robot with solid fill">
              <a:extLst>
                <a:ext uri="{FF2B5EF4-FFF2-40B4-BE49-F238E27FC236}">
                  <a16:creationId xmlns:a16="http://schemas.microsoft.com/office/drawing/2014/main" id="{08C8CD9A-BE47-7CA1-9C0C-E4B46F924798}"/>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2408619" y="3015864"/>
              <a:ext cx="290013" cy="29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 name="TextBox 20">
              <a:extLst>
                <a:ext uri="{FF2B5EF4-FFF2-40B4-BE49-F238E27FC236}">
                  <a16:creationId xmlns:a16="http://schemas.microsoft.com/office/drawing/2014/main" id="{A7A15565-2FA6-CBA2-DBFE-D3950C77C648}"/>
                </a:ext>
              </a:extLst>
            </p:cNvPr>
            <p:cNvSpPr txBox="1">
              <a:spLocks noChangeArrowheads="1"/>
            </p:cNvSpPr>
            <p:nvPr/>
          </p:nvSpPr>
          <p:spPr bwMode="auto">
            <a:xfrm>
              <a:off x="2136227" y="3654158"/>
              <a:ext cx="835395" cy="52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Open AI, AI Search, Prompt Flow</a:t>
              </a:r>
            </a:p>
          </p:txBody>
        </p:sp>
      </p:grpSp>
      <p:grpSp>
        <p:nvGrpSpPr>
          <p:cNvPr id="297" name="Group 296">
            <a:extLst>
              <a:ext uri="{FF2B5EF4-FFF2-40B4-BE49-F238E27FC236}">
                <a16:creationId xmlns:a16="http://schemas.microsoft.com/office/drawing/2014/main" id="{DDB7E0C1-04B7-AA5F-C154-A39F47842920}"/>
              </a:ext>
            </a:extLst>
          </p:cNvPr>
          <p:cNvGrpSpPr/>
          <p:nvPr/>
        </p:nvGrpSpPr>
        <p:grpSpPr>
          <a:xfrm>
            <a:off x="9334674" y="3504721"/>
            <a:ext cx="734392" cy="906927"/>
            <a:chOff x="2136227" y="3015864"/>
            <a:chExt cx="835395" cy="1031664"/>
          </a:xfrm>
        </p:grpSpPr>
        <p:sp>
          <p:nvSpPr>
            <p:cNvPr id="298" name="TextBox 20">
              <a:extLst>
                <a:ext uri="{FF2B5EF4-FFF2-40B4-BE49-F238E27FC236}">
                  <a16:creationId xmlns:a16="http://schemas.microsoft.com/office/drawing/2014/main" id="{C839B676-4D70-8A76-C996-E8C2D8F00F13}"/>
                </a:ext>
              </a:extLst>
            </p:cNvPr>
            <p:cNvSpPr txBox="1">
              <a:spLocks noChangeArrowheads="1"/>
            </p:cNvSpPr>
            <p:nvPr/>
          </p:nvSpPr>
          <p:spPr bwMode="auto">
            <a:xfrm>
              <a:off x="2136227" y="3305878"/>
              <a:ext cx="835395" cy="385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Data Storage Layer</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299" name="Graphic 10" descr="Database with solid fill">
              <a:extLst>
                <a:ext uri="{FF2B5EF4-FFF2-40B4-BE49-F238E27FC236}">
                  <a16:creationId xmlns:a16="http://schemas.microsoft.com/office/drawing/2014/main" id="{4977BC85-7E53-C6F2-9CBD-D47503532F22}"/>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2408619" y="3015864"/>
              <a:ext cx="290013" cy="2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0" name="TextBox 20">
              <a:extLst>
                <a:ext uri="{FF2B5EF4-FFF2-40B4-BE49-F238E27FC236}">
                  <a16:creationId xmlns:a16="http://schemas.microsoft.com/office/drawing/2014/main" id="{536299DF-4F4A-6FED-07F8-39FA3E1EC9DF}"/>
                </a:ext>
              </a:extLst>
            </p:cNvPr>
            <p:cNvSpPr txBox="1">
              <a:spLocks noChangeArrowheads="1"/>
            </p:cNvSpPr>
            <p:nvPr/>
          </p:nvSpPr>
          <p:spPr bwMode="auto">
            <a:xfrm>
              <a:off x="2136227" y="3662411"/>
              <a:ext cx="835395" cy="385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Blob, SQL Database</a:t>
              </a:r>
            </a:p>
          </p:txBody>
        </p:sp>
      </p:grpSp>
      <p:grpSp>
        <p:nvGrpSpPr>
          <p:cNvPr id="304" name="Group 303">
            <a:extLst>
              <a:ext uri="{FF2B5EF4-FFF2-40B4-BE49-F238E27FC236}">
                <a16:creationId xmlns:a16="http://schemas.microsoft.com/office/drawing/2014/main" id="{AC089840-5FCB-3AEF-1B8A-94086EB2C764}"/>
              </a:ext>
            </a:extLst>
          </p:cNvPr>
          <p:cNvGrpSpPr/>
          <p:nvPr/>
        </p:nvGrpSpPr>
        <p:grpSpPr>
          <a:xfrm>
            <a:off x="10322570" y="3504726"/>
            <a:ext cx="734392" cy="1030128"/>
            <a:chOff x="2136227" y="3015864"/>
            <a:chExt cx="835395" cy="1171805"/>
          </a:xfrm>
        </p:grpSpPr>
        <p:sp>
          <p:nvSpPr>
            <p:cNvPr id="305" name="TextBox 20">
              <a:extLst>
                <a:ext uri="{FF2B5EF4-FFF2-40B4-BE49-F238E27FC236}">
                  <a16:creationId xmlns:a16="http://schemas.microsoft.com/office/drawing/2014/main" id="{C05D7827-27EC-CBAC-87EA-D21400830C0E}"/>
                </a:ext>
              </a:extLst>
            </p:cNvPr>
            <p:cNvSpPr txBox="1">
              <a:spLocks noChangeArrowheads="1"/>
            </p:cNvSpPr>
            <p:nvPr/>
          </p:nvSpPr>
          <p:spPr bwMode="auto">
            <a:xfrm>
              <a:off x="2136227" y="3305878"/>
              <a:ext cx="835395" cy="385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Network Security Layer</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306" name="Graphic 10" descr="Lock with solid fill">
              <a:extLst>
                <a:ext uri="{FF2B5EF4-FFF2-40B4-BE49-F238E27FC236}">
                  <a16:creationId xmlns:a16="http://schemas.microsoft.com/office/drawing/2014/main" id="{EC6EBB71-042B-BE05-8AED-47B6DE643F47}"/>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2408619" y="3015864"/>
              <a:ext cx="290014" cy="2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 name="TextBox 20">
              <a:extLst>
                <a:ext uri="{FF2B5EF4-FFF2-40B4-BE49-F238E27FC236}">
                  <a16:creationId xmlns:a16="http://schemas.microsoft.com/office/drawing/2014/main" id="{1B4417F3-921E-E73E-25A5-9011039C4A10}"/>
                </a:ext>
              </a:extLst>
            </p:cNvPr>
            <p:cNvSpPr txBox="1">
              <a:spLocks noChangeArrowheads="1"/>
            </p:cNvSpPr>
            <p:nvPr/>
          </p:nvSpPr>
          <p:spPr bwMode="auto">
            <a:xfrm>
              <a:off x="2136227" y="3662517"/>
              <a:ext cx="835395" cy="525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err="1">
                  <a:solidFill>
                    <a:prstClr val="black"/>
                  </a:solidFill>
                  <a:latin typeface="Calibri"/>
                  <a:ea typeface="Amazon Ember" panose="020B0603020204020204" pitchFamily="34" charset="0"/>
                  <a:cs typeface="Arial" panose="020B0604020202020204" pitchFamily="34" charset="0"/>
                </a:rPr>
                <a:t>Vnets</a:t>
              </a:r>
              <a:r>
                <a:rPr lang="en-US" altLang="en-US" sz="800" dirty="0">
                  <a:solidFill>
                    <a:prstClr val="black"/>
                  </a:solidFill>
                  <a:latin typeface="Calibri"/>
                  <a:ea typeface="Amazon Ember" panose="020B0603020204020204" pitchFamily="34" charset="0"/>
                  <a:cs typeface="Arial" panose="020B0604020202020204" pitchFamily="34" charset="0"/>
                </a:rPr>
                <a:t>, Endpoints, Azure front door??</a:t>
              </a:r>
              <a:endPar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grpSp>
      <p:grpSp>
        <p:nvGrpSpPr>
          <p:cNvPr id="313" name="Group 312">
            <a:extLst>
              <a:ext uri="{FF2B5EF4-FFF2-40B4-BE49-F238E27FC236}">
                <a16:creationId xmlns:a16="http://schemas.microsoft.com/office/drawing/2014/main" id="{D5454C50-554F-4579-9034-C34655BB8535}"/>
              </a:ext>
            </a:extLst>
          </p:cNvPr>
          <p:cNvGrpSpPr/>
          <p:nvPr/>
        </p:nvGrpSpPr>
        <p:grpSpPr>
          <a:xfrm>
            <a:off x="5269024" y="3607016"/>
            <a:ext cx="1201189" cy="671271"/>
            <a:chOff x="1522050" y="3015589"/>
            <a:chExt cx="1366391" cy="763592"/>
          </a:xfrm>
        </p:grpSpPr>
        <p:sp>
          <p:nvSpPr>
            <p:cNvPr id="314" name="TextBox 20">
              <a:extLst>
                <a:ext uri="{FF2B5EF4-FFF2-40B4-BE49-F238E27FC236}">
                  <a16:creationId xmlns:a16="http://schemas.microsoft.com/office/drawing/2014/main" id="{F8A00471-54E1-186E-FDBA-9CE47B985F5E}"/>
                </a:ext>
              </a:extLst>
            </p:cNvPr>
            <p:cNvSpPr txBox="1">
              <a:spLocks noChangeArrowheads="1"/>
            </p:cNvSpPr>
            <p:nvPr/>
          </p:nvSpPr>
          <p:spPr bwMode="auto">
            <a:xfrm>
              <a:off x="1522050" y="3394065"/>
              <a:ext cx="1366391" cy="38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Terraform Infrastructure Managements</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315" name="Graphic 10">
              <a:extLst>
                <a:ext uri="{FF2B5EF4-FFF2-40B4-BE49-F238E27FC236}">
                  <a16:creationId xmlns:a16="http://schemas.microsoft.com/office/drawing/2014/main" id="{AFCA7C00-FE3C-E2BE-9C27-4905CEF71F5F}"/>
                </a:ext>
              </a:extLst>
            </p:cNvPr>
            <p:cNvPicPr>
              <a:picLocks noChangeAspect="1" noChangeArrowheads="1"/>
            </p:cNvPicPr>
            <p:nvPr/>
          </p:nvPicPr>
          <p:blipFill>
            <a:blip r:embed="rId23"/>
            <a:srcRect/>
            <a:stretch/>
          </p:blipFill>
          <p:spPr bwMode="auto">
            <a:xfrm>
              <a:off x="2003008" y="3015589"/>
              <a:ext cx="383016" cy="38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381162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5B550A-9C93-14F7-B1E8-ADD3436DE4DB}"/>
              </a:ext>
            </a:extLst>
          </p:cNvPr>
          <p:cNvSpPr>
            <a:spLocks noGrp="1"/>
          </p:cNvSpPr>
          <p:nvPr>
            <p:ph type="body" sz="quarter" idx="11"/>
          </p:nvPr>
        </p:nvSpPr>
        <p:spPr/>
        <p:txBody>
          <a:bodyPr/>
          <a:lstStyle/>
          <a:p>
            <a:r>
              <a:rPr lang="en-AU" dirty="0"/>
              <a:t>A RAG architecture centred around Azure AI Search Index’s</a:t>
            </a:r>
          </a:p>
        </p:txBody>
      </p:sp>
      <p:sp>
        <p:nvSpPr>
          <p:cNvPr id="3" name="Text Placeholder 2">
            <a:extLst>
              <a:ext uri="{FF2B5EF4-FFF2-40B4-BE49-F238E27FC236}">
                <a16:creationId xmlns:a16="http://schemas.microsoft.com/office/drawing/2014/main" id="{C4A31AF4-C94A-E042-0B34-97CC52F58EDA}"/>
              </a:ext>
            </a:extLst>
          </p:cNvPr>
          <p:cNvSpPr>
            <a:spLocks noGrp="1"/>
          </p:cNvSpPr>
          <p:nvPr>
            <p:ph type="body" sz="quarter" idx="13"/>
          </p:nvPr>
        </p:nvSpPr>
        <p:spPr/>
        <p:txBody>
          <a:bodyPr/>
          <a:lstStyle/>
          <a:p>
            <a:r>
              <a:rPr lang="en-AU" dirty="0"/>
              <a:t>Azure Architecture</a:t>
            </a:r>
          </a:p>
        </p:txBody>
      </p:sp>
      <p:sp>
        <p:nvSpPr>
          <p:cNvPr id="4" name="Rectangle 3">
            <a:extLst>
              <a:ext uri="{FF2B5EF4-FFF2-40B4-BE49-F238E27FC236}">
                <a16:creationId xmlns:a16="http://schemas.microsoft.com/office/drawing/2014/main" id="{B1BACD95-411E-5A13-04DE-C9C99DEECD7F}"/>
              </a:ext>
            </a:extLst>
          </p:cNvPr>
          <p:cNvSpPr>
            <a:spLocks/>
          </p:cNvSpPr>
          <p:nvPr/>
        </p:nvSpPr>
        <p:spPr>
          <a:xfrm>
            <a:off x="3315359" y="1542270"/>
            <a:ext cx="4452085" cy="2568466"/>
          </a:xfrm>
          <a:prstGeom prst="rect">
            <a:avLst/>
          </a:prstGeom>
          <a:solidFill>
            <a:srgbClr val="5788B7"/>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621C1471-3CC1-02DD-0215-D7D3D846080C}"/>
              </a:ext>
            </a:extLst>
          </p:cNvPr>
          <p:cNvSpPr>
            <a:spLocks/>
          </p:cNvSpPr>
          <p:nvPr/>
        </p:nvSpPr>
        <p:spPr>
          <a:xfrm>
            <a:off x="10322959" y="1542267"/>
            <a:ext cx="1411462" cy="2568463"/>
          </a:xfrm>
          <a:prstGeom prst="rect">
            <a:avLst/>
          </a:prstGeom>
          <a:solidFill>
            <a:srgbClr val="5788B7"/>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40B49E8C-F405-2D5F-2E75-1DF56144E290}"/>
              </a:ext>
            </a:extLst>
          </p:cNvPr>
          <p:cNvSpPr>
            <a:spLocks/>
          </p:cNvSpPr>
          <p:nvPr/>
        </p:nvSpPr>
        <p:spPr bwMode="gray">
          <a:xfrm>
            <a:off x="10393935" y="1633014"/>
            <a:ext cx="1255779" cy="2404936"/>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606004E0-5B49-9B6D-2511-BE168C1E94D4}"/>
              </a:ext>
            </a:extLst>
          </p:cNvPr>
          <p:cNvSpPr>
            <a:spLocks/>
          </p:cNvSpPr>
          <p:nvPr/>
        </p:nvSpPr>
        <p:spPr bwMode="gray">
          <a:xfrm>
            <a:off x="3388110" y="1621119"/>
            <a:ext cx="4298178" cy="2433101"/>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B43D3B84-2CF9-CC20-0DF8-6CF3A1DF4FD3}"/>
              </a:ext>
            </a:extLst>
          </p:cNvPr>
          <p:cNvSpPr>
            <a:spLocks/>
          </p:cNvSpPr>
          <p:nvPr/>
        </p:nvSpPr>
        <p:spPr>
          <a:xfrm>
            <a:off x="7878237" y="1549008"/>
            <a:ext cx="2333928" cy="2568462"/>
          </a:xfrm>
          <a:prstGeom prst="rect">
            <a:avLst/>
          </a:prstGeom>
          <a:solidFill>
            <a:srgbClr val="5788B7"/>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91D3AC04-9B11-B975-F197-77E5DF6162C3}"/>
              </a:ext>
            </a:extLst>
          </p:cNvPr>
          <p:cNvSpPr>
            <a:spLocks/>
          </p:cNvSpPr>
          <p:nvPr/>
        </p:nvSpPr>
        <p:spPr bwMode="gray">
          <a:xfrm>
            <a:off x="7980049" y="1616802"/>
            <a:ext cx="2126586" cy="2437417"/>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0" name="Straight Connector 9">
            <a:extLst>
              <a:ext uri="{FF2B5EF4-FFF2-40B4-BE49-F238E27FC236}">
                <a16:creationId xmlns:a16="http://schemas.microsoft.com/office/drawing/2014/main" id="{C4C3A725-8FCE-7585-512E-B7F01D15FD5C}"/>
              </a:ext>
            </a:extLst>
          </p:cNvPr>
          <p:cNvCxnSpPr>
            <a:cxnSpLocks/>
          </p:cNvCxnSpPr>
          <p:nvPr/>
        </p:nvCxnSpPr>
        <p:spPr>
          <a:xfrm>
            <a:off x="507248" y="1471089"/>
            <a:ext cx="1283925"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083DB42-02A3-ECD8-773E-2854835C2EB0}"/>
              </a:ext>
            </a:extLst>
          </p:cNvPr>
          <p:cNvSpPr/>
          <p:nvPr/>
        </p:nvSpPr>
        <p:spPr bwMode="gray">
          <a:xfrm>
            <a:off x="507247" y="1195977"/>
            <a:ext cx="1283925"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dirty="0">
                <a:ln>
                  <a:noFill/>
                </a:ln>
                <a:solidFill>
                  <a:schemeClr val="accent1">
                    <a:lumMod val="50000"/>
                  </a:schemeClr>
                </a:solidFill>
                <a:effectLst/>
                <a:uLnTx/>
                <a:uFillTx/>
                <a:latin typeface="+mj-lt"/>
                <a:ea typeface="+mn-ea"/>
                <a:cs typeface="+mn-cs"/>
              </a:rPr>
              <a:t>SOURCES</a:t>
            </a:r>
            <a:r>
              <a:rPr kumimoji="0" lang="en-US" sz="1200" b="1" i="0" u="none" strike="noStrike" kern="1200" cap="none" spc="0" normalizeH="0" baseline="0" noProof="0" dirty="0">
                <a:ln>
                  <a:noFill/>
                </a:ln>
                <a:solidFill>
                  <a:prstClr val="black"/>
                </a:solidFill>
                <a:effectLst/>
                <a:uLnTx/>
                <a:uFillTx/>
                <a:latin typeface="+mj-lt"/>
                <a:ea typeface="+mn-ea"/>
                <a:cs typeface="+mn-cs"/>
              </a:rPr>
              <a:t> </a:t>
            </a:r>
          </a:p>
        </p:txBody>
      </p:sp>
      <p:cxnSp>
        <p:nvCxnSpPr>
          <p:cNvPr id="12" name="Straight Connector 11">
            <a:extLst>
              <a:ext uri="{FF2B5EF4-FFF2-40B4-BE49-F238E27FC236}">
                <a16:creationId xmlns:a16="http://schemas.microsoft.com/office/drawing/2014/main" id="{EB029888-F17D-8FBA-6C7D-4D06533A0570}"/>
              </a:ext>
            </a:extLst>
          </p:cNvPr>
          <p:cNvCxnSpPr>
            <a:cxnSpLocks/>
          </p:cNvCxnSpPr>
          <p:nvPr/>
        </p:nvCxnSpPr>
        <p:spPr>
          <a:xfrm>
            <a:off x="1932847" y="1471089"/>
            <a:ext cx="124084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925C7D8-8023-F4EE-BC74-C393B4CC7A9D}"/>
              </a:ext>
            </a:extLst>
          </p:cNvPr>
          <p:cNvSpPr/>
          <p:nvPr/>
        </p:nvSpPr>
        <p:spPr bwMode="gray">
          <a:xfrm>
            <a:off x="1932847" y="1195977"/>
            <a:ext cx="1240840"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1200" b="1" dirty="0">
                <a:solidFill>
                  <a:schemeClr val="accent1">
                    <a:lumMod val="50000"/>
                  </a:schemeClr>
                </a:solidFill>
                <a:latin typeface="+mj-lt"/>
              </a:rPr>
              <a:t>INGESTION</a:t>
            </a:r>
            <a:r>
              <a:rPr kumimoji="0" lang="en-US" sz="1200" b="1" i="0" u="none" strike="noStrike" kern="1200" cap="none" spc="0" normalizeH="0" baseline="0" noProof="0">
                <a:ln>
                  <a:noFill/>
                </a:ln>
                <a:solidFill>
                  <a:prstClr val="black"/>
                </a:solidFill>
                <a:effectLst/>
                <a:uLnTx/>
                <a:uFillTx/>
                <a:latin typeface="+mj-lt"/>
                <a:ea typeface="+mn-ea"/>
                <a:cs typeface="+mn-cs"/>
              </a:rPr>
              <a:t> </a:t>
            </a:r>
            <a:endParaRPr kumimoji="0" lang="en-US" sz="1200" b="1" i="0" u="none" strike="noStrike" kern="1200" cap="none" spc="0" normalizeH="0" baseline="0" noProof="0" dirty="0">
              <a:ln>
                <a:noFill/>
              </a:ln>
              <a:solidFill>
                <a:prstClr val="black"/>
              </a:solidFill>
              <a:effectLst/>
              <a:uLnTx/>
              <a:uFillTx/>
              <a:latin typeface="+mj-lt"/>
              <a:ea typeface="+mn-ea"/>
              <a:cs typeface="+mn-cs"/>
            </a:endParaRPr>
          </a:p>
        </p:txBody>
      </p:sp>
      <p:sp>
        <p:nvSpPr>
          <p:cNvPr id="14" name="Rectangle 13">
            <a:extLst>
              <a:ext uri="{FF2B5EF4-FFF2-40B4-BE49-F238E27FC236}">
                <a16:creationId xmlns:a16="http://schemas.microsoft.com/office/drawing/2014/main" id="{471A2BD6-0482-E5AB-47D9-3CF2999253E7}"/>
              </a:ext>
            </a:extLst>
          </p:cNvPr>
          <p:cNvSpPr>
            <a:spLocks/>
          </p:cNvSpPr>
          <p:nvPr/>
        </p:nvSpPr>
        <p:spPr>
          <a:xfrm>
            <a:off x="1932846" y="1542270"/>
            <a:ext cx="1240840" cy="2568467"/>
          </a:xfrm>
          <a:prstGeom prst="rect">
            <a:avLst/>
          </a:prstGeom>
          <a:solidFill>
            <a:srgbClr val="5788B7"/>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0CE5B450-77F0-25AC-1A4A-22130DE0E7EB}"/>
              </a:ext>
            </a:extLst>
          </p:cNvPr>
          <p:cNvSpPr>
            <a:spLocks/>
          </p:cNvSpPr>
          <p:nvPr/>
        </p:nvSpPr>
        <p:spPr bwMode="gray">
          <a:xfrm>
            <a:off x="2008956" y="1633012"/>
            <a:ext cx="1097112" cy="2421209"/>
          </a:xfrm>
          <a:prstGeom prst="rect">
            <a:avLst/>
          </a:prstGeom>
          <a:solidFill>
            <a:srgbClr val="FFFFFF"/>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cxnSp>
        <p:nvCxnSpPr>
          <p:cNvPr id="16" name="Straight Connector 15">
            <a:extLst>
              <a:ext uri="{FF2B5EF4-FFF2-40B4-BE49-F238E27FC236}">
                <a16:creationId xmlns:a16="http://schemas.microsoft.com/office/drawing/2014/main" id="{919E853D-520E-C3A6-8005-DF866B969ACB}"/>
              </a:ext>
            </a:extLst>
          </p:cNvPr>
          <p:cNvCxnSpPr>
            <a:cxnSpLocks/>
          </p:cNvCxnSpPr>
          <p:nvPr/>
        </p:nvCxnSpPr>
        <p:spPr>
          <a:xfrm>
            <a:off x="3315362" y="1471089"/>
            <a:ext cx="44532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7D852-2053-7848-8977-DEF5EEF30AE3}"/>
              </a:ext>
            </a:extLst>
          </p:cNvPr>
          <p:cNvCxnSpPr>
            <a:cxnSpLocks/>
          </p:cNvCxnSpPr>
          <p:nvPr/>
        </p:nvCxnSpPr>
        <p:spPr>
          <a:xfrm>
            <a:off x="7907381" y="1471089"/>
            <a:ext cx="2304784"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7F7D1FC-D9C9-F1E1-744B-A624880E4D60}"/>
              </a:ext>
            </a:extLst>
          </p:cNvPr>
          <p:cNvSpPr/>
          <p:nvPr/>
        </p:nvSpPr>
        <p:spPr bwMode="gray">
          <a:xfrm>
            <a:off x="8082133" y="1195977"/>
            <a:ext cx="1922419"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1200" b="1">
                <a:solidFill>
                  <a:schemeClr val="accent1">
                    <a:lumMod val="50000"/>
                  </a:schemeClr>
                </a:solidFill>
                <a:latin typeface="+mj-lt"/>
              </a:rPr>
              <a:t>APPLICATION HOSTING</a:t>
            </a:r>
            <a:endParaRPr lang="en-US" sz="1200" b="1" dirty="0">
              <a:solidFill>
                <a:schemeClr val="accent1">
                  <a:lumMod val="50000"/>
                </a:schemeClr>
              </a:solidFill>
              <a:latin typeface="+mj-lt"/>
            </a:endParaRPr>
          </a:p>
        </p:txBody>
      </p:sp>
      <p:cxnSp>
        <p:nvCxnSpPr>
          <p:cNvPr id="19" name="Straight Connector 18">
            <a:extLst>
              <a:ext uri="{FF2B5EF4-FFF2-40B4-BE49-F238E27FC236}">
                <a16:creationId xmlns:a16="http://schemas.microsoft.com/office/drawing/2014/main" id="{8B429FA6-C859-F5C9-6C33-77781A87AEFD}"/>
              </a:ext>
            </a:extLst>
          </p:cNvPr>
          <p:cNvCxnSpPr>
            <a:cxnSpLocks/>
          </p:cNvCxnSpPr>
          <p:nvPr/>
        </p:nvCxnSpPr>
        <p:spPr>
          <a:xfrm>
            <a:off x="10322959" y="1471089"/>
            <a:ext cx="1405389"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9608EE7-D29A-1B56-FAB7-E83A6B0590D9}"/>
              </a:ext>
            </a:extLst>
          </p:cNvPr>
          <p:cNvSpPr/>
          <p:nvPr/>
        </p:nvSpPr>
        <p:spPr bwMode="gray">
          <a:xfrm>
            <a:off x="10088460" y="1195977"/>
            <a:ext cx="1880460"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1200" b="1" dirty="0">
                <a:solidFill>
                  <a:schemeClr val="accent1">
                    <a:lumMod val="50000"/>
                  </a:schemeClr>
                </a:solidFill>
                <a:latin typeface="+mj-lt"/>
              </a:rPr>
              <a:t>LOGGING &amp; DEVOPS</a:t>
            </a:r>
          </a:p>
        </p:txBody>
      </p:sp>
      <p:sp>
        <p:nvSpPr>
          <p:cNvPr id="21" name="Rectangle 20">
            <a:extLst>
              <a:ext uri="{FF2B5EF4-FFF2-40B4-BE49-F238E27FC236}">
                <a16:creationId xmlns:a16="http://schemas.microsoft.com/office/drawing/2014/main" id="{BDEAA093-9CFE-E2E3-B079-374186C48DD2}"/>
              </a:ext>
            </a:extLst>
          </p:cNvPr>
          <p:cNvSpPr>
            <a:spLocks/>
          </p:cNvSpPr>
          <p:nvPr/>
        </p:nvSpPr>
        <p:spPr>
          <a:xfrm>
            <a:off x="507247" y="1542267"/>
            <a:ext cx="1283926" cy="2568471"/>
          </a:xfrm>
          <a:prstGeom prst="rect">
            <a:avLst/>
          </a:prstGeom>
          <a:solidFill>
            <a:srgbClr val="5788B7"/>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9C27C211-6B01-59FF-A167-7B05F021C73B}"/>
              </a:ext>
            </a:extLst>
          </p:cNvPr>
          <p:cNvSpPr>
            <a:spLocks/>
          </p:cNvSpPr>
          <p:nvPr/>
        </p:nvSpPr>
        <p:spPr bwMode="gray">
          <a:xfrm>
            <a:off x="585240" y="1620830"/>
            <a:ext cx="1127941" cy="2433392"/>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CDB8699B-E0D2-A982-D6CB-D593BE848279}"/>
              </a:ext>
            </a:extLst>
          </p:cNvPr>
          <p:cNvSpPr/>
          <p:nvPr/>
        </p:nvSpPr>
        <p:spPr bwMode="gray">
          <a:xfrm>
            <a:off x="10810579" y="2980732"/>
            <a:ext cx="836167" cy="792740"/>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de-DE" sz="1600" b="1"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32E18CC-947A-8B47-0BD2-3CB891D7F77D}"/>
              </a:ext>
            </a:extLst>
          </p:cNvPr>
          <p:cNvSpPr/>
          <p:nvPr/>
        </p:nvSpPr>
        <p:spPr bwMode="gray">
          <a:xfrm>
            <a:off x="3315360" y="1195977"/>
            <a:ext cx="4452084"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1200" b="1" dirty="0">
                <a:solidFill>
                  <a:schemeClr val="accent1">
                    <a:lumMod val="50000"/>
                  </a:schemeClr>
                </a:solidFill>
                <a:latin typeface="+mj-lt"/>
              </a:rPr>
              <a:t>LLM KNOWLEDGE BASE </a:t>
            </a:r>
            <a:r>
              <a:rPr lang="en-US" sz="1200" b="1">
                <a:solidFill>
                  <a:schemeClr val="accent1">
                    <a:lumMod val="50000"/>
                  </a:schemeClr>
                </a:solidFill>
                <a:latin typeface="+mj-lt"/>
              </a:rPr>
              <a:t>AND INVOCATION</a:t>
            </a:r>
            <a:endParaRPr lang="en-US" sz="1200" b="1" dirty="0">
              <a:solidFill>
                <a:schemeClr val="accent1">
                  <a:lumMod val="50000"/>
                </a:schemeClr>
              </a:solidFill>
              <a:latin typeface="+mj-lt"/>
            </a:endParaRPr>
          </a:p>
        </p:txBody>
      </p:sp>
      <p:sp>
        <p:nvSpPr>
          <p:cNvPr id="43" name="Flowchart: Connector 42">
            <a:extLst>
              <a:ext uri="{FF2B5EF4-FFF2-40B4-BE49-F238E27FC236}">
                <a16:creationId xmlns:a16="http://schemas.microsoft.com/office/drawing/2014/main" id="{28D5AA9E-FBC6-64A3-EA86-F42D8FB91078}"/>
              </a:ext>
            </a:extLst>
          </p:cNvPr>
          <p:cNvSpPr>
            <a:spLocks/>
          </p:cNvSpPr>
          <p:nvPr/>
        </p:nvSpPr>
        <p:spPr>
          <a:xfrm>
            <a:off x="638579" y="1601874"/>
            <a:ext cx="197221" cy="198000"/>
          </a:xfrm>
          <a:prstGeom prst="flowChartConnector">
            <a:avLst/>
          </a:prstGeom>
          <a:solidFill>
            <a:srgbClr val="5788B7"/>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1</a:t>
            </a:r>
          </a:p>
        </p:txBody>
      </p:sp>
      <p:grpSp>
        <p:nvGrpSpPr>
          <p:cNvPr id="44" name="Group 43">
            <a:extLst>
              <a:ext uri="{FF2B5EF4-FFF2-40B4-BE49-F238E27FC236}">
                <a16:creationId xmlns:a16="http://schemas.microsoft.com/office/drawing/2014/main" id="{60CC513F-93EE-8900-25AE-2D7D1F6D2788}"/>
              </a:ext>
            </a:extLst>
          </p:cNvPr>
          <p:cNvGrpSpPr/>
          <p:nvPr/>
        </p:nvGrpSpPr>
        <p:grpSpPr>
          <a:xfrm>
            <a:off x="501648" y="4914387"/>
            <a:ext cx="2699999" cy="524574"/>
            <a:chOff x="501649" y="5089139"/>
            <a:chExt cx="2699999" cy="524574"/>
          </a:xfrm>
          <a:solidFill>
            <a:srgbClr val="DDEBE0"/>
          </a:solidFill>
        </p:grpSpPr>
        <p:sp>
          <p:nvSpPr>
            <p:cNvPr id="45" name="Rectangle 44">
              <a:extLst>
                <a:ext uri="{FF2B5EF4-FFF2-40B4-BE49-F238E27FC236}">
                  <a16:creationId xmlns:a16="http://schemas.microsoft.com/office/drawing/2014/main" id="{7624482C-4934-B4C6-3945-9A34DB9271B3}"/>
                </a:ext>
              </a:extLst>
            </p:cNvPr>
            <p:cNvSpPr/>
            <p:nvPr/>
          </p:nvSpPr>
          <p:spPr bwMode="gray">
            <a:xfrm>
              <a:off x="585897" y="5089139"/>
              <a:ext cx="2615751" cy="524574"/>
            </a:xfrm>
            <a:prstGeom prst="rect">
              <a:avLst/>
            </a:prstGeom>
            <a:solidFill>
              <a:schemeClr val="accent2">
                <a:lumMod val="20000"/>
                <a:lumOff val="80000"/>
                <a:alpha val="50196"/>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mn-ea"/>
                <a:cs typeface="+mn-cs"/>
              </a:endParaRPr>
            </a:p>
          </p:txBody>
        </p:sp>
        <p:sp>
          <p:nvSpPr>
            <p:cNvPr id="46" name="Rectangle 37">
              <a:extLst>
                <a:ext uri="{FF2B5EF4-FFF2-40B4-BE49-F238E27FC236}">
                  <a16:creationId xmlns:a16="http://schemas.microsoft.com/office/drawing/2014/main" id="{400F5332-3E8A-5E29-5BEB-9AEDD501A330}"/>
                </a:ext>
              </a:extLst>
            </p:cNvPr>
            <p:cNvSpPr>
              <a:spLocks/>
            </p:cNvSpPr>
            <p:nvPr/>
          </p:nvSpPr>
          <p:spPr bwMode="gray">
            <a:xfrm>
              <a:off x="829810" y="5112539"/>
              <a:ext cx="2239558" cy="486800"/>
            </a:xfrm>
            <a:prstGeom prst="rect">
              <a:avLst/>
            </a:prstGeom>
            <a:solidFill>
              <a:schemeClr val="accent2">
                <a:lumMod val="20000"/>
                <a:lumOff val="80000"/>
                <a:alpha val="10196"/>
              </a:schemeClr>
            </a:solidFill>
            <a:ln w="19050" algn="ctr">
              <a:noFill/>
              <a:miter lim="800000"/>
              <a:headEnd/>
              <a:tailEnd/>
            </a:ln>
          </p:spPr>
          <p:txBody>
            <a:bodyPr wrap="square" lIns="0" tIns="0" rIns="0" bIns="0" rtlCol="0" anchor="t">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lang="en-GB" sz="900" dirty="0">
                  <a:solidFill>
                    <a:prstClr val="black"/>
                  </a:solidFill>
                  <a:cs typeface="Calibri Light" panose="020F0302020204030204" pitchFamily="34" charset="0"/>
                </a:rPr>
                <a:t>Sample data for flat files and database. Possible third-party API connector required for Objective</a:t>
              </a:r>
              <a:endParaRPr kumimoji="0" lang="en-GB" sz="900" b="0" i="0" u="none" strike="noStrike" kern="1200" cap="none" spc="0" normalizeH="0" baseline="0" noProof="0" dirty="0">
                <a:ln>
                  <a:noFill/>
                </a:ln>
                <a:solidFill>
                  <a:prstClr val="black"/>
                </a:solidFill>
                <a:effectLst/>
                <a:uLnTx/>
                <a:uFillTx/>
                <a:ea typeface="+mn-ea"/>
                <a:cs typeface="Calibri Light" panose="020F0302020204030204" pitchFamily="34" charset="0"/>
              </a:endParaRPr>
            </a:p>
          </p:txBody>
        </p:sp>
        <p:sp>
          <p:nvSpPr>
            <p:cNvPr id="47" name="Flowchart: Connector 46">
              <a:extLst>
                <a:ext uri="{FF2B5EF4-FFF2-40B4-BE49-F238E27FC236}">
                  <a16:creationId xmlns:a16="http://schemas.microsoft.com/office/drawing/2014/main" id="{36E11F19-924F-C053-6516-D2D9D26A821E}"/>
                </a:ext>
              </a:extLst>
            </p:cNvPr>
            <p:cNvSpPr>
              <a:spLocks/>
            </p:cNvSpPr>
            <p:nvPr/>
          </p:nvSpPr>
          <p:spPr>
            <a:xfrm>
              <a:off x="501649" y="5200968"/>
              <a:ext cx="197221" cy="198000"/>
            </a:xfrm>
            <a:prstGeom prst="flowChartConnector">
              <a:avLst/>
            </a:prstGeom>
            <a:solidFill>
              <a:srgbClr val="5788B7"/>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1</a:t>
              </a:r>
            </a:p>
          </p:txBody>
        </p:sp>
      </p:grpSp>
      <p:grpSp>
        <p:nvGrpSpPr>
          <p:cNvPr id="48" name="Group 47">
            <a:extLst>
              <a:ext uri="{FF2B5EF4-FFF2-40B4-BE49-F238E27FC236}">
                <a16:creationId xmlns:a16="http://schemas.microsoft.com/office/drawing/2014/main" id="{4F67B203-F172-A571-11A1-0AFC3D49852F}"/>
              </a:ext>
            </a:extLst>
          </p:cNvPr>
          <p:cNvGrpSpPr/>
          <p:nvPr/>
        </p:nvGrpSpPr>
        <p:grpSpPr>
          <a:xfrm>
            <a:off x="501648" y="5520540"/>
            <a:ext cx="2699999" cy="804059"/>
            <a:chOff x="501649" y="5873828"/>
            <a:chExt cx="2699999" cy="804059"/>
          </a:xfrm>
          <a:solidFill>
            <a:srgbClr val="DDEBE0"/>
          </a:solidFill>
        </p:grpSpPr>
        <p:sp>
          <p:nvSpPr>
            <p:cNvPr id="49" name="Rectangle 48">
              <a:extLst>
                <a:ext uri="{FF2B5EF4-FFF2-40B4-BE49-F238E27FC236}">
                  <a16:creationId xmlns:a16="http://schemas.microsoft.com/office/drawing/2014/main" id="{891BD9C6-07B7-6B30-4A62-B53472B2BF4B}"/>
                </a:ext>
              </a:extLst>
            </p:cNvPr>
            <p:cNvSpPr/>
            <p:nvPr/>
          </p:nvSpPr>
          <p:spPr bwMode="gray">
            <a:xfrm>
              <a:off x="585897" y="5873828"/>
              <a:ext cx="2615751" cy="804059"/>
            </a:xfrm>
            <a:prstGeom prst="rect">
              <a:avLst/>
            </a:prstGeom>
            <a:solidFill>
              <a:schemeClr val="accent2">
                <a:lumMod val="20000"/>
                <a:lumOff val="80000"/>
                <a:alpha val="50196"/>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mn-ea"/>
                <a:cs typeface="+mn-cs"/>
              </a:endParaRPr>
            </a:p>
          </p:txBody>
        </p:sp>
        <p:sp>
          <p:nvSpPr>
            <p:cNvPr id="50" name="Rectangle 37">
              <a:extLst>
                <a:ext uri="{FF2B5EF4-FFF2-40B4-BE49-F238E27FC236}">
                  <a16:creationId xmlns:a16="http://schemas.microsoft.com/office/drawing/2014/main" id="{FA2E790B-C3D8-DFD7-46AF-AA45D9D24A3D}"/>
                </a:ext>
              </a:extLst>
            </p:cNvPr>
            <p:cNvSpPr>
              <a:spLocks/>
            </p:cNvSpPr>
            <p:nvPr/>
          </p:nvSpPr>
          <p:spPr bwMode="gray">
            <a:xfrm>
              <a:off x="829810" y="5955370"/>
              <a:ext cx="2239558" cy="486800"/>
            </a:xfrm>
            <a:prstGeom prst="rect">
              <a:avLst/>
            </a:prstGeom>
            <a:solidFill>
              <a:schemeClr val="accent2">
                <a:lumMod val="20000"/>
                <a:lumOff val="80000"/>
                <a:alpha val="10196"/>
              </a:schemeClr>
            </a:solidFill>
            <a:ln w="19050" algn="ctr">
              <a:noFill/>
              <a:miter lim="800000"/>
              <a:headEnd/>
              <a:tailEnd/>
            </a:ln>
          </p:spPr>
          <p:txBody>
            <a:bodyPr wrap="square" lIns="0" tIns="0" rIns="0" bIns="0" rtlCol="0" anchor="t">
              <a:spAutoFit/>
            </a:bodyPr>
            <a:lstStyle/>
            <a:p>
              <a:pPr>
                <a:lnSpc>
                  <a:spcPct val="120000"/>
                </a:lnSpc>
                <a:spcBef>
                  <a:spcPts val="600"/>
                </a:spcBef>
              </a:pPr>
              <a:r>
                <a:rPr lang="en-GB" sz="900" dirty="0">
                  <a:solidFill>
                    <a:prstClr val="black"/>
                  </a:solidFill>
                  <a:cs typeface="Calibri Light" panose="020F0302020204030204" pitchFamily="34" charset="0"/>
                </a:rPr>
                <a:t>Ingestion will be done using ADF pipelines, with attachment of notebooks if any transformation are required.  </a:t>
              </a:r>
            </a:p>
          </p:txBody>
        </p:sp>
        <p:sp>
          <p:nvSpPr>
            <p:cNvPr id="51" name="Flowchart: Connector 50">
              <a:extLst>
                <a:ext uri="{FF2B5EF4-FFF2-40B4-BE49-F238E27FC236}">
                  <a16:creationId xmlns:a16="http://schemas.microsoft.com/office/drawing/2014/main" id="{5EFF3E0E-F368-8A84-9083-714257CB9E90}"/>
                </a:ext>
              </a:extLst>
            </p:cNvPr>
            <p:cNvSpPr>
              <a:spLocks/>
            </p:cNvSpPr>
            <p:nvPr/>
          </p:nvSpPr>
          <p:spPr>
            <a:xfrm>
              <a:off x="501649" y="5985658"/>
              <a:ext cx="197221" cy="198000"/>
            </a:xfrm>
            <a:prstGeom prst="flowChartConnector">
              <a:avLst/>
            </a:prstGeom>
            <a:solidFill>
              <a:srgbClr val="5788B7"/>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2</a:t>
              </a:r>
            </a:p>
          </p:txBody>
        </p:sp>
      </p:grpSp>
      <p:grpSp>
        <p:nvGrpSpPr>
          <p:cNvPr id="52" name="Group 51">
            <a:extLst>
              <a:ext uri="{FF2B5EF4-FFF2-40B4-BE49-F238E27FC236}">
                <a16:creationId xmlns:a16="http://schemas.microsoft.com/office/drawing/2014/main" id="{058C1654-9256-0D5D-01D8-7128DAF46694}"/>
              </a:ext>
            </a:extLst>
          </p:cNvPr>
          <p:cNvGrpSpPr/>
          <p:nvPr/>
        </p:nvGrpSpPr>
        <p:grpSpPr>
          <a:xfrm>
            <a:off x="3346125" y="4914387"/>
            <a:ext cx="2699999" cy="1413720"/>
            <a:chOff x="501649" y="5089139"/>
            <a:chExt cx="2699999" cy="1413720"/>
          </a:xfrm>
          <a:solidFill>
            <a:srgbClr val="DDEBE0"/>
          </a:solidFill>
        </p:grpSpPr>
        <p:sp>
          <p:nvSpPr>
            <p:cNvPr id="53" name="Rectangle 52">
              <a:extLst>
                <a:ext uri="{FF2B5EF4-FFF2-40B4-BE49-F238E27FC236}">
                  <a16:creationId xmlns:a16="http://schemas.microsoft.com/office/drawing/2014/main" id="{59A9E8F4-694F-AB6E-E333-16E86AF04119}"/>
                </a:ext>
              </a:extLst>
            </p:cNvPr>
            <p:cNvSpPr/>
            <p:nvPr/>
          </p:nvSpPr>
          <p:spPr bwMode="gray">
            <a:xfrm>
              <a:off x="585897" y="5089139"/>
              <a:ext cx="2615751" cy="1413720"/>
            </a:xfrm>
            <a:prstGeom prst="rect">
              <a:avLst/>
            </a:prstGeom>
            <a:solidFill>
              <a:schemeClr val="accent2">
                <a:lumMod val="20000"/>
                <a:lumOff val="80000"/>
                <a:alpha val="50196"/>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mn-ea"/>
                <a:cs typeface="+mn-cs"/>
              </a:endParaRPr>
            </a:p>
          </p:txBody>
        </p:sp>
        <p:sp>
          <p:nvSpPr>
            <p:cNvPr id="54" name="Rectangle 37">
              <a:extLst>
                <a:ext uri="{FF2B5EF4-FFF2-40B4-BE49-F238E27FC236}">
                  <a16:creationId xmlns:a16="http://schemas.microsoft.com/office/drawing/2014/main" id="{70A304D6-947D-4C14-6EFC-207C9C39B52D}"/>
                </a:ext>
              </a:extLst>
            </p:cNvPr>
            <p:cNvSpPr>
              <a:spLocks/>
            </p:cNvSpPr>
            <p:nvPr/>
          </p:nvSpPr>
          <p:spPr bwMode="gray">
            <a:xfrm>
              <a:off x="829810" y="5147469"/>
              <a:ext cx="2239558" cy="1317797"/>
            </a:xfrm>
            <a:prstGeom prst="rect">
              <a:avLst/>
            </a:prstGeom>
            <a:solidFill>
              <a:schemeClr val="accent2">
                <a:lumMod val="20000"/>
                <a:lumOff val="80000"/>
                <a:alpha val="10196"/>
              </a:schemeClr>
            </a:solidFill>
            <a:ln w="19050" algn="ctr">
              <a:noFill/>
              <a:miter lim="800000"/>
              <a:headEnd/>
              <a:tailEnd/>
            </a:ln>
          </p:spPr>
          <p:txBody>
            <a:bodyPr wrap="square" lIns="0" tIns="0" rIns="0" bIns="0" rtlCol="0" anchor="t">
              <a:spAutoFit/>
            </a:bodyPr>
            <a:lstStyle/>
            <a:p>
              <a:pPr>
                <a:lnSpc>
                  <a:spcPct val="120000"/>
                </a:lnSpc>
                <a:spcBef>
                  <a:spcPts val="600"/>
                </a:spcBef>
              </a:pPr>
              <a:r>
                <a:rPr lang="en-AU" sz="900" dirty="0">
                  <a:solidFill>
                    <a:prstClr val="black"/>
                  </a:solidFill>
                  <a:cs typeface="Calibri Light" panose="020F0302020204030204" pitchFamily="34" charset="0"/>
                </a:rPr>
                <a:t>Storage of knowledge bases will sit on a SQL database for structured data, and ADLS Gen 2 for all types of data. On these, an AI Search index will be created with a semantic configuration. This AI search, along with prompt flow functions, will feed the necessary knowledge base to the Open AI LLMs. </a:t>
              </a:r>
              <a:endParaRPr lang="en-US" sz="900" dirty="0">
                <a:solidFill>
                  <a:prstClr val="black"/>
                </a:solidFill>
                <a:cs typeface="Calibri Light" panose="020F0302020204030204" pitchFamily="34" charset="0"/>
              </a:endParaRPr>
            </a:p>
          </p:txBody>
        </p:sp>
        <p:sp>
          <p:nvSpPr>
            <p:cNvPr id="55" name="Flowchart: Connector 54">
              <a:extLst>
                <a:ext uri="{FF2B5EF4-FFF2-40B4-BE49-F238E27FC236}">
                  <a16:creationId xmlns:a16="http://schemas.microsoft.com/office/drawing/2014/main" id="{9833D28F-1593-1149-37FB-4BE23D74204A}"/>
                </a:ext>
              </a:extLst>
            </p:cNvPr>
            <p:cNvSpPr>
              <a:spLocks/>
            </p:cNvSpPr>
            <p:nvPr/>
          </p:nvSpPr>
          <p:spPr>
            <a:xfrm>
              <a:off x="501649" y="5200968"/>
              <a:ext cx="197221" cy="198000"/>
            </a:xfrm>
            <a:prstGeom prst="flowChartConnector">
              <a:avLst/>
            </a:prstGeom>
            <a:solidFill>
              <a:srgbClr val="5788B7"/>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3</a:t>
              </a:r>
            </a:p>
          </p:txBody>
        </p:sp>
      </p:grpSp>
      <p:grpSp>
        <p:nvGrpSpPr>
          <p:cNvPr id="56" name="Group 55">
            <a:extLst>
              <a:ext uri="{FF2B5EF4-FFF2-40B4-BE49-F238E27FC236}">
                <a16:creationId xmlns:a16="http://schemas.microsoft.com/office/drawing/2014/main" id="{B269D8BF-FD0C-1B02-DAD7-D1D0AEAB2280}"/>
              </a:ext>
            </a:extLst>
          </p:cNvPr>
          <p:cNvGrpSpPr/>
          <p:nvPr/>
        </p:nvGrpSpPr>
        <p:grpSpPr>
          <a:xfrm>
            <a:off x="6190601" y="4914387"/>
            <a:ext cx="2699999" cy="1438788"/>
            <a:chOff x="501649" y="5089139"/>
            <a:chExt cx="2699999" cy="1413720"/>
          </a:xfrm>
          <a:solidFill>
            <a:srgbClr val="DDEBE0"/>
          </a:solidFill>
        </p:grpSpPr>
        <p:sp>
          <p:nvSpPr>
            <p:cNvPr id="57" name="Rectangle 56">
              <a:extLst>
                <a:ext uri="{FF2B5EF4-FFF2-40B4-BE49-F238E27FC236}">
                  <a16:creationId xmlns:a16="http://schemas.microsoft.com/office/drawing/2014/main" id="{F94DE285-79AB-6586-0B44-84EC95E0D37A}"/>
                </a:ext>
              </a:extLst>
            </p:cNvPr>
            <p:cNvSpPr/>
            <p:nvPr/>
          </p:nvSpPr>
          <p:spPr bwMode="gray">
            <a:xfrm>
              <a:off x="585897" y="5089139"/>
              <a:ext cx="2615751" cy="1413720"/>
            </a:xfrm>
            <a:prstGeom prst="rect">
              <a:avLst/>
            </a:prstGeom>
            <a:solidFill>
              <a:schemeClr val="accent2">
                <a:lumMod val="20000"/>
                <a:lumOff val="80000"/>
                <a:alpha val="50196"/>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mn-ea"/>
                <a:cs typeface="+mn-cs"/>
              </a:endParaRPr>
            </a:p>
          </p:txBody>
        </p:sp>
        <p:sp>
          <p:nvSpPr>
            <p:cNvPr id="58" name="Rectangle 37">
              <a:extLst>
                <a:ext uri="{FF2B5EF4-FFF2-40B4-BE49-F238E27FC236}">
                  <a16:creationId xmlns:a16="http://schemas.microsoft.com/office/drawing/2014/main" id="{67D8E562-2B2B-5B4E-98DB-773123460D70}"/>
                </a:ext>
              </a:extLst>
            </p:cNvPr>
            <p:cNvSpPr>
              <a:spLocks/>
            </p:cNvSpPr>
            <p:nvPr/>
          </p:nvSpPr>
          <p:spPr bwMode="gray">
            <a:xfrm>
              <a:off x="829810" y="5145643"/>
              <a:ext cx="2239558" cy="1131533"/>
            </a:xfrm>
            <a:prstGeom prst="rect">
              <a:avLst/>
            </a:prstGeom>
            <a:solidFill>
              <a:schemeClr val="accent2">
                <a:lumMod val="20000"/>
                <a:lumOff val="80000"/>
                <a:alpha val="10196"/>
              </a:schemeClr>
            </a:solidFill>
            <a:ln w="19050" algn="ctr">
              <a:noFill/>
              <a:miter lim="800000"/>
              <a:headEnd/>
              <a:tailEnd/>
            </a:ln>
          </p:spPr>
          <p:txBody>
            <a:bodyPr wrap="square" lIns="0" tIns="0" rIns="0" bIns="0" rtlCol="0" anchor="t">
              <a:spAutoFit/>
            </a:bodyPr>
            <a:lstStyle/>
            <a:p>
              <a:pPr>
                <a:lnSpc>
                  <a:spcPct val="120000"/>
                </a:lnSpc>
                <a:spcBef>
                  <a:spcPts val="600"/>
                </a:spcBef>
              </a:pPr>
              <a:r>
                <a:rPr lang="en-US" sz="900" dirty="0">
                  <a:solidFill>
                    <a:prstClr val="black"/>
                  </a:solidFill>
                  <a:cs typeface="Calibri Light" panose="020F0302020204030204" pitchFamily="34" charset="0"/>
                </a:rPr>
                <a:t>Currently, no hosting decision has been made. This will require input from client on their preferred networking and hosting requirements. Once an instance is hosted, scaling up will require a load balancer to ensure sufficient distribution of compute services. </a:t>
              </a:r>
            </a:p>
          </p:txBody>
        </p:sp>
        <p:sp>
          <p:nvSpPr>
            <p:cNvPr id="59" name="Flowchart: Connector 58">
              <a:extLst>
                <a:ext uri="{FF2B5EF4-FFF2-40B4-BE49-F238E27FC236}">
                  <a16:creationId xmlns:a16="http://schemas.microsoft.com/office/drawing/2014/main" id="{0A817D70-4C8F-91DC-5C70-482AD37DD453}"/>
                </a:ext>
              </a:extLst>
            </p:cNvPr>
            <p:cNvSpPr>
              <a:spLocks/>
            </p:cNvSpPr>
            <p:nvPr/>
          </p:nvSpPr>
          <p:spPr>
            <a:xfrm>
              <a:off x="501649" y="5200968"/>
              <a:ext cx="197221" cy="198000"/>
            </a:xfrm>
            <a:prstGeom prst="flowChartConnector">
              <a:avLst/>
            </a:prstGeom>
            <a:solidFill>
              <a:srgbClr val="5788B7"/>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4</a:t>
              </a:r>
            </a:p>
          </p:txBody>
        </p:sp>
      </p:grpSp>
      <p:grpSp>
        <p:nvGrpSpPr>
          <p:cNvPr id="60" name="Group 59">
            <a:extLst>
              <a:ext uri="{FF2B5EF4-FFF2-40B4-BE49-F238E27FC236}">
                <a16:creationId xmlns:a16="http://schemas.microsoft.com/office/drawing/2014/main" id="{BAF33A87-6AB9-8D37-34EE-6ED5CE16A837}"/>
              </a:ext>
            </a:extLst>
          </p:cNvPr>
          <p:cNvGrpSpPr/>
          <p:nvPr/>
        </p:nvGrpSpPr>
        <p:grpSpPr>
          <a:xfrm>
            <a:off x="9054300" y="4914387"/>
            <a:ext cx="2699999" cy="726682"/>
            <a:chOff x="501649" y="5089139"/>
            <a:chExt cx="2699999" cy="726682"/>
          </a:xfrm>
          <a:solidFill>
            <a:srgbClr val="DDEBE0"/>
          </a:solidFill>
        </p:grpSpPr>
        <p:sp>
          <p:nvSpPr>
            <p:cNvPr id="61" name="Rectangle 60">
              <a:extLst>
                <a:ext uri="{FF2B5EF4-FFF2-40B4-BE49-F238E27FC236}">
                  <a16:creationId xmlns:a16="http://schemas.microsoft.com/office/drawing/2014/main" id="{AC15E281-BAE0-7CF5-4061-F94377E299F9}"/>
                </a:ext>
              </a:extLst>
            </p:cNvPr>
            <p:cNvSpPr/>
            <p:nvPr/>
          </p:nvSpPr>
          <p:spPr bwMode="gray">
            <a:xfrm>
              <a:off x="585897" y="5089139"/>
              <a:ext cx="2615751" cy="726682"/>
            </a:xfrm>
            <a:prstGeom prst="rect">
              <a:avLst/>
            </a:prstGeom>
            <a:solidFill>
              <a:schemeClr val="accent2">
                <a:lumMod val="20000"/>
                <a:lumOff val="80000"/>
                <a:alpha val="50196"/>
              </a:schemeClr>
            </a:solidFill>
            <a:ln w="19050" algn="ctr">
              <a:noFill/>
              <a:miter lim="800000"/>
              <a:headEnd/>
              <a:tailEnd/>
            </a:ln>
          </p:spPr>
          <p:txBody>
            <a:bodyPr wrap="square" lIns="88900" tIns="88900" rIns="88900" bIns="88900" rtlCol="0" anchor="ctr"/>
            <a:lstStyle/>
            <a:p>
              <a:pPr algn="ctr">
                <a:lnSpc>
                  <a:spcPct val="106000"/>
                </a:lnSpc>
              </a:pPr>
              <a:endParaRPr lang="en-US" sz="1600" b="1">
                <a:solidFill>
                  <a:prstClr val="white"/>
                </a:solidFill>
              </a:endParaRPr>
            </a:p>
          </p:txBody>
        </p:sp>
        <p:sp>
          <p:nvSpPr>
            <p:cNvPr id="62" name="Rectangle 37">
              <a:extLst>
                <a:ext uri="{FF2B5EF4-FFF2-40B4-BE49-F238E27FC236}">
                  <a16:creationId xmlns:a16="http://schemas.microsoft.com/office/drawing/2014/main" id="{B065F0AD-3CD5-98BC-CFEF-8C0E13D18CE8}"/>
                </a:ext>
              </a:extLst>
            </p:cNvPr>
            <p:cNvSpPr>
              <a:spLocks/>
            </p:cNvSpPr>
            <p:nvPr/>
          </p:nvSpPr>
          <p:spPr bwMode="gray">
            <a:xfrm>
              <a:off x="829810" y="5114154"/>
              <a:ext cx="2239558" cy="486800"/>
            </a:xfrm>
            <a:prstGeom prst="rect">
              <a:avLst/>
            </a:prstGeom>
            <a:solidFill>
              <a:schemeClr val="accent2">
                <a:lumMod val="20000"/>
                <a:lumOff val="80000"/>
                <a:alpha val="10196"/>
              </a:schemeClr>
            </a:solidFill>
            <a:ln w="19050" algn="ctr">
              <a:noFill/>
              <a:miter lim="800000"/>
              <a:headEnd/>
              <a:tailEnd/>
            </a:ln>
          </p:spPr>
          <p:txBody>
            <a:bodyPr wrap="square" lIns="0" tIns="0" rIns="0" bIns="0" rtlCol="0" anchor="t">
              <a:spAutoFit/>
            </a:bodyPr>
            <a:lstStyle/>
            <a:p>
              <a:pPr>
                <a:lnSpc>
                  <a:spcPct val="120000"/>
                </a:lnSpc>
                <a:spcBef>
                  <a:spcPts val="600"/>
                </a:spcBef>
              </a:pPr>
              <a:r>
                <a:rPr lang="en-US" sz="900" dirty="0">
                  <a:solidFill>
                    <a:prstClr val="black"/>
                  </a:solidFill>
                  <a:cs typeface="Calibri Light" panose="020F0302020204030204" pitchFamily="34" charset="0"/>
                </a:rPr>
                <a:t>Logging will be done with Azure Monitor, and all CI/CD practices will be managed by Azure </a:t>
              </a:r>
              <a:r>
                <a:rPr lang="en-US" sz="900" dirty="0" err="1">
                  <a:solidFill>
                    <a:prstClr val="black"/>
                  </a:solidFill>
                  <a:cs typeface="Calibri Light" panose="020F0302020204030204" pitchFamily="34" charset="0"/>
                </a:rPr>
                <a:t>DevOp</a:t>
              </a:r>
              <a:r>
                <a:rPr lang="en-US" sz="900" dirty="0">
                  <a:solidFill>
                    <a:prstClr val="black"/>
                  </a:solidFill>
                  <a:cs typeface="Calibri Light" panose="020F0302020204030204" pitchFamily="34" charset="0"/>
                </a:rPr>
                <a:t>. </a:t>
              </a:r>
            </a:p>
          </p:txBody>
        </p:sp>
        <p:sp>
          <p:nvSpPr>
            <p:cNvPr id="63" name="Flowchart: Connector 62">
              <a:extLst>
                <a:ext uri="{FF2B5EF4-FFF2-40B4-BE49-F238E27FC236}">
                  <a16:creationId xmlns:a16="http://schemas.microsoft.com/office/drawing/2014/main" id="{EF25F568-9A9F-1812-2A5E-394639303EA4}"/>
                </a:ext>
              </a:extLst>
            </p:cNvPr>
            <p:cNvSpPr>
              <a:spLocks/>
            </p:cNvSpPr>
            <p:nvPr/>
          </p:nvSpPr>
          <p:spPr>
            <a:xfrm>
              <a:off x="501649" y="5200968"/>
              <a:ext cx="197221" cy="198000"/>
            </a:xfrm>
            <a:prstGeom prst="flowChartConnector">
              <a:avLst/>
            </a:prstGeom>
            <a:solidFill>
              <a:srgbClr val="5788B7"/>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5</a:t>
              </a:r>
            </a:p>
          </p:txBody>
        </p:sp>
      </p:grpSp>
      <p:sp>
        <p:nvSpPr>
          <p:cNvPr id="107" name="Flowchart: Connector 106">
            <a:extLst>
              <a:ext uri="{FF2B5EF4-FFF2-40B4-BE49-F238E27FC236}">
                <a16:creationId xmlns:a16="http://schemas.microsoft.com/office/drawing/2014/main" id="{911CD791-87F3-F496-695C-A6F91C78F6CB}"/>
              </a:ext>
            </a:extLst>
          </p:cNvPr>
          <p:cNvSpPr>
            <a:spLocks/>
          </p:cNvSpPr>
          <p:nvPr/>
        </p:nvSpPr>
        <p:spPr>
          <a:xfrm>
            <a:off x="8035840" y="1607606"/>
            <a:ext cx="197221" cy="198000"/>
          </a:xfrm>
          <a:prstGeom prst="flowChartConnector">
            <a:avLst/>
          </a:prstGeom>
          <a:solidFill>
            <a:srgbClr val="5788B7"/>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4</a:t>
            </a:r>
          </a:p>
        </p:txBody>
      </p:sp>
      <p:sp>
        <p:nvSpPr>
          <p:cNvPr id="113" name="Rectangle 112">
            <a:extLst>
              <a:ext uri="{FF2B5EF4-FFF2-40B4-BE49-F238E27FC236}">
                <a16:creationId xmlns:a16="http://schemas.microsoft.com/office/drawing/2014/main" id="{3E4C71F2-9A63-CBE9-23FA-DF43B8DBFE0E}"/>
              </a:ext>
            </a:extLst>
          </p:cNvPr>
          <p:cNvSpPr>
            <a:spLocks/>
          </p:cNvSpPr>
          <p:nvPr/>
        </p:nvSpPr>
        <p:spPr>
          <a:xfrm>
            <a:off x="501648" y="4146427"/>
            <a:ext cx="11232771" cy="684171"/>
          </a:xfrm>
          <a:prstGeom prst="rect">
            <a:avLst/>
          </a:prstGeom>
          <a:solidFill>
            <a:srgbClr val="5788B7"/>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114" name="Rectangle 113">
            <a:extLst>
              <a:ext uri="{FF2B5EF4-FFF2-40B4-BE49-F238E27FC236}">
                <a16:creationId xmlns:a16="http://schemas.microsoft.com/office/drawing/2014/main" id="{8A80643D-3F3B-AA63-EA4A-07771712EC8A}"/>
              </a:ext>
            </a:extLst>
          </p:cNvPr>
          <p:cNvSpPr>
            <a:spLocks/>
          </p:cNvSpPr>
          <p:nvPr/>
        </p:nvSpPr>
        <p:spPr bwMode="gray">
          <a:xfrm flipV="1">
            <a:off x="553266" y="4206614"/>
            <a:ext cx="11137086" cy="544962"/>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a:ea typeface="+mn-ea"/>
              <a:cs typeface="+mn-cs"/>
            </a:endParaRPr>
          </a:p>
        </p:txBody>
      </p:sp>
      <p:sp>
        <p:nvSpPr>
          <p:cNvPr id="130" name="Flowchart: Connector 129">
            <a:extLst>
              <a:ext uri="{FF2B5EF4-FFF2-40B4-BE49-F238E27FC236}">
                <a16:creationId xmlns:a16="http://schemas.microsoft.com/office/drawing/2014/main" id="{FE0D40E8-D084-362D-3EA1-C4805164BF0A}"/>
              </a:ext>
            </a:extLst>
          </p:cNvPr>
          <p:cNvSpPr>
            <a:spLocks/>
          </p:cNvSpPr>
          <p:nvPr/>
        </p:nvSpPr>
        <p:spPr>
          <a:xfrm>
            <a:off x="10404561" y="1661721"/>
            <a:ext cx="197221" cy="198000"/>
          </a:xfrm>
          <a:prstGeom prst="flowChartConnector">
            <a:avLst/>
          </a:prstGeom>
          <a:solidFill>
            <a:srgbClr val="5788B7"/>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5</a:t>
            </a:r>
          </a:p>
        </p:txBody>
      </p:sp>
      <p:grpSp>
        <p:nvGrpSpPr>
          <p:cNvPr id="131" name="Group 130">
            <a:extLst>
              <a:ext uri="{FF2B5EF4-FFF2-40B4-BE49-F238E27FC236}">
                <a16:creationId xmlns:a16="http://schemas.microsoft.com/office/drawing/2014/main" id="{BBCE13F4-7297-1027-03EE-6D3AAE229927}"/>
              </a:ext>
            </a:extLst>
          </p:cNvPr>
          <p:cNvGrpSpPr/>
          <p:nvPr/>
        </p:nvGrpSpPr>
        <p:grpSpPr>
          <a:xfrm>
            <a:off x="9044967" y="5691015"/>
            <a:ext cx="2699999" cy="623546"/>
            <a:chOff x="501649" y="5089139"/>
            <a:chExt cx="2699999" cy="623546"/>
          </a:xfrm>
          <a:solidFill>
            <a:srgbClr val="DDEBE0"/>
          </a:solidFill>
        </p:grpSpPr>
        <p:sp>
          <p:nvSpPr>
            <p:cNvPr id="132" name="Rectangle 131">
              <a:extLst>
                <a:ext uri="{FF2B5EF4-FFF2-40B4-BE49-F238E27FC236}">
                  <a16:creationId xmlns:a16="http://schemas.microsoft.com/office/drawing/2014/main" id="{BB19BBB4-74E4-0384-CC17-4D7838DB19E3}"/>
                </a:ext>
              </a:extLst>
            </p:cNvPr>
            <p:cNvSpPr/>
            <p:nvPr/>
          </p:nvSpPr>
          <p:spPr bwMode="gray">
            <a:xfrm>
              <a:off x="585897" y="5089139"/>
              <a:ext cx="2615751" cy="623546"/>
            </a:xfrm>
            <a:prstGeom prst="rect">
              <a:avLst/>
            </a:prstGeom>
            <a:solidFill>
              <a:schemeClr val="accent2">
                <a:lumMod val="20000"/>
                <a:lumOff val="80000"/>
                <a:alpha val="50196"/>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133" name="Rectangle 37">
              <a:extLst>
                <a:ext uri="{FF2B5EF4-FFF2-40B4-BE49-F238E27FC236}">
                  <a16:creationId xmlns:a16="http://schemas.microsoft.com/office/drawing/2014/main" id="{9EE29789-F80D-A878-5502-44A38738584F}"/>
                </a:ext>
              </a:extLst>
            </p:cNvPr>
            <p:cNvSpPr>
              <a:spLocks/>
            </p:cNvSpPr>
            <p:nvPr/>
          </p:nvSpPr>
          <p:spPr bwMode="gray">
            <a:xfrm>
              <a:off x="829810" y="5159774"/>
              <a:ext cx="2239558" cy="486800"/>
            </a:xfrm>
            <a:prstGeom prst="rect">
              <a:avLst/>
            </a:prstGeom>
            <a:solidFill>
              <a:schemeClr val="accent2">
                <a:lumMod val="20000"/>
                <a:lumOff val="80000"/>
                <a:alpha val="10196"/>
              </a:schemeClr>
            </a:solidFill>
            <a:ln w="19050" algn="ctr">
              <a:noFill/>
              <a:miter lim="800000"/>
              <a:headEnd/>
              <a:tailEnd/>
            </a:ln>
          </p:spPr>
          <p:txBody>
            <a:bodyPr wrap="square" lIns="0" tIns="0" rIns="0" bIns="0" rtlCol="0" anchor="t">
              <a:spAutoFit/>
            </a:bodyPr>
            <a:lstStyle/>
            <a:p>
              <a:pPr>
                <a:lnSpc>
                  <a:spcPct val="120000"/>
                </a:lnSpc>
                <a:spcBef>
                  <a:spcPts val="600"/>
                </a:spcBef>
              </a:pPr>
              <a:r>
                <a:rPr lang="en-US" sz="900" dirty="0">
                  <a:solidFill>
                    <a:prstClr val="black"/>
                  </a:solidFill>
                  <a:cs typeface="Calibri Light" panose="020F0302020204030204" pitchFamily="34" charset="0"/>
                </a:rPr>
                <a:t>Full suite of security services can be integrated, but client input is needed to meet their requirements</a:t>
              </a:r>
            </a:p>
          </p:txBody>
        </p:sp>
        <p:sp>
          <p:nvSpPr>
            <p:cNvPr id="134" name="Flowchart: Connector 133">
              <a:extLst>
                <a:ext uri="{FF2B5EF4-FFF2-40B4-BE49-F238E27FC236}">
                  <a16:creationId xmlns:a16="http://schemas.microsoft.com/office/drawing/2014/main" id="{4776AF24-4675-025E-483E-10B611331DF6}"/>
                </a:ext>
              </a:extLst>
            </p:cNvPr>
            <p:cNvSpPr>
              <a:spLocks/>
            </p:cNvSpPr>
            <p:nvPr/>
          </p:nvSpPr>
          <p:spPr>
            <a:xfrm>
              <a:off x="501649" y="5200968"/>
              <a:ext cx="197221" cy="198000"/>
            </a:xfrm>
            <a:prstGeom prst="flowChartConnector">
              <a:avLst/>
            </a:prstGeom>
            <a:solidFill>
              <a:srgbClr val="5788B7"/>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6</a:t>
              </a:r>
            </a:p>
          </p:txBody>
        </p:sp>
      </p:grpSp>
      <p:sp>
        <p:nvSpPr>
          <p:cNvPr id="135" name="Rectangle 134">
            <a:extLst>
              <a:ext uri="{FF2B5EF4-FFF2-40B4-BE49-F238E27FC236}">
                <a16:creationId xmlns:a16="http://schemas.microsoft.com/office/drawing/2014/main" id="{11B933F2-14B6-5BD7-0D90-829DB598634D}"/>
              </a:ext>
            </a:extLst>
          </p:cNvPr>
          <p:cNvSpPr/>
          <p:nvPr/>
        </p:nvSpPr>
        <p:spPr bwMode="gray">
          <a:xfrm>
            <a:off x="553267" y="4201478"/>
            <a:ext cx="3611379" cy="559294"/>
          </a:xfrm>
          <a:prstGeom prst="rect">
            <a:avLst/>
          </a:prstGeom>
          <a:noFill/>
          <a:ln w="28575" algn="ctr">
            <a:solidFill>
              <a:schemeClr val="accent1">
                <a:lumMod val="60000"/>
                <a:lumOff val="40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a:solidFill>
                <a:schemeClr val="bg1"/>
              </a:solidFill>
            </a:endParaRPr>
          </a:p>
        </p:txBody>
      </p:sp>
      <p:sp>
        <p:nvSpPr>
          <p:cNvPr id="136" name="Rectangle 135">
            <a:extLst>
              <a:ext uri="{FF2B5EF4-FFF2-40B4-BE49-F238E27FC236}">
                <a16:creationId xmlns:a16="http://schemas.microsoft.com/office/drawing/2014/main" id="{BA2D2F37-6AE8-FE0E-005C-DF9C24BCD98B}"/>
              </a:ext>
            </a:extLst>
          </p:cNvPr>
          <p:cNvSpPr/>
          <p:nvPr/>
        </p:nvSpPr>
        <p:spPr bwMode="gray">
          <a:xfrm>
            <a:off x="457581" y="4361463"/>
            <a:ext cx="1061357"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000" b="1" i="0" u="none" strike="noStrike" kern="1200" cap="none" spc="0" normalizeH="0" baseline="0" noProof="0" dirty="0">
                <a:ln>
                  <a:noFill/>
                </a:ln>
                <a:solidFill>
                  <a:prstClr val="black"/>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Security</a:t>
            </a:r>
          </a:p>
        </p:txBody>
      </p:sp>
      <p:grpSp>
        <p:nvGrpSpPr>
          <p:cNvPr id="150" name="Group 149">
            <a:extLst>
              <a:ext uri="{FF2B5EF4-FFF2-40B4-BE49-F238E27FC236}">
                <a16:creationId xmlns:a16="http://schemas.microsoft.com/office/drawing/2014/main" id="{8D98CDC4-1F56-87BD-6C38-7AB4C0AAE7A8}"/>
              </a:ext>
            </a:extLst>
          </p:cNvPr>
          <p:cNvGrpSpPr/>
          <p:nvPr/>
        </p:nvGrpSpPr>
        <p:grpSpPr>
          <a:xfrm>
            <a:off x="737902" y="3231802"/>
            <a:ext cx="721832" cy="567032"/>
            <a:chOff x="788675" y="3047003"/>
            <a:chExt cx="749155" cy="688901"/>
          </a:xfrm>
        </p:grpSpPr>
        <p:pic>
          <p:nvPicPr>
            <p:cNvPr id="151" name="Graphic 150" descr="Database outline">
              <a:extLst>
                <a:ext uri="{FF2B5EF4-FFF2-40B4-BE49-F238E27FC236}">
                  <a16:creationId xmlns:a16="http://schemas.microsoft.com/office/drawing/2014/main" id="{D793C603-9868-10E6-9695-ABDA32B0F86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67969" y="3047003"/>
              <a:ext cx="390565" cy="457200"/>
            </a:xfrm>
            <a:prstGeom prst="rect">
              <a:avLst/>
            </a:prstGeom>
          </p:spPr>
        </p:pic>
        <p:sp>
          <p:nvSpPr>
            <p:cNvPr id="152" name="TextBox 20">
              <a:extLst>
                <a:ext uri="{FF2B5EF4-FFF2-40B4-BE49-F238E27FC236}">
                  <a16:creationId xmlns:a16="http://schemas.microsoft.com/office/drawing/2014/main" id="{7CF6F145-71A4-ACFC-DA0E-4228F6D8768F}"/>
                </a:ext>
              </a:extLst>
            </p:cNvPr>
            <p:cNvSpPr txBox="1">
              <a:spLocks noChangeArrowheads="1"/>
            </p:cNvSpPr>
            <p:nvPr/>
          </p:nvSpPr>
          <p:spPr bwMode="auto">
            <a:xfrm>
              <a:off x="788675" y="3474156"/>
              <a:ext cx="749155" cy="261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1" dirty="0">
                  <a:solidFill>
                    <a:prstClr val="black"/>
                  </a:solidFill>
                  <a:latin typeface="Calibri"/>
                  <a:ea typeface="Amazon Ember" panose="020B0603020204020204" pitchFamily="34" charset="0"/>
                  <a:cs typeface="Arial" panose="020B0604020202020204" pitchFamily="34" charset="0"/>
                </a:rPr>
                <a:t>Database</a:t>
              </a:r>
              <a:endPar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grpSp>
      <p:grpSp>
        <p:nvGrpSpPr>
          <p:cNvPr id="93" name="Group 92">
            <a:extLst>
              <a:ext uri="{FF2B5EF4-FFF2-40B4-BE49-F238E27FC236}">
                <a16:creationId xmlns:a16="http://schemas.microsoft.com/office/drawing/2014/main" id="{169BEC67-352E-59AA-5181-696EB0AA039E}"/>
              </a:ext>
            </a:extLst>
          </p:cNvPr>
          <p:cNvGrpSpPr/>
          <p:nvPr/>
        </p:nvGrpSpPr>
        <p:grpSpPr>
          <a:xfrm>
            <a:off x="752797" y="1809421"/>
            <a:ext cx="692042" cy="748953"/>
            <a:chOff x="673743" y="1801901"/>
            <a:chExt cx="936606" cy="1013630"/>
          </a:xfrm>
        </p:grpSpPr>
        <p:sp>
          <p:nvSpPr>
            <p:cNvPr id="94" name="TextBox 9">
              <a:extLst>
                <a:ext uri="{FF2B5EF4-FFF2-40B4-BE49-F238E27FC236}">
                  <a16:creationId xmlns:a16="http://schemas.microsoft.com/office/drawing/2014/main" id="{00C7F3FC-9046-8635-678E-4E949433791D}"/>
                </a:ext>
              </a:extLst>
            </p:cNvPr>
            <p:cNvSpPr txBox="1">
              <a:spLocks noChangeArrowheads="1"/>
            </p:cNvSpPr>
            <p:nvPr/>
          </p:nvSpPr>
          <p:spPr bwMode="auto">
            <a:xfrm>
              <a:off x="673743" y="2190715"/>
              <a:ext cx="936606" cy="62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1" dirty="0">
                  <a:solidFill>
                    <a:prstClr val="black"/>
                  </a:solidFill>
                  <a:ea typeface="Amazon Ember" panose="020B0603020204020204" pitchFamily="34" charset="0"/>
                  <a:cs typeface="Arial" panose="020B0604020202020204" pitchFamily="34" charset="0"/>
                </a:rPr>
                <a:t>Objective</a:t>
              </a:r>
              <a:endParaRPr kumimoji="0" lang="en-US" altLang="en-US" sz="800" b="1"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Content Manager</a:t>
              </a:r>
            </a:p>
          </p:txBody>
        </p:sp>
        <p:pic>
          <p:nvPicPr>
            <p:cNvPr id="95" name="Picture 94">
              <a:extLst>
                <a:ext uri="{FF2B5EF4-FFF2-40B4-BE49-F238E27FC236}">
                  <a16:creationId xmlns:a16="http://schemas.microsoft.com/office/drawing/2014/main" id="{378A4E0A-F1AA-8171-41EA-3720CA51AB0C}"/>
                </a:ext>
              </a:extLst>
            </p:cNvPr>
            <p:cNvPicPr>
              <a:picLocks noChangeAspect="1"/>
            </p:cNvPicPr>
            <p:nvPr/>
          </p:nvPicPr>
          <p:blipFill>
            <a:blip r:embed="rId5"/>
            <a:srcRect/>
            <a:stretch/>
          </p:blipFill>
          <p:spPr>
            <a:xfrm>
              <a:off x="925844" y="1801901"/>
              <a:ext cx="432404" cy="432405"/>
            </a:xfrm>
            <a:prstGeom prst="rect">
              <a:avLst/>
            </a:prstGeom>
          </p:spPr>
        </p:pic>
      </p:grpSp>
      <p:grpSp>
        <p:nvGrpSpPr>
          <p:cNvPr id="24" name="Group 23">
            <a:extLst>
              <a:ext uri="{FF2B5EF4-FFF2-40B4-BE49-F238E27FC236}">
                <a16:creationId xmlns:a16="http://schemas.microsoft.com/office/drawing/2014/main" id="{2ABCD662-91BF-8A7A-404B-046E98669A6D}"/>
              </a:ext>
            </a:extLst>
          </p:cNvPr>
          <p:cNvGrpSpPr/>
          <p:nvPr/>
        </p:nvGrpSpPr>
        <p:grpSpPr>
          <a:xfrm>
            <a:off x="737902" y="2611572"/>
            <a:ext cx="721832" cy="567032"/>
            <a:chOff x="788675" y="3047003"/>
            <a:chExt cx="749155" cy="688901"/>
          </a:xfrm>
        </p:grpSpPr>
        <p:pic>
          <p:nvPicPr>
            <p:cNvPr id="25" name="Graphic 24">
              <a:extLst>
                <a:ext uri="{FF2B5EF4-FFF2-40B4-BE49-F238E27FC236}">
                  <a16:creationId xmlns:a16="http://schemas.microsoft.com/office/drawing/2014/main" id="{5C2BD6DE-11B9-875C-447D-456C2304DF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4652" y="3047003"/>
              <a:ext cx="457200" cy="457200"/>
            </a:xfrm>
            <a:prstGeom prst="rect">
              <a:avLst/>
            </a:prstGeom>
          </p:spPr>
        </p:pic>
        <p:sp>
          <p:nvSpPr>
            <p:cNvPr id="26" name="TextBox 20">
              <a:extLst>
                <a:ext uri="{FF2B5EF4-FFF2-40B4-BE49-F238E27FC236}">
                  <a16:creationId xmlns:a16="http://schemas.microsoft.com/office/drawing/2014/main" id="{7BB4FAAC-5FB8-8F24-A883-02C0D652242D}"/>
                </a:ext>
              </a:extLst>
            </p:cNvPr>
            <p:cNvSpPr txBox="1">
              <a:spLocks noChangeArrowheads="1"/>
            </p:cNvSpPr>
            <p:nvPr/>
          </p:nvSpPr>
          <p:spPr bwMode="auto">
            <a:xfrm>
              <a:off x="788675" y="3474156"/>
              <a:ext cx="749155" cy="261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Flat Files</a:t>
              </a:r>
            </a:p>
          </p:txBody>
        </p:sp>
      </p:grpSp>
      <p:sp>
        <p:nvSpPr>
          <p:cNvPr id="171" name="Text Placeholder 2">
            <a:extLst>
              <a:ext uri="{FF2B5EF4-FFF2-40B4-BE49-F238E27FC236}">
                <a16:creationId xmlns:a16="http://schemas.microsoft.com/office/drawing/2014/main" id="{A3A96A0F-1D15-FCC5-9429-8B7FA34A630A}"/>
              </a:ext>
            </a:extLst>
          </p:cNvPr>
          <p:cNvSpPr txBox="1">
            <a:spLocks/>
          </p:cNvSpPr>
          <p:nvPr/>
        </p:nvSpPr>
        <p:spPr>
          <a:xfrm>
            <a:off x="391026" y="1190900"/>
            <a:ext cx="11448000" cy="323850"/>
          </a:xfrm>
          <a:prstGeom prst="rect">
            <a:avLst/>
          </a:prstGeom>
        </p:spPr>
        <p:txBody>
          <a:bodyPr lIns="36000" tIns="36000" rIns="36000" bIns="36000" anchor="ctr"/>
          <a:lstStyle>
            <a:lvl1pPr marL="0" indent="0" algn="l" defTabSz="685800" rtl="0" eaLnBrk="1" latinLnBrk="0" hangingPunct="1">
              <a:spcBef>
                <a:spcPts val="0"/>
              </a:spcBef>
              <a:spcAft>
                <a:spcPts val="0"/>
              </a:spcAft>
              <a:buSzPct val="100000"/>
              <a:buFontTx/>
              <a:buNone/>
              <a:defRPr sz="2000" b="1" kern="1200">
                <a:solidFill>
                  <a:srgbClr val="303F50"/>
                </a:solidFill>
                <a:latin typeface="+mj-lt"/>
                <a:ea typeface="+mn-ea"/>
                <a:cs typeface="Segoe UI" panose="020B0502040204020203"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baseline="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b="1" kern="1200" baseline="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endParaRPr lang="en-AU" dirty="0"/>
          </a:p>
        </p:txBody>
      </p:sp>
      <p:sp>
        <p:nvSpPr>
          <p:cNvPr id="177" name="Text Placeholder 2">
            <a:extLst>
              <a:ext uri="{FF2B5EF4-FFF2-40B4-BE49-F238E27FC236}">
                <a16:creationId xmlns:a16="http://schemas.microsoft.com/office/drawing/2014/main" id="{F9296D46-CB65-4A3F-1C95-7D3EF17209F1}"/>
              </a:ext>
            </a:extLst>
          </p:cNvPr>
          <p:cNvSpPr txBox="1">
            <a:spLocks/>
          </p:cNvSpPr>
          <p:nvPr/>
        </p:nvSpPr>
        <p:spPr>
          <a:xfrm>
            <a:off x="391026" y="1028754"/>
            <a:ext cx="11448000" cy="323850"/>
          </a:xfrm>
          <a:prstGeom prst="rect">
            <a:avLst/>
          </a:prstGeom>
        </p:spPr>
        <p:txBody>
          <a:bodyPr lIns="36000" tIns="36000" rIns="36000" bIns="36000" anchor="ctr"/>
          <a:lstStyle>
            <a:lvl1pPr marL="0" indent="0" algn="l" defTabSz="685800" rtl="0" eaLnBrk="1" latinLnBrk="0" hangingPunct="1">
              <a:spcBef>
                <a:spcPts val="0"/>
              </a:spcBef>
              <a:spcAft>
                <a:spcPts val="0"/>
              </a:spcAft>
              <a:buSzPct val="100000"/>
              <a:buFontTx/>
              <a:buNone/>
              <a:defRPr sz="2000" b="1" kern="1200">
                <a:solidFill>
                  <a:srgbClr val="303F50"/>
                </a:solidFill>
                <a:latin typeface="+mj-lt"/>
                <a:ea typeface="+mn-ea"/>
                <a:cs typeface="Segoe UI" panose="020B0502040204020203"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baseline="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b="1" kern="1200" baseline="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endParaRPr lang="en-AU" dirty="0"/>
          </a:p>
        </p:txBody>
      </p:sp>
      <p:sp>
        <p:nvSpPr>
          <p:cNvPr id="234" name="Flowchart: Connector 233">
            <a:extLst>
              <a:ext uri="{FF2B5EF4-FFF2-40B4-BE49-F238E27FC236}">
                <a16:creationId xmlns:a16="http://schemas.microsoft.com/office/drawing/2014/main" id="{D0D2CF03-A252-1BC9-429E-628D4E386588}"/>
              </a:ext>
            </a:extLst>
          </p:cNvPr>
          <p:cNvSpPr>
            <a:spLocks/>
          </p:cNvSpPr>
          <p:nvPr/>
        </p:nvSpPr>
        <p:spPr>
          <a:xfrm>
            <a:off x="2040076" y="1601874"/>
            <a:ext cx="197221" cy="198000"/>
          </a:xfrm>
          <a:prstGeom prst="flowChartConnector">
            <a:avLst/>
          </a:prstGeom>
          <a:solidFill>
            <a:srgbClr val="5788B7"/>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2</a:t>
            </a:r>
          </a:p>
        </p:txBody>
      </p:sp>
      <p:sp>
        <p:nvSpPr>
          <p:cNvPr id="235" name="Flowchart: Connector 234">
            <a:extLst>
              <a:ext uri="{FF2B5EF4-FFF2-40B4-BE49-F238E27FC236}">
                <a16:creationId xmlns:a16="http://schemas.microsoft.com/office/drawing/2014/main" id="{4FEF6D15-F398-4138-BAA0-AA49C359033C}"/>
              </a:ext>
            </a:extLst>
          </p:cNvPr>
          <p:cNvSpPr>
            <a:spLocks/>
          </p:cNvSpPr>
          <p:nvPr/>
        </p:nvSpPr>
        <p:spPr>
          <a:xfrm>
            <a:off x="3431177" y="1603752"/>
            <a:ext cx="197221" cy="198000"/>
          </a:xfrm>
          <a:prstGeom prst="flowChartConnector">
            <a:avLst/>
          </a:prstGeom>
          <a:solidFill>
            <a:srgbClr val="5788B7"/>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3</a:t>
            </a:r>
          </a:p>
        </p:txBody>
      </p:sp>
      <p:sp>
        <p:nvSpPr>
          <p:cNvPr id="237" name="Flowchart: Connector 236">
            <a:extLst>
              <a:ext uri="{FF2B5EF4-FFF2-40B4-BE49-F238E27FC236}">
                <a16:creationId xmlns:a16="http://schemas.microsoft.com/office/drawing/2014/main" id="{5168615B-0F7B-CE30-8F57-AA1482BBDD06}"/>
              </a:ext>
            </a:extLst>
          </p:cNvPr>
          <p:cNvSpPr>
            <a:spLocks/>
          </p:cNvSpPr>
          <p:nvPr/>
        </p:nvSpPr>
        <p:spPr>
          <a:xfrm>
            <a:off x="585239" y="4224953"/>
            <a:ext cx="197221" cy="198000"/>
          </a:xfrm>
          <a:prstGeom prst="flowChartConnector">
            <a:avLst/>
          </a:prstGeom>
          <a:solidFill>
            <a:srgbClr val="5788B7"/>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6</a:t>
            </a:r>
          </a:p>
        </p:txBody>
      </p:sp>
      <p:grpSp>
        <p:nvGrpSpPr>
          <p:cNvPr id="28" name="Group 27">
            <a:extLst>
              <a:ext uri="{FF2B5EF4-FFF2-40B4-BE49-F238E27FC236}">
                <a16:creationId xmlns:a16="http://schemas.microsoft.com/office/drawing/2014/main" id="{044C3F2C-63E8-1F49-E3ED-2CF512BF71C0}"/>
              </a:ext>
            </a:extLst>
          </p:cNvPr>
          <p:cNvGrpSpPr/>
          <p:nvPr/>
        </p:nvGrpSpPr>
        <p:grpSpPr>
          <a:xfrm>
            <a:off x="2138686" y="3085983"/>
            <a:ext cx="734392" cy="672666"/>
            <a:chOff x="2136227" y="2968272"/>
            <a:chExt cx="835395" cy="765180"/>
          </a:xfrm>
        </p:grpSpPr>
        <p:sp>
          <p:nvSpPr>
            <p:cNvPr id="29" name="TextBox 20">
              <a:extLst>
                <a:ext uri="{FF2B5EF4-FFF2-40B4-BE49-F238E27FC236}">
                  <a16:creationId xmlns:a16="http://schemas.microsoft.com/office/drawing/2014/main" id="{6EB14B4F-0E42-9C98-7C6C-0D17121928D2}"/>
                </a:ext>
              </a:extLst>
            </p:cNvPr>
            <p:cNvSpPr txBox="1">
              <a:spLocks noChangeArrowheads="1"/>
            </p:cNvSpPr>
            <p:nvPr/>
          </p:nvSpPr>
          <p:spPr bwMode="auto">
            <a:xfrm>
              <a:off x="2136227" y="3348336"/>
              <a:ext cx="835395" cy="38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Data Factory</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30" name="Graphic 10">
              <a:extLst>
                <a:ext uri="{FF2B5EF4-FFF2-40B4-BE49-F238E27FC236}">
                  <a16:creationId xmlns:a16="http://schemas.microsoft.com/office/drawing/2014/main" id="{13DD016B-F66C-CF8E-5911-D506918FF31B}"/>
                </a:ext>
              </a:extLst>
            </p:cNvPr>
            <p:cNvPicPr>
              <a:picLocks noChangeAspect="1" noChangeArrowheads="1"/>
            </p:cNvPicPr>
            <p:nvPr/>
          </p:nvPicPr>
          <p:blipFill>
            <a:blip r:embed="rId8"/>
            <a:srcRect/>
            <a:stretch/>
          </p:blipFill>
          <p:spPr bwMode="auto">
            <a:xfrm>
              <a:off x="2361027" y="2968272"/>
              <a:ext cx="385199" cy="38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 name="Group 30">
            <a:extLst>
              <a:ext uri="{FF2B5EF4-FFF2-40B4-BE49-F238E27FC236}">
                <a16:creationId xmlns:a16="http://schemas.microsoft.com/office/drawing/2014/main" id="{E1B5AD5E-1110-A210-122E-2A70F40DA80C}"/>
              </a:ext>
            </a:extLst>
          </p:cNvPr>
          <p:cNvGrpSpPr/>
          <p:nvPr/>
        </p:nvGrpSpPr>
        <p:grpSpPr>
          <a:xfrm>
            <a:off x="2138686" y="1869737"/>
            <a:ext cx="734392" cy="672666"/>
            <a:chOff x="2136227" y="2968272"/>
            <a:chExt cx="835395" cy="765180"/>
          </a:xfrm>
        </p:grpSpPr>
        <p:sp>
          <p:nvSpPr>
            <p:cNvPr id="32" name="TextBox 20">
              <a:extLst>
                <a:ext uri="{FF2B5EF4-FFF2-40B4-BE49-F238E27FC236}">
                  <a16:creationId xmlns:a16="http://schemas.microsoft.com/office/drawing/2014/main" id="{D2188B9B-F0CD-393A-74C8-56B8963E73C2}"/>
                </a:ext>
              </a:extLst>
            </p:cNvPr>
            <p:cNvSpPr txBox="1">
              <a:spLocks noChangeArrowheads="1"/>
            </p:cNvSpPr>
            <p:nvPr/>
          </p:nvSpPr>
          <p:spPr bwMode="auto">
            <a:xfrm>
              <a:off x="2136227" y="3348336"/>
              <a:ext cx="835395" cy="38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Custom Objective API**</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33" name="Graphic 10" descr="Network with solid fill">
              <a:extLst>
                <a:ext uri="{FF2B5EF4-FFF2-40B4-BE49-F238E27FC236}">
                  <a16:creationId xmlns:a16="http://schemas.microsoft.com/office/drawing/2014/main" id="{8B53E797-98A5-39FE-D57D-28204C89BFB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361027" y="2968272"/>
              <a:ext cx="385199" cy="38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A3CD362-BE78-0BC5-593A-AF70A581FA52}"/>
              </a:ext>
            </a:extLst>
          </p:cNvPr>
          <p:cNvGrpSpPr/>
          <p:nvPr/>
        </p:nvGrpSpPr>
        <p:grpSpPr>
          <a:xfrm>
            <a:off x="3628398" y="3185887"/>
            <a:ext cx="734392" cy="655735"/>
            <a:chOff x="2136227" y="2987532"/>
            <a:chExt cx="835395" cy="745919"/>
          </a:xfrm>
        </p:grpSpPr>
        <p:sp>
          <p:nvSpPr>
            <p:cNvPr id="35" name="TextBox 20">
              <a:extLst>
                <a:ext uri="{FF2B5EF4-FFF2-40B4-BE49-F238E27FC236}">
                  <a16:creationId xmlns:a16="http://schemas.microsoft.com/office/drawing/2014/main" id="{E40BFB1C-218D-04FF-431B-C2AFA011CBB0}"/>
                </a:ext>
              </a:extLst>
            </p:cNvPr>
            <p:cNvSpPr txBox="1">
              <a:spLocks noChangeArrowheads="1"/>
            </p:cNvSpPr>
            <p:nvPr/>
          </p:nvSpPr>
          <p:spPr bwMode="auto">
            <a:xfrm>
              <a:off x="2136227" y="3348335"/>
              <a:ext cx="835395" cy="38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Data Lake Storage Gen 2</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37" name="Graphic 10">
              <a:extLst>
                <a:ext uri="{FF2B5EF4-FFF2-40B4-BE49-F238E27FC236}">
                  <a16:creationId xmlns:a16="http://schemas.microsoft.com/office/drawing/2014/main" id="{F69521F0-E0B2-522A-11AA-C95F854E443D}"/>
                </a:ext>
              </a:extLst>
            </p:cNvPr>
            <p:cNvPicPr>
              <a:picLocks noChangeAspect="1" noChangeArrowheads="1"/>
            </p:cNvPicPr>
            <p:nvPr/>
          </p:nvPicPr>
          <p:blipFill>
            <a:blip r:embed="rId11"/>
            <a:srcRect/>
            <a:stretch/>
          </p:blipFill>
          <p:spPr bwMode="auto">
            <a:xfrm>
              <a:off x="2361027" y="2987532"/>
              <a:ext cx="385199" cy="346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 name="Group 37">
            <a:extLst>
              <a:ext uri="{FF2B5EF4-FFF2-40B4-BE49-F238E27FC236}">
                <a16:creationId xmlns:a16="http://schemas.microsoft.com/office/drawing/2014/main" id="{AE71C8F7-11E3-7CD4-895D-C456DF757461}"/>
              </a:ext>
            </a:extLst>
          </p:cNvPr>
          <p:cNvGrpSpPr/>
          <p:nvPr/>
        </p:nvGrpSpPr>
        <p:grpSpPr>
          <a:xfrm>
            <a:off x="3628398" y="1946985"/>
            <a:ext cx="734392" cy="672666"/>
            <a:chOff x="2136227" y="2968272"/>
            <a:chExt cx="835395" cy="765180"/>
          </a:xfrm>
        </p:grpSpPr>
        <p:sp>
          <p:nvSpPr>
            <p:cNvPr id="39" name="TextBox 20">
              <a:extLst>
                <a:ext uri="{FF2B5EF4-FFF2-40B4-BE49-F238E27FC236}">
                  <a16:creationId xmlns:a16="http://schemas.microsoft.com/office/drawing/2014/main" id="{B48B6D5D-2D8B-841F-37E8-FD2857C9EDED}"/>
                </a:ext>
              </a:extLst>
            </p:cNvPr>
            <p:cNvSpPr txBox="1">
              <a:spLocks noChangeArrowheads="1"/>
            </p:cNvSpPr>
            <p:nvPr/>
          </p:nvSpPr>
          <p:spPr bwMode="auto">
            <a:xfrm>
              <a:off x="2136227" y="3348336"/>
              <a:ext cx="835395" cy="38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SQL Database w/ SQL Server</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85" name="Graphic 10">
              <a:extLst>
                <a:ext uri="{FF2B5EF4-FFF2-40B4-BE49-F238E27FC236}">
                  <a16:creationId xmlns:a16="http://schemas.microsoft.com/office/drawing/2014/main" id="{13086FA1-6D6C-1887-325F-53BB672C420C}"/>
                </a:ext>
              </a:extLst>
            </p:cNvPr>
            <p:cNvPicPr>
              <a:picLocks noChangeAspect="1" noChangeArrowheads="1"/>
            </p:cNvPicPr>
            <p:nvPr/>
          </p:nvPicPr>
          <p:blipFill>
            <a:blip r:embed="rId12"/>
            <a:srcRect/>
            <a:stretch/>
          </p:blipFill>
          <p:spPr bwMode="auto">
            <a:xfrm>
              <a:off x="2408619" y="2968272"/>
              <a:ext cx="290014" cy="38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a:extLst>
              <a:ext uri="{FF2B5EF4-FFF2-40B4-BE49-F238E27FC236}">
                <a16:creationId xmlns:a16="http://schemas.microsoft.com/office/drawing/2014/main" id="{693E7063-4C9E-CC4D-4BA9-7E7A001A74B0}"/>
              </a:ext>
            </a:extLst>
          </p:cNvPr>
          <p:cNvGrpSpPr/>
          <p:nvPr/>
        </p:nvGrpSpPr>
        <p:grpSpPr>
          <a:xfrm>
            <a:off x="4694201" y="2597968"/>
            <a:ext cx="734392" cy="644639"/>
            <a:chOff x="2136227" y="3000154"/>
            <a:chExt cx="835395" cy="733296"/>
          </a:xfrm>
        </p:grpSpPr>
        <p:sp>
          <p:nvSpPr>
            <p:cNvPr id="87" name="TextBox 20">
              <a:extLst>
                <a:ext uri="{FF2B5EF4-FFF2-40B4-BE49-F238E27FC236}">
                  <a16:creationId xmlns:a16="http://schemas.microsoft.com/office/drawing/2014/main" id="{F6F6C51C-1C5D-EE13-AD6E-2778DA41207A}"/>
                </a:ext>
              </a:extLst>
            </p:cNvPr>
            <p:cNvSpPr txBox="1">
              <a:spLocks noChangeArrowheads="1"/>
            </p:cNvSpPr>
            <p:nvPr/>
          </p:nvSpPr>
          <p:spPr bwMode="auto">
            <a:xfrm>
              <a:off x="2136227" y="3348335"/>
              <a:ext cx="835395" cy="38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AI </a:t>
              </a:r>
              <a:b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b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Search</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89" name="Graphic 10">
              <a:extLst>
                <a:ext uri="{FF2B5EF4-FFF2-40B4-BE49-F238E27FC236}">
                  <a16:creationId xmlns:a16="http://schemas.microsoft.com/office/drawing/2014/main" id="{306F3DA9-989D-A813-F21F-3B4759E27DC8}"/>
                </a:ext>
              </a:extLst>
            </p:cNvPr>
            <p:cNvPicPr>
              <a:picLocks noChangeAspect="1" noChangeArrowheads="1"/>
            </p:cNvPicPr>
            <p:nvPr/>
          </p:nvPicPr>
          <p:blipFill>
            <a:blip r:embed="rId13"/>
            <a:srcRect/>
            <a:stretch/>
          </p:blipFill>
          <p:spPr bwMode="auto">
            <a:xfrm>
              <a:off x="2187754" y="3000154"/>
              <a:ext cx="729557" cy="38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0" name="Group 99">
            <a:extLst>
              <a:ext uri="{FF2B5EF4-FFF2-40B4-BE49-F238E27FC236}">
                <a16:creationId xmlns:a16="http://schemas.microsoft.com/office/drawing/2014/main" id="{055381A6-FB05-3858-AEB0-19A3627241CA}"/>
              </a:ext>
            </a:extLst>
          </p:cNvPr>
          <p:cNvGrpSpPr/>
          <p:nvPr/>
        </p:nvGrpSpPr>
        <p:grpSpPr>
          <a:xfrm>
            <a:off x="6396213" y="2611537"/>
            <a:ext cx="734392" cy="631071"/>
            <a:chOff x="2136227" y="3015589"/>
            <a:chExt cx="835395" cy="717862"/>
          </a:xfrm>
        </p:grpSpPr>
        <p:sp>
          <p:nvSpPr>
            <p:cNvPr id="101" name="TextBox 20">
              <a:extLst>
                <a:ext uri="{FF2B5EF4-FFF2-40B4-BE49-F238E27FC236}">
                  <a16:creationId xmlns:a16="http://schemas.microsoft.com/office/drawing/2014/main" id="{42313116-A7B8-6722-664E-48B14F615E5D}"/>
                </a:ext>
              </a:extLst>
            </p:cNvPr>
            <p:cNvSpPr txBox="1">
              <a:spLocks noChangeArrowheads="1"/>
            </p:cNvSpPr>
            <p:nvPr/>
          </p:nvSpPr>
          <p:spPr bwMode="auto">
            <a:xfrm>
              <a:off x="2136227" y="3348335"/>
              <a:ext cx="835395" cy="38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OpenAI LLM</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06" name="Graphic 10">
              <a:extLst>
                <a:ext uri="{FF2B5EF4-FFF2-40B4-BE49-F238E27FC236}">
                  <a16:creationId xmlns:a16="http://schemas.microsoft.com/office/drawing/2014/main" id="{7A4D1D72-5FE3-BFEC-AC9E-AFE06E6F353E}"/>
                </a:ext>
              </a:extLst>
            </p:cNvPr>
            <p:cNvPicPr>
              <a:picLocks noChangeAspect="1" noChangeArrowheads="1"/>
            </p:cNvPicPr>
            <p:nvPr/>
          </p:nvPicPr>
          <p:blipFill>
            <a:blip r:embed="rId14"/>
            <a:srcRect/>
            <a:stretch/>
          </p:blipFill>
          <p:spPr bwMode="auto">
            <a:xfrm>
              <a:off x="2361024" y="3015589"/>
              <a:ext cx="383016" cy="38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9" name="Group 108">
            <a:extLst>
              <a:ext uri="{FF2B5EF4-FFF2-40B4-BE49-F238E27FC236}">
                <a16:creationId xmlns:a16="http://schemas.microsoft.com/office/drawing/2014/main" id="{73764D57-064C-3A28-A7D4-9CD77B3F0E4E}"/>
              </a:ext>
            </a:extLst>
          </p:cNvPr>
          <p:cNvGrpSpPr/>
          <p:nvPr/>
        </p:nvGrpSpPr>
        <p:grpSpPr>
          <a:xfrm>
            <a:off x="5546648" y="2611537"/>
            <a:ext cx="734392" cy="631071"/>
            <a:chOff x="2136227" y="3015589"/>
            <a:chExt cx="835395" cy="717862"/>
          </a:xfrm>
        </p:grpSpPr>
        <p:sp>
          <p:nvSpPr>
            <p:cNvPr id="110" name="TextBox 20">
              <a:extLst>
                <a:ext uri="{FF2B5EF4-FFF2-40B4-BE49-F238E27FC236}">
                  <a16:creationId xmlns:a16="http://schemas.microsoft.com/office/drawing/2014/main" id="{25A51881-A861-3C86-51D3-A978837B5AA1}"/>
                </a:ext>
              </a:extLst>
            </p:cNvPr>
            <p:cNvSpPr txBox="1">
              <a:spLocks noChangeArrowheads="1"/>
            </p:cNvSpPr>
            <p:nvPr/>
          </p:nvSpPr>
          <p:spPr bwMode="auto">
            <a:xfrm>
              <a:off x="2136227" y="3348335"/>
              <a:ext cx="835395" cy="38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Prompt Flow</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11" name="Graphic 10">
              <a:extLst>
                <a:ext uri="{FF2B5EF4-FFF2-40B4-BE49-F238E27FC236}">
                  <a16:creationId xmlns:a16="http://schemas.microsoft.com/office/drawing/2014/main" id="{00EAD4BA-237A-2D09-D733-657F8E6EFF9C}"/>
                </a:ext>
              </a:extLst>
            </p:cNvPr>
            <p:cNvPicPr>
              <a:picLocks noChangeAspect="1" noChangeArrowheads="1"/>
            </p:cNvPicPr>
            <p:nvPr/>
          </p:nvPicPr>
          <p:blipFill>
            <a:blip r:embed="rId15"/>
            <a:srcRect/>
            <a:stretch/>
          </p:blipFill>
          <p:spPr bwMode="auto">
            <a:xfrm>
              <a:off x="2361024" y="3015589"/>
              <a:ext cx="383016" cy="38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 name="Group 111">
            <a:extLst>
              <a:ext uri="{FF2B5EF4-FFF2-40B4-BE49-F238E27FC236}">
                <a16:creationId xmlns:a16="http://schemas.microsoft.com/office/drawing/2014/main" id="{244243A3-6CD2-A2C7-D34D-4ED31BCA0060}"/>
              </a:ext>
            </a:extLst>
          </p:cNvPr>
          <p:cNvGrpSpPr/>
          <p:nvPr/>
        </p:nvGrpSpPr>
        <p:grpSpPr>
          <a:xfrm>
            <a:off x="7018568" y="1818606"/>
            <a:ext cx="734392" cy="630537"/>
            <a:chOff x="2136227" y="3016195"/>
            <a:chExt cx="835395" cy="717254"/>
          </a:xfrm>
        </p:grpSpPr>
        <p:sp>
          <p:nvSpPr>
            <p:cNvPr id="117" name="TextBox 20">
              <a:extLst>
                <a:ext uri="{FF2B5EF4-FFF2-40B4-BE49-F238E27FC236}">
                  <a16:creationId xmlns:a16="http://schemas.microsoft.com/office/drawing/2014/main" id="{0377CF6A-26A5-53B4-0640-8AB8686581DD}"/>
                </a:ext>
              </a:extLst>
            </p:cNvPr>
            <p:cNvSpPr txBox="1">
              <a:spLocks noChangeArrowheads="1"/>
            </p:cNvSpPr>
            <p:nvPr/>
          </p:nvSpPr>
          <p:spPr bwMode="auto">
            <a:xfrm>
              <a:off x="2136227" y="3348334"/>
              <a:ext cx="835395" cy="38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AI </a:t>
              </a:r>
              <a:b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b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Foundry</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18" name="Graphic 10">
              <a:extLst>
                <a:ext uri="{FF2B5EF4-FFF2-40B4-BE49-F238E27FC236}">
                  <a16:creationId xmlns:a16="http://schemas.microsoft.com/office/drawing/2014/main" id="{9E89EFD6-D17A-BC3A-2493-DEC4E9EC9051}"/>
                </a:ext>
              </a:extLst>
            </p:cNvPr>
            <p:cNvPicPr>
              <a:picLocks noChangeAspect="1" noChangeArrowheads="1"/>
            </p:cNvPicPr>
            <p:nvPr/>
          </p:nvPicPr>
          <p:blipFill>
            <a:blip r:embed="rId16"/>
            <a:srcRect/>
            <a:stretch/>
          </p:blipFill>
          <p:spPr bwMode="auto">
            <a:xfrm>
              <a:off x="2361024" y="3016195"/>
              <a:ext cx="383016" cy="38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21" name="Straight Arrow Connector 120">
            <a:extLst>
              <a:ext uri="{FF2B5EF4-FFF2-40B4-BE49-F238E27FC236}">
                <a16:creationId xmlns:a16="http://schemas.microsoft.com/office/drawing/2014/main" id="{A94925D2-EEC2-580D-22A6-DE5B8D12B99B}"/>
              </a:ext>
            </a:extLst>
          </p:cNvPr>
          <p:cNvCxnSpPr>
            <a:cxnSpLocks/>
          </p:cNvCxnSpPr>
          <p:nvPr/>
        </p:nvCxnSpPr>
        <p:spPr>
          <a:xfrm>
            <a:off x="1364387" y="2091073"/>
            <a:ext cx="971920" cy="0"/>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123" name="Straight Arrow Connector 122">
            <a:extLst>
              <a:ext uri="{FF2B5EF4-FFF2-40B4-BE49-F238E27FC236}">
                <a16:creationId xmlns:a16="http://schemas.microsoft.com/office/drawing/2014/main" id="{E4FDD4BC-2C73-5E27-E87F-CD6B4238216C}"/>
              </a:ext>
            </a:extLst>
          </p:cNvPr>
          <p:cNvCxnSpPr>
            <a:cxnSpLocks/>
          </p:cNvCxnSpPr>
          <p:nvPr/>
        </p:nvCxnSpPr>
        <p:spPr>
          <a:xfrm>
            <a:off x="1364387" y="3561779"/>
            <a:ext cx="774299" cy="0"/>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125" name="Straight Arrow Connector 124">
            <a:extLst>
              <a:ext uri="{FF2B5EF4-FFF2-40B4-BE49-F238E27FC236}">
                <a16:creationId xmlns:a16="http://schemas.microsoft.com/office/drawing/2014/main" id="{3CB23136-F0AD-8158-5DC1-20EEFA378AFE}"/>
              </a:ext>
            </a:extLst>
          </p:cNvPr>
          <p:cNvCxnSpPr>
            <a:cxnSpLocks/>
          </p:cNvCxnSpPr>
          <p:nvPr/>
        </p:nvCxnSpPr>
        <p:spPr>
          <a:xfrm>
            <a:off x="1364387" y="2843616"/>
            <a:ext cx="872910" cy="424845"/>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127" name="Straight Arrow Connector 126">
            <a:extLst>
              <a:ext uri="{FF2B5EF4-FFF2-40B4-BE49-F238E27FC236}">
                <a16:creationId xmlns:a16="http://schemas.microsoft.com/office/drawing/2014/main" id="{889388FA-8488-1AD5-07F1-55879B833517}"/>
              </a:ext>
            </a:extLst>
          </p:cNvPr>
          <p:cNvCxnSpPr>
            <a:cxnSpLocks/>
          </p:cNvCxnSpPr>
          <p:nvPr/>
        </p:nvCxnSpPr>
        <p:spPr>
          <a:xfrm>
            <a:off x="2505620" y="2558374"/>
            <a:ext cx="0" cy="497664"/>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139" name="Straight Arrow Connector 138">
            <a:extLst>
              <a:ext uri="{FF2B5EF4-FFF2-40B4-BE49-F238E27FC236}">
                <a16:creationId xmlns:a16="http://schemas.microsoft.com/office/drawing/2014/main" id="{E4B77A6C-9628-4DBE-828B-6CE3A55B3654}"/>
              </a:ext>
            </a:extLst>
          </p:cNvPr>
          <p:cNvCxnSpPr>
            <a:cxnSpLocks/>
          </p:cNvCxnSpPr>
          <p:nvPr/>
        </p:nvCxnSpPr>
        <p:spPr>
          <a:xfrm>
            <a:off x="2814497" y="3561779"/>
            <a:ext cx="774299" cy="0"/>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140" name="Straight Arrow Connector 139">
            <a:extLst>
              <a:ext uri="{FF2B5EF4-FFF2-40B4-BE49-F238E27FC236}">
                <a16:creationId xmlns:a16="http://schemas.microsoft.com/office/drawing/2014/main" id="{C3DB4F97-F5DD-21D9-2EBE-68213D053991}"/>
              </a:ext>
            </a:extLst>
          </p:cNvPr>
          <p:cNvCxnSpPr>
            <a:cxnSpLocks/>
          </p:cNvCxnSpPr>
          <p:nvPr/>
        </p:nvCxnSpPr>
        <p:spPr>
          <a:xfrm flipV="1">
            <a:off x="2814497" y="2496532"/>
            <a:ext cx="774299" cy="796758"/>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142" name="Straight Arrow Connector 141">
            <a:extLst>
              <a:ext uri="{FF2B5EF4-FFF2-40B4-BE49-F238E27FC236}">
                <a16:creationId xmlns:a16="http://schemas.microsoft.com/office/drawing/2014/main" id="{84A6CAA2-080C-CC20-A420-922C5EC1823B}"/>
              </a:ext>
            </a:extLst>
          </p:cNvPr>
          <p:cNvCxnSpPr>
            <a:cxnSpLocks/>
          </p:cNvCxnSpPr>
          <p:nvPr/>
        </p:nvCxnSpPr>
        <p:spPr>
          <a:xfrm flipV="1">
            <a:off x="4351098" y="3177826"/>
            <a:ext cx="449601" cy="498958"/>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149" name="Straight Arrow Connector 148">
            <a:extLst>
              <a:ext uri="{FF2B5EF4-FFF2-40B4-BE49-F238E27FC236}">
                <a16:creationId xmlns:a16="http://schemas.microsoft.com/office/drawing/2014/main" id="{21D00349-EBA0-D660-8D99-653147652294}"/>
              </a:ext>
            </a:extLst>
          </p:cNvPr>
          <p:cNvCxnSpPr>
            <a:cxnSpLocks/>
          </p:cNvCxnSpPr>
          <p:nvPr/>
        </p:nvCxnSpPr>
        <p:spPr>
          <a:xfrm>
            <a:off x="4295609" y="2157922"/>
            <a:ext cx="498456" cy="499486"/>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167" name="Connector: Curved 166">
            <a:extLst>
              <a:ext uri="{FF2B5EF4-FFF2-40B4-BE49-F238E27FC236}">
                <a16:creationId xmlns:a16="http://schemas.microsoft.com/office/drawing/2014/main" id="{4A19F3AA-560F-4129-6D7B-73FD25F6C014}"/>
              </a:ext>
            </a:extLst>
          </p:cNvPr>
          <p:cNvCxnSpPr>
            <a:cxnSpLocks/>
          </p:cNvCxnSpPr>
          <p:nvPr/>
        </p:nvCxnSpPr>
        <p:spPr>
          <a:xfrm rot="16200000" flipH="1">
            <a:off x="6338627" y="2782556"/>
            <a:ext cx="12700" cy="849565"/>
          </a:xfrm>
          <a:prstGeom prst="curvedConnector3">
            <a:avLst>
              <a:gd name="adj1" fmla="val 1800000"/>
            </a:avLst>
          </a:prstGeom>
          <a:ln w="19050">
            <a:solidFill>
              <a:srgbClr val="242F3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0" name="Connector: Curved 169">
            <a:extLst>
              <a:ext uri="{FF2B5EF4-FFF2-40B4-BE49-F238E27FC236}">
                <a16:creationId xmlns:a16="http://schemas.microsoft.com/office/drawing/2014/main" id="{5814F5C1-B16E-B916-79BE-24771C564396}"/>
              </a:ext>
            </a:extLst>
          </p:cNvPr>
          <p:cNvCxnSpPr>
            <a:cxnSpLocks/>
          </p:cNvCxnSpPr>
          <p:nvPr/>
        </p:nvCxnSpPr>
        <p:spPr>
          <a:xfrm rot="16200000" flipV="1">
            <a:off x="6338627" y="2169064"/>
            <a:ext cx="12700" cy="849565"/>
          </a:xfrm>
          <a:prstGeom prst="curvedConnector3">
            <a:avLst>
              <a:gd name="adj1" fmla="val 1800000"/>
            </a:avLst>
          </a:prstGeom>
          <a:ln w="19050">
            <a:solidFill>
              <a:srgbClr val="242F3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3" name="Connector: Curved 172">
            <a:extLst>
              <a:ext uri="{FF2B5EF4-FFF2-40B4-BE49-F238E27FC236}">
                <a16:creationId xmlns:a16="http://schemas.microsoft.com/office/drawing/2014/main" id="{0386ABD8-C1E8-F3CC-05A8-0392F86AE8E8}"/>
              </a:ext>
            </a:extLst>
          </p:cNvPr>
          <p:cNvCxnSpPr>
            <a:cxnSpLocks/>
          </p:cNvCxnSpPr>
          <p:nvPr/>
        </p:nvCxnSpPr>
        <p:spPr>
          <a:xfrm rot="16200000" flipH="1">
            <a:off x="5414106" y="2782557"/>
            <a:ext cx="12700" cy="849565"/>
          </a:xfrm>
          <a:prstGeom prst="curvedConnector3">
            <a:avLst>
              <a:gd name="adj1" fmla="val 1800000"/>
            </a:avLst>
          </a:prstGeom>
          <a:ln w="19050">
            <a:solidFill>
              <a:srgbClr val="242F3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4" name="Connector: Curved 173">
            <a:extLst>
              <a:ext uri="{FF2B5EF4-FFF2-40B4-BE49-F238E27FC236}">
                <a16:creationId xmlns:a16="http://schemas.microsoft.com/office/drawing/2014/main" id="{98A6E385-FBFB-FABE-8DE5-4093DEB2AC10}"/>
              </a:ext>
            </a:extLst>
          </p:cNvPr>
          <p:cNvCxnSpPr>
            <a:cxnSpLocks/>
          </p:cNvCxnSpPr>
          <p:nvPr/>
        </p:nvCxnSpPr>
        <p:spPr>
          <a:xfrm rot="16200000" flipV="1">
            <a:off x="5414106" y="2169065"/>
            <a:ext cx="12700" cy="849565"/>
          </a:xfrm>
          <a:prstGeom prst="curvedConnector3">
            <a:avLst>
              <a:gd name="adj1" fmla="val 1800000"/>
            </a:avLst>
          </a:prstGeom>
          <a:ln w="19050">
            <a:solidFill>
              <a:srgbClr val="242F3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F777E1D3-A0A8-44E1-0978-B3DC69938E79}"/>
              </a:ext>
            </a:extLst>
          </p:cNvPr>
          <p:cNvSpPr/>
          <p:nvPr/>
        </p:nvSpPr>
        <p:spPr bwMode="gray">
          <a:xfrm>
            <a:off x="3588795" y="1915565"/>
            <a:ext cx="3541809" cy="1932864"/>
          </a:xfrm>
          <a:prstGeom prst="rect">
            <a:avLst/>
          </a:prstGeom>
          <a:noFill/>
          <a:ln w="19050" algn="ctr">
            <a:solidFill>
              <a:srgbClr val="1271ED"/>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grpSp>
        <p:nvGrpSpPr>
          <p:cNvPr id="180" name="Group 179">
            <a:extLst>
              <a:ext uri="{FF2B5EF4-FFF2-40B4-BE49-F238E27FC236}">
                <a16:creationId xmlns:a16="http://schemas.microsoft.com/office/drawing/2014/main" id="{268A1B98-9324-6DD2-F6D9-DC48FAF44359}"/>
              </a:ext>
            </a:extLst>
          </p:cNvPr>
          <p:cNvGrpSpPr/>
          <p:nvPr/>
        </p:nvGrpSpPr>
        <p:grpSpPr>
          <a:xfrm>
            <a:off x="4765678" y="1957395"/>
            <a:ext cx="1172723" cy="335642"/>
            <a:chOff x="2458168" y="3053985"/>
            <a:chExt cx="1334010" cy="381803"/>
          </a:xfrm>
        </p:grpSpPr>
        <p:sp>
          <p:nvSpPr>
            <p:cNvPr id="181" name="TextBox 20">
              <a:extLst>
                <a:ext uri="{FF2B5EF4-FFF2-40B4-BE49-F238E27FC236}">
                  <a16:creationId xmlns:a16="http://schemas.microsoft.com/office/drawing/2014/main" id="{45294D72-6C7E-1E3C-8247-D2D7B69EE2AC}"/>
                </a:ext>
              </a:extLst>
            </p:cNvPr>
            <p:cNvSpPr txBox="1">
              <a:spLocks noChangeArrowheads="1"/>
            </p:cNvSpPr>
            <p:nvPr/>
          </p:nvSpPr>
          <p:spPr bwMode="auto">
            <a:xfrm>
              <a:off x="2746331" y="3092804"/>
              <a:ext cx="1045847" cy="245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Python SDK</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82" name="Graphic 10">
              <a:extLst>
                <a:ext uri="{FF2B5EF4-FFF2-40B4-BE49-F238E27FC236}">
                  <a16:creationId xmlns:a16="http://schemas.microsoft.com/office/drawing/2014/main" id="{F145CD38-8DD8-5A74-DC01-3BF82080EB68}"/>
                </a:ext>
              </a:extLst>
            </p:cNvPr>
            <p:cNvPicPr>
              <a:picLocks noChangeAspect="1" noChangeArrowheads="1"/>
            </p:cNvPicPr>
            <p:nvPr/>
          </p:nvPicPr>
          <p:blipFill>
            <a:blip r:embed="rId17"/>
            <a:srcRect/>
            <a:stretch/>
          </p:blipFill>
          <p:spPr bwMode="auto">
            <a:xfrm>
              <a:off x="2458168" y="3053985"/>
              <a:ext cx="348042" cy="38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83" name="Straight Arrow Connector 182">
            <a:extLst>
              <a:ext uri="{FF2B5EF4-FFF2-40B4-BE49-F238E27FC236}">
                <a16:creationId xmlns:a16="http://schemas.microsoft.com/office/drawing/2014/main" id="{2B11409F-968F-A23C-6721-6D1E520A3D35}"/>
              </a:ext>
            </a:extLst>
          </p:cNvPr>
          <p:cNvCxnSpPr>
            <a:cxnSpLocks/>
          </p:cNvCxnSpPr>
          <p:nvPr/>
        </p:nvCxnSpPr>
        <p:spPr>
          <a:xfrm>
            <a:off x="7063031" y="2904053"/>
            <a:ext cx="1121493" cy="0"/>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187" name="Group 186">
            <a:extLst>
              <a:ext uri="{FF2B5EF4-FFF2-40B4-BE49-F238E27FC236}">
                <a16:creationId xmlns:a16="http://schemas.microsoft.com/office/drawing/2014/main" id="{34125E16-7E9D-A3E9-34D1-95EF485F9C5A}"/>
              </a:ext>
            </a:extLst>
          </p:cNvPr>
          <p:cNvGrpSpPr/>
          <p:nvPr/>
        </p:nvGrpSpPr>
        <p:grpSpPr>
          <a:xfrm>
            <a:off x="8269293" y="2611535"/>
            <a:ext cx="734392" cy="507960"/>
            <a:chOff x="2136227" y="3015589"/>
            <a:chExt cx="835395" cy="577820"/>
          </a:xfrm>
        </p:grpSpPr>
        <p:sp>
          <p:nvSpPr>
            <p:cNvPr id="188" name="TextBox 20">
              <a:extLst>
                <a:ext uri="{FF2B5EF4-FFF2-40B4-BE49-F238E27FC236}">
                  <a16:creationId xmlns:a16="http://schemas.microsoft.com/office/drawing/2014/main" id="{EBCB51C4-DA0E-5DE5-1A1F-AE12B94BDDA5}"/>
                </a:ext>
              </a:extLst>
            </p:cNvPr>
            <p:cNvSpPr txBox="1">
              <a:spLocks noChangeArrowheads="1"/>
            </p:cNvSpPr>
            <p:nvPr/>
          </p:nvSpPr>
          <p:spPr bwMode="auto">
            <a:xfrm>
              <a:off x="2136227" y="3348335"/>
              <a:ext cx="835395" cy="245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VM</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90" name="Graphic 10">
              <a:extLst>
                <a:ext uri="{FF2B5EF4-FFF2-40B4-BE49-F238E27FC236}">
                  <a16:creationId xmlns:a16="http://schemas.microsoft.com/office/drawing/2014/main" id="{DA536948-259F-0725-D83F-E32B2CA47544}"/>
                </a:ext>
              </a:extLst>
            </p:cNvPr>
            <p:cNvPicPr>
              <a:picLocks noChangeAspect="1" noChangeArrowheads="1"/>
            </p:cNvPicPr>
            <p:nvPr/>
          </p:nvPicPr>
          <p:blipFill>
            <a:blip r:embed="rId18"/>
            <a:srcRect/>
            <a:stretch/>
          </p:blipFill>
          <p:spPr bwMode="auto">
            <a:xfrm>
              <a:off x="2361024" y="3015589"/>
              <a:ext cx="383016" cy="38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1" name="TextBox 20">
            <a:extLst>
              <a:ext uri="{FF2B5EF4-FFF2-40B4-BE49-F238E27FC236}">
                <a16:creationId xmlns:a16="http://schemas.microsoft.com/office/drawing/2014/main" id="{D6A4CF6B-9516-37A5-6B61-BCB7369CF694}"/>
              </a:ext>
            </a:extLst>
          </p:cNvPr>
          <p:cNvSpPr txBox="1">
            <a:spLocks noChangeArrowheads="1"/>
          </p:cNvSpPr>
          <p:nvPr/>
        </p:nvSpPr>
        <p:spPr bwMode="auto">
          <a:xfrm>
            <a:off x="8758320" y="2772791"/>
            <a:ext cx="7343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Or</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grpSp>
        <p:nvGrpSpPr>
          <p:cNvPr id="193" name="Group 192">
            <a:extLst>
              <a:ext uri="{FF2B5EF4-FFF2-40B4-BE49-F238E27FC236}">
                <a16:creationId xmlns:a16="http://schemas.microsoft.com/office/drawing/2014/main" id="{32FFD8BD-B1B4-33F7-8628-903CF27EDC77}"/>
              </a:ext>
            </a:extLst>
          </p:cNvPr>
          <p:cNvGrpSpPr/>
          <p:nvPr/>
        </p:nvGrpSpPr>
        <p:grpSpPr>
          <a:xfrm>
            <a:off x="9266881" y="2611537"/>
            <a:ext cx="734392" cy="631071"/>
            <a:chOff x="2136227" y="3015589"/>
            <a:chExt cx="835395" cy="717862"/>
          </a:xfrm>
        </p:grpSpPr>
        <p:sp>
          <p:nvSpPr>
            <p:cNvPr id="194" name="TextBox 20">
              <a:extLst>
                <a:ext uri="{FF2B5EF4-FFF2-40B4-BE49-F238E27FC236}">
                  <a16:creationId xmlns:a16="http://schemas.microsoft.com/office/drawing/2014/main" id="{5F379776-15B4-84E5-4486-35EA978A85E3}"/>
                </a:ext>
              </a:extLst>
            </p:cNvPr>
            <p:cNvSpPr txBox="1">
              <a:spLocks noChangeArrowheads="1"/>
            </p:cNvSpPr>
            <p:nvPr/>
          </p:nvSpPr>
          <p:spPr bwMode="auto">
            <a:xfrm>
              <a:off x="2136227" y="3348335"/>
              <a:ext cx="835395" cy="38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App Service</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98" name="Graphic 10">
              <a:extLst>
                <a:ext uri="{FF2B5EF4-FFF2-40B4-BE49-F238E27FC236}">
                  <a16:creationId xmlns:a16="http://schemas.microsoft.com/office/drawing/2014/main" id="{22F073C7-4281-9AF0-A79F-F9D3C796F40C}"/>
                </a:ext>
              </a:extLst>
            </p:cNvPr>
            <p:cNvPicPr>
              <a:picLocks noChangeAspect="1" noChangeArrowheads="1"/>
            </p:cNvPicPr>
            <p:nvPr/>
          </p:nvPicPr>
          <p:blipFill>
            <a:blip r:embed="rId19"/>
            <a:srcRect/>
            <a:stretch/>
          </p:blipFill>
          <p:spPr bwMode="auto">
            <a:xfrm>
              <a:off x="2361024" y="3015589"/>
              <a:ext cx="383016" cy="38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3" name="Group 202">
            <a:extLst>
              <a:ext uri="{FF2B5EF4-FFF2-40B4-BE49-F238E27FC236}">
                <a16:creationId xmlns:a16="http://schemas.microsoft.com/office/drawing/2014/main" id="{4BF71714-B26A-D012-6341-BC888DEABD8A}"/>
              </a:ext>
            </a:extLst>
          </p:cNvPr>
          <p:cNvGrpSpPr/>
          <p:nvPr/>
        </p:nvGrpSpPr>
        <p:grpSpPr>
          <a:xfrm>
            <a:off x="10672758" y="2085992"/>
            <a:ext cx="734392" cy="669590"/>
            <a:chOff x="2136227" y="3015589"/>
            <a:chExt cx="835395" cy="761679"/>
          </a:xfrm>
        </p:grpSpPr>
        <p:sp>
          <p:nvSpPr>
            <p:cNvPr id="204" name="TextBox 20">
              <a:extLst>
                <a:ext uri="{FF2B5EF4-FFF2-40B4-BE49-F238E27FC236}">
                  <a16:creationId xmlns:a16="http://schemas.microsoft.com/office/drawing/2014/main" id="{50A60F3C-B59E-93BE-BC89-134CE3065369}"/>
                </a:ext>
              </a:extLst>
            </p:cNvPr>
            <p:cNvSpPr txBox="1">
              <a:spLocks noChangeArrowheads="1"/>
            </p:cNvSpPr>
            <p:nvPr/>
          </p:nvSpPr>
          <p:spPr bwMode="auto">
            <a:xfrm>
              <a:off x="2136227" y="3392152"/>
              <a:ext cx="835395" cy="38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DevOps, for all CI/CD </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205" name="Graphic 10">
              <a:extLst>
                <a:ext uri="{FF2B5EF4-FFF2-40B4-BE49-F238E27FC236}">
                  <a16:creationId xmlns:a16="http://schemas.microsoft.com/office/drawing/2014/main" id="{31085FDC-D18D-B679-B65C-31118CFA6396}"/>
                </a:ext>
              </a:extLst>
            </p:cNvPr>
            <p:cNvPicPr>
              <a:picLocks noChangeAspect="1" noChangeArrowheads="1"/>
            </p:cNvPicPr>
            <p:nvPr/>
          </p:nvPicPr>
          <p:blipFill>
            <a:blip r:embed="rId20"/>
            <a:srcRect/>
            <a:stretch/>
          </p:blipFill>
          <p:spPr bwMode="auto">
            <a:xfrm>
              <a:off x="2361024" y="3015589"/>
              <a:ext cx="383016" cy="38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 name="Group 205">
            <a:extLst>
              <a:ext uri="{FF2B5EF4-FFF2-40B4-BE49-F238E27FC236}">
                <a16:creationId xmlns:a16="http://schemas.microsoft.com/office/drawing/2014/main" id="{AE16E883-FC05-0AEB-88B1-8A0557D16C18}"/>
              </a:ext>
            </a:extLst>
          </p:cNvPr>
          <p:cNvGrpSpPr/>
          <p:nvPr/>
        </p:nvGrpSpPr>
        <p:grpSpPr>
          <a:xfrm>
            <a:off x="10672758" y="3126735"/>
            <a:ext cx="734392" cy="512386"/>
            <a:chOff x="2136227" y="3080632"/>
            <a:chExt cx="835395" cy="582854"/>
          </a:xfrm>
        </p:grpSpPr>
        <p:sp>
          <p:nvSpPr>
            <p:cNvPr id="207" name="TextBox 20">
              <a:extLst>
                <a:ext uri="{FF2B5EF4-FFF2-40B4-BE49-F238E27FC236}">
                  <a16:creationId xmlns:a16="http://schemas.microsoft.com/office/drawing/2014/main" id="{D9806A5F-8DD8-2E51-0D26-6989BFD517E6}"/>
                </a:ext>
              </a:extLst>
            </p:cNvPr>
            <p:cNvSpPr txBox="1">
              <a:spLocks noChangeArrowheads="1"/>
            </p:cNvSpPr>
            <p:nvPr/>
          </p:nvSpPr>
          <p:spPr bwMode="auto">
            <a:xfrm>
              <a:off x="2136227" y="3418412"/>
              <a:ext cx="835395" cy="245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Monitor</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208" name="Graphic 10">
              <a:extLst>
                <a:ext uri="{FF2B5EF4-FFF2-40B4-BE49-F238E27FC236}">
                  <a16:creationId xmlns:a16="http://schemas.microsoft.com/office/drawing/2014/main" id="{53F19AC2-4DAF-0EAA-1231-EABB9842C520}"/>
                </a:ext>
              </a:extLst>
            </p:cNvPr>
            <p:cNvPicPr>
              <a:picLocks noChangeAspect="1" noChangeArrowheads="1"/>
            </p:cNvPicPr>
            <p:nvPr/>
          </p:nvPicPr>
          <p:blipFill>
            <a:blip r:embed="rId21"/>
            <a:srcRect/>
            <a:stretch/>
          </p:blipFill>
          <p:spPr bwMode="auto">
            <a:xfrm>
              <a:off x="2196647" y="3080632"/>
              <a:ext cx="708376" cy="37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09" name="Straight Arrow Connector 208">
            <a:extLst>
              <a:ext uri="{FF2B5EF4-FFF2-40B4-BE49-F238E27FC236}">
                <a16:creationId xmlns:a16="http://schemas.microsoft.com/office/drawing/2014/main" id="{A243FCD7-181E-E379-C42F-DFA76FB5C164}"/>
              </a:ext>
            </a:extLst>
          </p:cNvPr>
          <p:cNvCxnSpPr>
            <a:cxnSpLocks/>
          </p:cNvCxnSpPr>
          <p:nvPr/>
        </p:nvCxnSpPr>
        <p:spPr>
          <a:xfrm>
            <a:off x="9876343" y="2904053"/>
            <a:ext cx="994033" cy="0"/>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211" name="Group 210">
            <a:extLst>
              <a:ext uri="{FF2B5EF4-FFF2-40B4-BE49-F238E27FC236}">
                <a16:creationId xmlns:a16="http://schemas.microsoft.com/office/drawing/2014/main" id="{BD65E25D-7FFB-88A7-D92C-50EA3836C459}"/>
              </a:ext>
            </a:extLst>
          </p:cNvPr>
          <p:cNvGrpSpPr/>
          <p:nvPr/>
        </p:nvGrpSpPr>
        <p:grpSpPr>
          <a:xfrm>
            <a:off x="1489781" y="4291074"/>
            <a:ext cx="710498" cy="439519"/>
            <a:chOff x="542884" y="4279058"/>
            <a:chExt cx="710498" cy="439519"/>
          </a:xfrm>
        </p:grpSpPr>
        <p:pic>
          <p:nvPicPr>
            <p:cNvPr id="212" name="Picture 211">
              <a:extLst>
                <a:ext uri="{FF2B5EF4-FFF2-40B4-BE49-F238E27FC236}">
                  <a16:creationId xmlns:a16="http://schemas.microsoft.com/office/drawing/2014/main" id="{A76D1470-32E3-5FDF-6FBC-54C1BE89BF45}"/>
                </a:ext>
              </a:extLst>
            </p:cNvPr>
            <p:cNvPicPr>
              <a:picLocks noChangeAspect="1"/>
            </p:cNvPicPr>
            <p:nvPr/>
          </p:nvPicPr>
          <p:blipFill>
            <a:blip r:embed="rId22"/>
            <a:srcRect/>
            <a:stretch/>
          </p:blipFill>
          <p:spPr>
            <a:xfrm>
              <a:off x="688720" y="4279058"/>
              <a:ext cx="436877" cy="229360"/>
            </a:xfrm>
            <a:prstGeom prst="rect">
              <a:avLst/>
            </a:prstGeom>
          </p:spPr>
        </p:pic>
        <p:sp>
          <p:nvSpPr>
            <p:cNvPr id="213" name="TextBox 19">
              <a:extLst>
                <a:ext uri="{FF2B5EF4-FFF2-40B4-BE49-F238E27FC236}">
                  <a16:creationId xmlns:a16="http://schemas.microsoft.com/office/drawing/2014/main" id="{FA47C7AE-495F-9B69-87DE-F963A66C010E}"/>
                </a:ext>
              </a:extLst>
            </p:cNvPr>
            <p:cNvSpPr txBox="1">
              <a:spLocks noChangeArrowheads="1"/>
            </p:cNvSpPr>
            <p:nvPr/>
          </p:nvSpPr>
          <p:spPr bwMode="auto">
            <a:xfrm>
              <a:off x="542884" y="4503133"/>
              <a:ext cx="7104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err="1">
                  <a:solidFill>
                    <a:prstClr val="black"/>
                  </a:solidFill>
                  <a:ea typeface="Amazon Ember" panose="020B0603020204020204" pitchFamily="34" charset="0"/>
                  <a:cs typeface="Arial" panose="020B0604020202020204" pitchFamily="34" charset="0"/>
                </a:rPr>
                <a:t>KeyVault</a:t>
              </a:r>
              <a:endParaRPr kumimoji="0" lang="en-US" altLang="en-US" sz="800" b="0" i="0" u="none" strike="noStrike" kern="1200" cap="none" spc="0" normalizeH="0" baseline="0" noProof="0" dirty="0">
                <a:ln>
                  <a:noFill/>
                </a:ln>
                <a:solidFill>
                  <a:prstClr val="black"/>
                </a:solidFill>
                <a:effectLst/>
                <a:uLnTx/>
                <a:uFillTx/>
                <a:ea typeface="Amazon Ember" panose="020B0603020204020204" pitchFamily="34" charset="0"/>
                <a:cs typeface="Arial" panose="020B0604020202020204" pitchFamily="34" charset="0"/>
              </a:endParaRPr>
            </a:p>
          </p:txBody>
        </p:sp>
      </p:grpSp>
      <p:grpSp>
        <p:nvGrpSpPr>
          <p:cNvPr id="214" name="Group 213">
            <a:extLst>
              <a:ext uri="{FF2B5EF4-FFF2-40B4-BE49-F238E27FC236}">
                <a16:creationId xmlns:a16="http://schemas.microsoft.com/office/drawing/2014/main" id="{8E681A7F-C5A1-A549-AED2-41C67A4E2CD6}"/>
              </a:ext>
            </a:extLst>
          </p:cNvPr>
          <p:cNvGrpSpPr/>
          <p:nvPr/>
        </p:nvGrpSpPr>
        <p:grpSpPr>
          <a:xfrm>
            <a:off x="2198017" y="4291074"/>
            <a:ext cx="1003630" cy="439519"/>
            <a:chOff x="542884" y="4279058"/>
            <a:chExt cx="1003630" cy="439519"/>
          </a:xfrm>
        </p:grpSpPr>
        <p:pic>
          <p:nvPicPr>
            <p:cNvPr id="216" name="Picture 215">
              <a:extLst>
                <a:ext uri="{FF2B5EF4-FFF2-40B4-BE49-F238E27FC236}">
                  <a16:creationId xmlns:a16="http://schemas.microsoft.com/office/drawing/2014/main" id="{01DF06B8-52E9-CC77-F32B-D89A5E3935E3}"/>
                </a:ext>
              </a:extLst>
            </p:cNvPr>
            <p:cNvPicPr>
              <a:picLocks noChangeAspect="1"/>
            </p:cNvPicPr>
            <p:nvPr/>
          </p:nvPicPr>
          <p:blipFill>
            <a:blip r:embed="rId23"/>
            <a:srcRect/>
            <a:stretch/>
          </p:blipFill>
          <p:spPr>
            <a:xfrm>
              <a:off x="929703" y="4279058"/>
              <a:ext cx="229360" cy="229360"/>
            </a:xfrm>
            <a:prstGeom prst="rect">
              <a:avLst/>
            </a:prstGeom>
          </p:spPr>
        </p:pic>
        <p:sp>
          <p:nvSpPr>
            <p:cNvPr id="219" name="TextBox 19">
              <a:extLst>
                <a:ext uri="{FF2B5EF4-FFF2-40B4-BE49-F238E27FC236}">
                  <a16:creationId xmlns:a16="http://schemas.microsoft.com/office/drawing/2014/main" id="{38A0DD08-DBAB-ABEA-AD57-CBD1E03D3D3B}"/>
                </a:ext>
              </a:extLst>
            </p:cNvPr>
            <p:cNvSpPr txBox="1">
              <a:spLocks noChangeArrowheads="1"/>
            </p:cNvSpPr>
            <p:nvPr/>
          </p:nvSpPr>
          <p:spPr bwMode="auto">
            <a:xfrm>
              <a:off x="542884" y="4503133"/>
              <a:ext cx="10036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a:solidFill>
                    <a:prstClr val="black"/>
                  </a:solidFill>
                  <a:ea typeface="Amazon Ember" panose="020B0603020204020204" pitchFamily="34" charset="0"/>
                  <a:cs typeface="Arial" panose="020B0604020202020204" pitchFamily="34" charset="0"/>
                </a:rPr>
                <a:t>Microsoft Defender</a:t>
              </a:r>
              <a:endParaRPr kumimoji="0" lang="en-US" altLang="en-US" sz="800" b="0" i="0" u="none" strike="noStrike" kern="1200" cap="none" spc="0" normalizeH="0" baseline="0" noProof="0" dirty="0">
                <a:ln>
                  <a:noFill/>
                </a:ln>
                <a:solidFill>
                  <a:prstClr val="black"/>
                </a:solidFill>
                <a:effectLst/>
                <a:uLnTx/>
                <a:uFillTx/>
                <a:ea typeface="Amazon Ember" panose="020B0603020204020204" pitchFamily="34" charset="0"/>
                <a:cs typeface="Arial" panose="020B0604020202020204" pitchFamily="34" charset="0"/>
              </a:endParaRPr>
            </a:p>
          </p:txBody>
        </p:sp>
      </p:grpSp>
      <p:grpSp>
        <p:nvGrpSpPr>
          <p:cNvPr id="220" name="Group 219">
            <a:extLst>
              <a:ext uri="{FF2B5EF4-FFF2-40B4-BE49-F238E27FC236}">
                <a16:creationId xmlns:a16="http://schemas.microsoft.com/office/drawing/2014/main" id="{7238AE0D-D3FC-7029-5D4D-E2E1D1E9618E}"/>
              </a:ext>
            </a:extLst>
          </p:cNvPr>
          <p:cNvGrpSpPr/>
          <p:nvPr/>
        </p:nvGrpSpPr>
        <p:grpSpPr>
          <a:xfrm>
            <a:off x="3069367" y="4291074"/>
            <a:ext cx="1003630" cy="439519"/>
            <a:chOff x="542884" y="4279058"/>
            <a:chExt cx="1003630" cy="439519"/>
          </a:xfrm>
        </p:grpSpPr>
        <p:pic>
          <p:nvPicPr>
            <p:cNvPr id="231" name="Picture 230">
              <a:extLst>
                <a:ext uri="{FF2B5EF4-FFF2-40B4-BE49-F238E27FC236}">
                  <a16:creationId xmlns:a16="http://schemas.microsoft.com/office/drawing/2014/main" id="{87A3E046-993F-220B-4A3E-1886778AB914}"/>
                </a:ext>
              </a:extLst>
            </p:cNvPr>
            <p:cNvPicPr>
              <a:picLocks noChangeAspect="1"/>
            </p:cNvPicPr>
            <p:nvPr/>
          </p:nvPicPr>
          <p:blipFill>
            <a:blip r:embed="rId24"/>
            <a:srcRect/>
            <a:stretch/>
          </p:blipFill>
          <p:spPr>
            <a:xfrm>
              <a:off x="929703" y="4279058"/>
              <a:ext cx="229360" cy="229360"/>
            </a:xfrm>
            <a:prstGeom prst="rect">
              <a:avLst/>
            </a:prstGeom>
          </p:spPr>
        </p:pic>
        <p:sp>
          <p:nvSpPr>
            <p:cNvPr id="232" name="TextBox 19">
              <a:extLst>
                <a:ext uri="{FF2B5EF4-FFF2-40B4-BE49-F238E27FC236}">
                  <a16:creationId xmlns:a16="http://schemas.microsoft.com/office/drawing/2014/main" id="{85527728-0544-3137-944F-559A47B15A35}"/>
                </a:ext>
              </a:extLst>
            </p:cNvPr>
            <p:cNvSpPr txBox="1">
              <a:spLocks noChangeArrowheads="1"/>
            </p:cNvSpPr>
            <p:nvPr/>
          </p:nvSpPr>
          <p:spPr bwMode="auto">
            <a:xfrm>
              <a:off x="542884" y="4503133"/>
              <a:ext cx="10036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a:solidFill>
                    <a:prstClr val="black"/>
                  </a:solidFill>
                  <a:ea typeface="Amazon Ember" panose="020B0603020204020204" pitchFamily="34" charset="0"/>
                  <a:cs typeface="Arial" panose="020B0604020202020204" pitchFamily="34" charset="0"/>
                </a:rPr>
                <a:t>Entra ID</a:t>
              </a:r>
              <a:endParaRPr kumimoji="0" lang="en-US" altLang="en-US" sz="800" b="0" i="0" u="none" strike="noStrike" kern="1200" cap="none" spc="0" normalizeH="0" baseline="0" noProof="0" dirty="0">
                <a:ln>
                  <a:noFill/>
                </a:ln>
                <a:solidFill>
                  <a:prstClr val="black"/>
                </a:solidFill>
                <a:effectLst/>
                <a:uLnTx/>
                <a:uFillTx/>
                <a:ea typeface="Amazon Ember" panose="020B0603020204020204" pitchFamily="34" charset="0"/>
                <a:cs typeface="Arial" panose="020B0604020202020204" pitchFamily="34" charset="0"/>
              </a:endParaRPr>
            </a:p>
          </p:txBody>
        </p:sp>
      </p:grpSp>
      <p:grpSp>
        <p:nvGrpSpPr>
          <p:cNvPr id="242" name="Group 241">
            <a:extLst>
              <a:ext uri="{FF2B5EF4-FFF2-40B4-BE49-F238E27FC236}">
                <a16:creationId xmlns:a16="http://schemas.microsoft.com/office/drawing/2014/main" id="{AD1263BE-6D65-7AA2-5BB0-1DF48C52AA65}"/>
              </a:ext>
            </a:extLst>
          </p:cNvPr>
          <p:cNvGrpSpPr/>
          <p:nvPr/>
        </p:nvGrpSpPr>
        <p:grpSpPr>
          <a:xfrm>
            <a:off x="8785714" y="1859723"/>
            <a:ext cx="734392" cy="631071"/>
            <a:chOff x="2136227" y="3015589"/>
            <a:chExt cx="835395" cy="717862"/>
          </a:xfrm>
        </p:grpSpPr>
        <p:sp>
          <p:nvSpPr>
            <p:cNvPr id="243" name="TextBox 20">
              <a:extLst>
                <a:ext uri="{FF2B5EF4-FFF2-40B4-BE49-F238E27FC236}">
                  <a16:creationId xmlns:a16="http://schemas.microsoft.com/office/drawing/2014/main" id="{0F1CB06C-3261-6054-939E-359E03B9D2D9}"/>
                </a:ext>
              </a:extLst>
            </p:cNvPr>
            <p:cNvSpPr txBox="1">
              <a:spLocks noChangeArrowheads="1"/>
            </p:cNvSpPr>
            <p:nvPr/>
          </p:nvSpPr>
          <p:spPr bwMode="auto">
            <a:xfrm>
              <a:off x="2136227" y="3348335"/>
              <a:ext cx="835395" cy="38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Load </a:t>
              </a:r>
              <a:b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b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Balancer</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244" name="Graphic 10">
              <a:extLst>
                <a:ext uri="{FF2B5EF4-FFF2-40B4-BE49-F238E27FC236}">
                  <a16:creationId xmlns:a16="http://schemas.microsoft.com/office/drawing/2014/main" id="{14DD0366-AA98-0909-DB7C-B4C7956548BA}"/>
                </a:ext>
              </a:extLst>
            </p:cNvPr>
            <p:cNvPicPr>
              <a:picLocks noChangeAspect="1" noChangeArrowheads="1"/>
            </p:cNvPicPr>
            <p:nvPr/>
          </p:nvPicPr>
          <p:blipFill>
            <a:blip r:embed="rId25"/>
            <a:srcRect/>
            <a:stretch/>
          </p:blipFill>
          <p:spPr bwMode="auto">
            <a:xfrm>
              <a:off x="2361024" y="3015589"/>
              <a:ext cx="383016" cy="38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77450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228E79-9018-02AB-3CE4-CD3FBE9B187C}"/>
              </a:ext>
            </a:extLst>
          </p:cNvPr>
          <p:cNvSpPr>
            <a:spLocks noGrp="1"/>
          </p:cNvSpPr>
          <p:nvPr>
            <p:ph type="body" sz="quarter" idx="11"/>
          </p:nvPr>
        </p:nvSpPr>
        <p:spPr/>
        <p:txBody>
          <a:bodyPr/>
          <a:lstStyle/>
          <a:p>
            <a:r>
              <a:rPr lang="en-AU" dirty="0"/>
              <a:t>Details for Azure hosting</a:t>
            </a:r>
          </a:p>
        </p:txBody>
      </p:sp>
      <p:sp>
        <p:nvSpPr>
          <p:cNvPr id="3" name="Text Placeholder 2">
            <a:extLst>
              <a:ext uri="{FF2B5EF4-FFF2-40B4-BE49-F238E27FC236}">
                <a16:creationId xmlns:a16="http://schemas.microsoft.com/office/drawing/2014/main" id="{1DAB0107-1314-F5FF-365A-3AE795FF91C7}"/>
              </a:ext>
            </a:extLst>
          </p:cNvPr>
          <p:cNvSpPr>
            <a:spLocks noGrp="1"/>
          </p:cNvSpPr>
          <p:nvPr>
            <p:ph type="body" sz="quarter" idx="13"/>
          </p:nvPr>
        </p:nvSpPr>
        <p:spPr/>
        <p:txBody>
          <a:bodyPr/>
          <a:lstStyle/>
          <a:p>
            <a:r>
              <a:rPr lang="en-AU" dirty="0"/>
              <a:t>Azure Images</a:t>
            </a:r>
          </a:p>
        </p:txBody>
      </p:sp>
      <p:pic>
        <p:nvPicPr>
          <p:cNvPr id="5" name="Picture 4">
            <a:extLst>
              <a:ext uri="{FF2B5EF4-FFF2-40B4-BE49-F238E27FC236}">
                <a16:creationId xmlns:a16="http://schemas.microsoft.com/office/drawing/2014/main" id="{9A2501CD-C9D9-B4EF-0D27-0E41837BC466}"/>
              </a:ext>
            </a:extLst>
          </p:cNvPr>
          <p:cNvPicPr>
            <a:picLocks noChangeAspect="1"/>
          </p:cNvPicPr>
          <p:nvPr/>
        </p:nvPicPr>
        <p:blipFill>
          <a:blip r:embed="rId2"/>
          <a:stretch>
            <a:fillRect/>
          </a:stretch>
        </p:blipFill>
        <p:spPr>
          <a:xfrm>
            <a:off x="331446" y="1353015"/>
            <a:ext cx="3714774" cy="340521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63FF4B4-69D6-D9BD-6E4A-66F17A159694}"/>
                  </a:ext>
                </a:extLst>
              </p14:cNvPr>
              <p14:cNvContentPartPr/>
              <p14:nvPr/>
            </p14:nvContentPartPr>
            <p14:xfrm>
              <a:off x="2483640" y="1165080"/>
              <a:ext cx="1930320" cy="3313440"/>
            </p14:xfrm>
          </p:contentPart>
        </mc:Choice>
        <mc:Fallback xmlns="">
          <p:pic>
            <p:nvPicPr>
              <p:cNvPr id="6" name="Ink 5">
                <a:extLst>
                  <a:ext uri="{FF2B5EF4-FFF2-40B4-BE49-F238E27FC236}">
                    <a16:creationId xmlns:a16="http://schemas.microsoft.com/office/drawing/2014/main" id="{D63FF4B4-69D6-D9BD-6E4A-66F17A159694}"/>
                  </a:ext>
                </a:extLst>
              </p:cNvPr>
              <p:cNvPicPr/>
              <p:nvPr/>
            </p:nvPicPr>
            <p:blipFill>
              <a:blip r:embed="rId4"/>
              <a:stretch>
                <a:fillRect/>
              </a:stretch>
            </p:blipFill>
            <p:spPr>
              <a:xfrm>
                <a:off x="2477520" y="1158960"/>
                <a:ext cx="1942560" cy="3325680"/>
              </a:xfrm>
              <a:prstGeom prst="rect">
                <a:avLst/>
              </a:prstGeom>
            </p:spPr>
          </p:pic>
        </mc:Fallback>
      </mc:AlternateContent>
      <p:pic>
        <p:nvPicPr>
          <p:cNvPr id="8" name="Picture 7">
            <a:extLst>
              <a:ext uri="{FF2B5EF4-FFF2-40B4-BE49-F238E27FC236}">
                <a16:creationId xmlns:a16="http://schemas.microsoft.com/office/drawing/2014/main" id="{D88EAC18-9C94-B3B7-AAAD-AAD04A0B90E9}"/>
              </a:ext>
            </a:extLst>
          </p:cNvPr>
          <p:cNvPicPr>
            <a:picLocks noChangeAspect="1"/>
          </p:cNvPicPr>
          <p:nvPr/>
        </p:nvPicPr>
        <p:blipFill>
          <a:blip r:embed="rId5"/>
          <a:stretch>
            <a:fillRect/>
          </a:stretch>
        </p:blipFill>
        <p:spPr>
          <a:xfrm>
            <a:off x="4704245" y="1010685"/>
            <a:ext cx="6668483" cy="4291088"/>
          </a:xfrm>
          <a:prstGeom prst="rect">
            <a:avLst/>
          </a:prstGeom>
        </p:spPr>
      </p:pic>
    </p:spTree>
    <p:extLst>
      <p:ext uri="{BB962C8B-B14F-4D97-AF65-F5344CB8AC3E}">
        <p14:creationId xmlns:p14="http://schemas.microsoft.com/office/powerpoint/2010/main" val="1052868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A11F52-1A2F-B521-6E52-AA944FEAA699}"/>
              </a:ext>
            </a:extLst>
          </p:cNvPr>
          <p:cNvSpPr>
            <a:spLocks noGrp="1"/>
          </p:cNvSpPr>
          <p:nvPr>
            <p:ph type="body" sz="quarter" idx="11"/>
          </p:nvPr>
        </p:nvSpPr>
        <p:spPr/>
        <p:txBody>
          <a:bodyPr/>
          <a:lstStyle/>
          <a:p>
            <a:r>
              <a:rPr lang="en-AU" dirty="0"/>
              <a:t>Developing a SaaS application on Cloud</a:t>
            </a:r>
          </a:p>
        </p:txBody>
      </p:sp>
      <p:sp>
        <p:nvSpPr>
          <p:cNvPr id="3" name="Text Placeholder 2">
            <a:extLst>
              <a:ext uri="{FF2B5EF4-FFF2-40B4-BE49-F238E27FC236}">
                <a16:creationId xmlns:a16="http://schemas.microsoft.com/office/drawing/2014/main" id="{F3CA4BEB-74CB-FD27-D101-022A482F2D58}"/>
              </a:ext>
            </a:extLst>
          </p:cNvPr>
          <p:cNvSpPr>
            <a:spLocks noGrp="1"/>
          </p:cNvSpPr>
          <p:nvPr>
            <p:ph type="body" sz="quarter" idx="13"/>
          </p:nvPr>
        </p:nvSpPr>
        <p:spPr/>
        <p:txBody>
          <a:bodyPr/>
          <a:lstStyle/>
          <a:p>
            <a:r>
              <a:rPr lang="en-AU" dirty="0"/>
              <a:t>Platform Architecture – Require more assistance</a:t>
            </a:r>
          </a:p>
        </p:txBody>
      </p:sp>
      <p:grpSp>
        <p:nvGrpSpPr>
          <p:cNvPr id="15" name="Group 14">
            <a:extLst>
              <a:ext uri="{FF2B5EF4-FFF2-40B4-BE49-F238E27FC236}">
                <a16:creationId xmlns:a16="http://schemas.microsoft.com/office/drawing/2014/main" id="{30647B73-A2E9-31F1-8D94-EDCCC9194966}"/>
              </a:ext>
            </a:extLst>
          </p:cNvPr>
          <p:cNvGrpSpPr/>
          <p:nvPr/>
        </p:nvGrpSpPr>
        <p:grpSpPr>
          <a:xfrm>
            <a:off x="2651198" y="1542267"/>
            <a:ext cx="3598606" cy="3081352"/>
            <a:chOff x="1747684" y="1542267"/>
            <a:chExt cx="3598606" cy="3081352"/>
          </a:xfrm>
        </p:grpSpPr>
        <p:sp>
          <p:nvSpPr>
            <p:cNvPr id="10" name="Rectangle 9">
              <a:extLst>
                <a:ext uri="{FF2B5EF4-FFF2-40B4-BE49-F238E27FC236}">
                  <a16:creationId xmlns:a16="http://schemas.microsoft.com/office/drawing/2014/main" id="{90A029FC-2F08-CDE2-1B4A-CED8C280F985}"/>
                </a:ext>
              </a:extLst>
            </p:cNvPr>
            <p:cNvSpPr>
              <a:spLocks/>
            </p:cNvSpPr>
            <p:nvPr/>
          </p:nvSpPr>
          <p:spPr>
            <a:xfrm>
              <a:off x="1747684" y="1542267"/>
              <a:ext cx="3598606" cy="3081352"/>
            </a:xfrm>
            <a:prstGeom prst="rect">
              <a:avLst/>
            </a:prstGeom>
            <a:solidFill>
              <a:srgbClr val="A8CCB0"/>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0D07F4D7-0F1A-94D3-8ACB-DDC7F0AFBC72}"/>
                </a:ext>
              </a:extLst>
            </p:cNvPr>
            <p:cNvSpPr>
              <a:spLocks/>
            </p:cNvSpPr>
            <p:nvPr/>
          </p:nvSpPr>
          <p:spPr bwMode="gray">
            <a:xfrm>
              <a:off x="1880578" y="1638663"/>
              <a:ext cx="3332819" cy="2888561"/>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7" name="Group 16">
            <a:extLst>
              <a:ext uri="{FF2B5EF4-FFF2-40B4-BE49-F238E27FC236}">
                <a16:creationId xmlns:a16="http://schemas.microsoft.com/office/drawing/2014/main" id="{55B0A00B-0121-F5CF-6BEA-4ECAD699C603}"/>
              </a:ext>
            </a:extLst>
          </p:cNvPr>
          <p:cNvGrpSpPr/>
          <p:nvPr/>
        </p:nvGrpSpPr>
        <p:grpSpPr>
          <a:xfrm>
            <a:off x="449189" y="4623619"/>
            <a:ext cx="1283926" cy="1075203"/>
            <a:chOff x="507247" y="1542267"/>
            <a:chExt cx="1283926" cy="1075203"/>
          </a:xfrm>
        </p:grpSpPr>
        <p:sp>
          <p:nvSpPr>
            <p:cNvPr id="13" name="Rectangle 12">
              <a:extLst>
                <a:ext uri="{FF2B5EF4-FFF2-40B4-BE49-F238E27FC236}">
                  <a16:creationId xmlns:a16="http://schemas.microsoft.com/office/drawing/2014/main" id="{196B9411-49FA-4102-23C0-A3BE4F52CA88}"/>
                </a:ext>
              </a:extLst>
            </p:cNvPr>
            <p:cNvSpPr>
              <a:spLocks/>
            </p:cNvSpPr>
            <p:nvPr/>
          </p:nvSpPr>
          <p:spPr>
            <a:xfrm>
              <a:off x="507247" y="1542267"/>
              <a:ext cx="1283926" cy="1075203"/>
            </a:xfrm>
            <a:prstGeom prst="rect">
              <a:avLst/>
            </a:prstGeom>
            <a:solidFill>
              <a:srgbClr val="A8CCB0"/>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C9996556-7042-2BF0-9D68-728F85147FF7}"/>
                </a:ext>
              </a:extLst>
            </p:cNvPr>
            <p:cNvSpPr>
              <a:spLocks/>
            </p:cNvSpPr>
            <p:nvPr/>
          </p:nvSpPr>
          <p:spPr bwMode="gray">
            <a:xfrm>
              <a:off x="585240" y="1620830"/>
              <a:ext cx="1127941" cy="938220"/>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libri"/>
                <a:ea typeface="+mn-ea"/>
                <a:cs typeface="+mn-cs"/>
              </a:endParaRPr>
            </a:p>
          </p:txBody>
        </p:sp>
      </p:grpSp>
      <p:pic>
        <p:nvPicPr>
          <p:cNvPr id="22" name="Graphic 21" descr="Database outline">
            <a:extLst>
              <a:ext uri="{FF2B5EF4-FFF2-40B4-BE49-F238E27FC236}">
                <a16:creationId xmlns:a16="http://schemas.microsoft.com/office/drawing/2014/main" id="{7E1EC8CA-8A85-A272-9AE1-C1934D0F0F0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22705" y="4702182"/>
            <a:ext cx="699604" cy="699604"/>
          </a:xfrm>
          <a:prstGeom prst="rect">
            <a:avLst/>
          </a:prstGeom>
        </p:spPr>
      </p:pic>
      <p:sp>
        <p:nvSpPr>
          <p:cNvPr id="23" name="TextBox 20">
            <a:extLst>
              <a:ext uri="{FF2B5EF4-FFF2-40B4-BE49-F238E27FC236}">
                <a16:creationId xmlns:a16="http://schemas.microsoft.com/office/drawing/2014/main" id="{977A008C-7FE8-60FD-6743-95ACDA221E2D}"/>
              </a:ext>
            </a:extLst>
          </p:cNvPr>
          <p:cNvSpPr txBox="1">
            <a:spLocks noChangeArrowheads="1"/>
          </p:cNvSpPr>
          <p:nvPr/>
        </p:nvSpPr>
        <p:spPr bwMode="auto">
          <a:xfrm>
            <a:off x="449189" y="5346446"/>
            <a:ext cx="128392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50" b="1" dirty="0">
                <a:solidFill>
                  <a:prstClr val="black"/>
                </a:solidFill>
                <a:latin typeface="Calibri"/>
                <a:ea typeface="Amazon Ember" panose="020B0603020204020204" pitchFamily="34" charset="0"/>
                <a:cs typeface="Arial" panose="020B0604020202020204" pitchFamily="34" charset="0"/>
              </a:rPr>
              <a:t>On Prem Database</a:t>
            </a:r>
            <a:endPar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E1208140-1564-CF10-8795-7D446C139599}"/>
              </a:ext>
            </a:extLst>
          </p:cNvPr>
          <p:cNvGrpSpPr/>
          <p:nvPr/>
        </p:nvGrpSpPr>
        <p:grpSpPr>
          <a:xfrm>
            <a:off x="449189" y="1384873"/>
            <a:ext cx="1283926" cy="1075203"/>
            <a:chOff x="507247" y="1542267"/>
            <a:chExt cx="1283926" cy="1075203"/>
          </a:xfrm>
        </p:grpSpPr>
        <p:sp>
          <p:nvSpPr>
            <p:cNvPr id="25" name="Rectangle 24">
              <a:extLst>
                <a:ext uri="{FF2B5EF4-FFF2-40B4-BE49-F238E27FC236}">
                  <a16:creationId xmlns:a16="http://schemas.microsoft.com/office/drawing/2014/main" id="{DFCFBC56-EC71-6783-D65A-FCBBACFCCC22}"/>
                </a:ext>
              </a:extLst>
            </p:cNvPr>
            <p:cNvSpPr>
              <a:spLocks/>
            </p:cNvSpPr>
            <p:nvPr/>
          </p:nvSpPr>
          <p:spPr>
            <a:xfrm>
              <a:off x="507247" y="1542267"/>
              <a:ext cx="1283926" cy="1075203"/>
            </a:xfrm>
            <a:prstGeom prst="rect">
              <a:avLst/>
            </a:prstGeom>
            <a:solidFill>
              <a:srgbClr val="A8CCB0"/>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59CAD470-2F4F-E323-0F5F-13A9750BE29B}"/>
                </a:ext>
              </a:extLst>
            </p:cNvPr>
            <p:cNvSpPr>
              <a:spLocks/>
            </p:cNvSpPr>
            <p:nvPr/>
          </p:nvSpPr>
          <p:spPr bwMode="gray">
            <a:xfrm>
              <a:off x="585240" y="1620830"/>
              <a:ext cx="1127941" cy="938220"/>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libri"/>
                <a:ea typeface="+mn-ea"/>
                <a:cs typeface="+mn-cs"/>
              </a:endParaRPr>
            </a:p>
          </p:txBody>
        </p:sp>
      </p:grpSp>
      <p:pic>
        <p:nvPicPr>
          <p:cNvPr id="27" name="Graphic 26" descr="Database outline">
            <a:extLst>
              <a:ext uri="{FF2B5EF4-FFF2-40B4-BE49-F238E27FC236}">
                <a16:creationId xmlns:a16="http://schemas.microsoft.com/office/drawing/2014/main" id="{D2B99DC4-2A30-4BED-6E30-E37397CC204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41730" y="1537516"/>
            <a:ext cx="582220" cy="582220"/>
          </a:xfrm>
          <a:prstGeom prst="rect">
            <a:avLst/>
          </a:prstGeom>
        </p:spPr>
      </p:pic>
      <p:sp>
        <p:nvSpPr>
          <p:cNvPr id="28" name="TextBox 20">
            <a:extLst>
              <a:ext uri="{FF2B5EF4-FFF2-40B4-BE49-F238E27FC236}">
                <a16:creationId xmlns:a16="http://schemas.microsoft.com/office/drawing/2014/main" id="{105A6612-89DA-7FBD-D946-22300839BE10}"/>
              </a:ext>
            </a:extLst>
          </p:cNvPr>
          <p:cNvSpPr txBox="1">
            <a:spLocks noChangeArrowheads="1"/>
          </p:cNvSpPr>
          <p:nvPr/>
        </p:nvSpPr>
        <p:spPr bwMode="auto">
          <a:xfrm>
            <a:off x="449189" y="2107700"/>
            <a:ext cx="128392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50" b="1" dirty="0">
                <a:solidFill>
                  <a:prstClr val="black"/>
                </a:solidFill>
                <a:latin typeface="Calibri"/>
                <a:ea typeface="Amazon Ember" panose="020B0603020204020204" pitchFamily="34" charset="0"/>
                <a:cs typeface="Arial" panose="020B0604020202020204" pitchFamily="34" charset="0"/>
              </a:rPr>
              <a:t>Online Database</a:t>
            </a:r>
            <a:endPar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30" name="Graphic 29" descr="Cloud with solid fill">
            <a:extLst>
              <a:ext uri="{FF2B5EF4-FFF2-40B4-BE49-F238E27FC236}">
                <a16:creationId xmlns:a16="http://schemas.microsoft.com/office/drawing/2014/main" id="{6BAC2B82-7FCF-D418-6EF5-FA527C90F4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1248" y="1532174"/>
            <a:ext cx="566308" cy="566308"/>
          </a:xfrm>
          <a:prstGeom prst="rect">
            <a:avLst/>
          </a:prstGeom>
        </p:spPr>
      </p:pic>
      <p:sp>
        <p:nvSpPr>
          <p:cNvPr id="31" name="TextBox 20">
            <a:extLst>
              <a:ext uri="{FF2B5EF4-FFF2-40B4-BE49-F238E27FC236}">
                <a16:creationId xmlns:a16="http://schemas.microsoft.com/office/drawing/2014/main" id="{6F5E0D4F-E623-B933-3895-44B171DD60F0}"/>
              </a:ext>
            </a:extLst>
          </p:cNvPr>
          <p:cNvSpPr txBox="1">
            <a:spLocks noChangeArrowheads="1"/>
          </p:cNvSpPr>
          <p:nvPr/>
        </p:nvSpPr>
        <p:spPr bwMode="auto">
          <a:xfrm>
            <a:off x="3779292" y="1168974"/>
            <a:ext cx="13424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2400" b="1" dirty="0">
                <a:solidFill>
                  <a:prstClr val="black"/>
                </a:solidFill>
                <a:latin typeface="Calibri"/>
                <a:ea typeface="Amazon Ember" panose="020B0603020204020204" pitchFamily="34" charset="0"/>
                <a:cs typeface="Arial" panose="020B0604020202020204" pitchFamily="34" charset="0"/>
              </a:rPr>
              <a:t>VPC</a:t>
            </a:r>
            <a:endPar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F959C96-C085-007B-9FF7-CC365E2E476C}"/>
              </a:ext>
            </a:extLst>
          </p:cNvPr>
          <p:cNvSpPr/>
          <p:nvPr/>
        </p:nvSpPr>
        <p:spPr bwMode="gray">
          <a:xfrm>
            <a:off x="2940050" y="1828626"/>
            <a:ext cx="3028950" cy="1092374"/>
          </a:xfrm>
          <a:prstGeom prst="rect">
            <a:avLst/>
          </a:prstGeom>
          <a:noFill/>
          <a:ln w="19050" algn="ctr">
            <a:solidFill>
              <a:schemeClr val="accent4"/>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sp>
        <p:nvSpPr>
          <p:cNvPr id="33" name="TextBox 20">
            <a:extLst>
              <a:ext uri="{FF2B5EF4-FFF2-40B4-BE49-F238E27FC236}">
                <a16:creationId xmlns:a16="http://schemas.microsoft.com/office/drawing/2014/main" id="{3308035E-E3BD-0929-E9D1-372D571FDBD8}"/>
              </a:ext>
            </a:extLst>
          </p:cNvPr>
          <p:cNvSpPr txBox="1">
            <a:spLocks noChangeArrowheads="1"/>
          </p:cNvSpPr>
          <p:nvPr/>
        </p:nvSpPr>
        <p:spPr bwMode="auto">
          <a:xfrm>
            <a:off x="3808538" y="2675108"/>
            <a:ext cx="128392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50" b="1" dirty="0">
                <a:solidFill>
                  <a:prstClr val="black"/>
                </a:solidFill>
                <a:latin typeface="Calibri"/>
                <a:ea typeface="Amazon Ember" panose="020B0603020204020204" pitchFamily="34" charset="0"/>
                <a:cs typeface="Arial" panose="020B0604020202020204" pitchFamily="34" charset="0"/>
              </a:rPr>
              <a:t>Public Subnet</a:t>
            </a:r>
            <a:endPar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026" name="Picture 2" descr="Compute Amazon VPC VPC NAT gateway&quot; Icon - Download for free – Iconduck">
            <a:extLst>
              <a:ext uri="{FF2B5EF4-FFF2-40B4-BE49-F238E27FC236}">
                <a16:creationId xmlns:a16="http://schemas.microsoft.com/office/drawing/2014/main" id="{CE179986-1BFC-2BD1-48D7-7C949FE8E4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4364" y="1999404"/>
            <a:ext cx="345601" cy="359498"/>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20">
            <a:extLst>
              <a:ext uri="{FF2B5EF4-FFF2-40B4-BE49-F238E27FC236}">
                <a16:creationId xmlns:a16="http://schemas.microsoft.com/office/drawing/2014/main" id="{D1812211-F4B3-0866-A7A3-C732039C8896}"/>
              </a:ext>
            </a:extLst>
          </p:cNvPr>
          <p:cNvSpPr txBox="1">
            <a:spLocks noChangeArrowheads="1"/>
          </p:cNvSpPr>
          <p:nvPr/>
        </p:nvSpPr>
        <p:spPr bwMode="auto">
          <a:xfrm>
            <a:off x="2732331" y="2358902"/>
            <a:ext cx="128392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50" b="1" dirty="0">
                <a:solidFill>
                  <a:prstClr val="black"/>
                </a:solidFill>
                <a:latin typeface="Calibri"/>
                <a:ea typeface="Amazon Ember" panose="020B0603020204020204" pitchFamily="34" charset="0"/>
                <a:cs typeface="Arial" panose="020B0604020202020204" pitchFamily="34" charset="0"/>
              </a:rPr>
              <a:t>NAT Gateway</a:t>
            </a:r>
            <a:endPar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grpSp>
        <p:nvGrpSpPr>
          <p:cNvPr id="38" name="Group 37">
            <a:extLst>
              <a:ext uri="{FF2B5EF4-FFF2-40B4-BE49-F238E27FC236}">
                <a16:creationId xmlns:a16="http://schemas.microsoft.com/office/drawing/2014/main" id="{7084C03F-1661-09DE-AF94-A956F4909F16}"/>
              </a:ext>
            </a:extLst>
          </p:cNvPr>
          <p:cNvGrpSpPr/>
          <p:nvPr/>
        </p:nvGrpSpPr>
        <p:grpSpPr>
          <a:xfrm>
            <a:off x="6735444" y="1464055"/>
            <a:ext cx="2064722" cy="1482873"/>
            <a:chOff x="6763048" y="1542267"/>
            <a:chExt cx="2064722" cy="1482873"/>
          </a:xfrm>
        </p:grpSpPr>
        <p:sp>
          <p:nvSpPr>
            <p:cNvPr id="36" name="Rectangle 35">
              <a:extLst>
                <a:ext uri="{FF2B5EF4-FFF2-40B4-BE49-F238E27FC236}">
                  <a16:creationId xmlns:a16="http://schemas.microsoft.com/office/drawing/2014/main" id="{D5057194-5693-7817-D8BD-3E170858B683}"/>
                </a:ext>
              </a:extLst>
            </p:cNvPr>
            <p:cNvSpPr>
              <a:spLocks/>
            </p:cNvSpPr>
            <p:nvPr/>
          </p:nvSpPr>
          <p:spPr>
            <a:xfrm>
              <a:off x="6763048" y="1542267"/>
              <a:ext cx="2064722" cy="1482873"/>
            </a:xfrm>
            <a:prstGeom prst="rect">
              <a:avLst/>
            </a:prstGeom>
            <a:solidFill>
              <a:srgbClr val="A8CCB0"/>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a:extLst>
                <a:ext uri="{FF2B5EF4-FFF2-40B4-BE49-F238E27FC236}">
                  <a16:creationId xmlns:a16="http://schemas.microsoft.com/office/drawing/2014/main" id="{046CF317-20C0-7633-21ED-A98F0575E6F4}"/>
                </a:ext>
              </a:extLst>
            </p:cNvPr>
            <p:cNvSpPr>
              <a:spLocks/>
            </p:cNvSpPr>
            <p:nvPr/>
          </p:nvSpPr>
          <p:spPr bwMode="gray">
            <a:xfrm>
              <a:off x="6895943" y="1638663"/>
              <a:ext cx="1787908" cy="1282337"/>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39" name="Rectangle 38">
            <a:extLst>
              <a:ext uri="{FF2B5EF4-FFF2-40B4-BE49-F238E27FC236}">
                <a16:creationId xmlns:a16="http://schemas.microsoft.com/office/drawing/2014/main" id="{D816874F-DF7D-35AD-084C-371EFCA1F493}"/>
              </a:ext>
            </a:extLst>
          </p:cNvPr>
          <p:cNvSpPr/>
          <p:nvPr/>
        </p:nvSpPr>
        <p:spPr bwMode="gray">
          <a:xfrm>
            <a:off x="2940050" y="2997664"/>
            <a:ext cx="3028950" cy="1320336"/>
          </a:xfrm>
          <a:prstGeom prst="rect">
            <a:avLst/>
          </a:prstGeom>
          <a:noFill/>
          <a:ln w="19050" algn="ctr">
            <a:solidFill>
              <a:schemeClr val="accent4"/>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sp>
        <p:nvSpPr>
          <p:cNvPr id="40" name="TextBox 20">
            <a:extLst>
              <a:ext uri="{FF2B5EF4-FFF2-40B4-BE49-F238E27FC236}">
                <a16:creationId xmlns:a16="http://schemas.microsoft.com/office/drawing/2014/main" id="{59A2EC70-BF12-0E1E-E5D1-25E9B33FD9CC}"/>
              </a:ext>
            </a:extLst>
          </p:cNvPr>
          <p:cNvSpPr txBox="1">
            <a:spLocks noChangeArrowheads="1"/>
          </p:cNvSpPr>
          <p:nvPr/>
        </p:nvSpPr>
        <p:spPr bwMode="auto">
          <a:xfrm>
            <a:off x="3808538" y="4038563"/>
            <a:ext cx="128392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50" b="1" dirty="0">
                <a:solidFill>
                  <a:prstClr val="black"/>
                </a:solidFill>
                <a:latin typeface="Calibri"/>
                <a:ea typeface="Amazon Ember" panose="020B0603020204020204" pitchFamily="34" charset="0"/>
                <a:cs typeface="Arial" panose="020B0604020202020204" pitchFamily="34" charset="0"/>
              </a:rPr>
              <a:t>Private Subnet</a:t>
            </a:r>
            <a:endPar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37553300-F3B8-FE8C-20E8-EE3B941694EF}"/>
              </a:ext>
            </a:extLst>
          </p:cNvPr>
          <p:cNvPicPr>
            <a:picLocks noChangeAspect="1"/>
          </p:cNvPicPr>
          <p:nvPr/>
        </p:nvPicPr>
        <p:blipFill>
          <a:blip r:embed="rId7"/>
          <a:stretch>
            <a:fillRect/>
          </a:stretch>
        </p:blipFill>
        <p:spPr>
          <a:xfrm>
            <a:off x="3056483" y="3368132"/>
            <a:ext cx="2008436" cy="601791"/>
          </a:xfrm>
          <a:prstGeom prst="rect">
            <a:avLst/>
          </a:prstGeom>
        </p:spPr>
      </p:pic>
      <p:sp>
        <p:nvSpPr>
          <p:cNvPr id="46" name="TextBox 20">
            <a:extLst>
              <a:ext uri="{FF2B5EF4-FFF2-40B4-BE49-F238E27FC236}">
                <a16:creationId xmlns:a16="http://schemas.microsoft.com/office/drawing/2014/main" id="{059D249D-EB67-908A-FA07-35198D7D365E}"/>
              </a:ext>
            </a:extLst>
          </p:cNvPr>
          <p:cNvSpPr txBox="1">
            <a:spLocks noChangeArrowheads="1"/>
          </p:cNvSpPr>
          <p:nvPr/>
        </p:nvSpPr>
        <p:spPr bwMode="auto">
          <a:xfrm>
            <a:off x="3374294" y="3091778"/>
            <a:ext cx="128392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50" b="1" dirty="0">
                <a:solidFill>
                  <a:prstClr val="black"/>
                </a:solidFill>
                <a:latin typeface="Calibri"/>
                <a:ea typeface="Amazon Ember" panose="020B0603020204020204" pitchFamily="34" charset="0"/>
                <a:cs typeface="Arial" panose="020B0604020202020204" pitchFamily="34" charset="0"/>
              </a:rPr>
              <a:t>Data Architecture</a:t>
            </a:r>
            <a:endPar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028" name="Picture 4" descr="aws ec2&quot; Icon - Download for free – Iconduck">
            <a:extLst>
              <a:ext uri="{FF2B5EF4-FFF2-40B4-BE49-F238E27FC236}">
                <a16:creationId xmlns:a16="http://schemas.microsoft.com/office/drawing/2014/main" id="{FD206598-0AD8-2EE7-4A0B-15682E2D69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7467" y="3212512"/>
            <a:ext cx="397671" cy="48013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20">
            <a:extLst>
              <a:ext uri="{FF2B5EF4-FFF2-40B4-BE49-F238E27FC236}">
                <a16:creationId xmlns:a16="http://schemas.microsoft.com/office/drawing/2014/main" id="{E94EAFDE-998F-CB42-126B-818C68844E0F}"/>
              </a:ext>
            </a:extLst>
          </p:cNvPr>
          <p:cNvSpPr txBox="1">
            <a:spLocks noChangeArrowheads="1"/>
          </p:cNvSpPr>
          <p:nvPr/>
        </p:nvSpPr>
        <p:spPr bwMode="auto">
          <a:xfrm>
            <a:off x="5100248" y="3623065"/>
            <a:ext cx="96995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50" b="1" dirty="0">
                <a:solidFill>
                  <a:prstClr val="black"/>
                </a:solidFill>
                <a:latin typeface="Calibri"/>
                <a:ea typeface="Amazon Ember" panose="020B0603020204020204" pitchFamily="34" charset="0"/>
                <a:cs typeface="Arial" panose="020B0604020202020204" pitchFamily="34" charset="0"/>
              </a:rPr>
              <a:t>EC2 – VM Compute</a:t>
            </a:r>
            <a:endPar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cxnSp>
        <p:nvCxnSpPr>
          <p:cNvPr id="52" name="Straight Arrow Connector 51">
            <a:extLst>
              <a:ext uri="{FF2B5EF4-FFF2-40B4-BE49-F238E27FC236}">
                <a16:creationId xmlns:a16="http://schemas.microsoft.com/office/drawing/2014/main" id="{433C5019-FF20-75D1-1632-84DDCC387E67}"/>
              </a:ext>
            </a:extLst>
          </p:cNvPr>
          <p:cNvCxnSpPr>
            <a:cxnSpLocks/>
          </p:cNvCxnSpPr>
          <p:nvPr/>
        </p:nvCxnSpPr>
        <p:spPr>
          <a:xfrm flipV="1">
            <a:off x="1219200" y="3212512"/>
            <a:ext cx="1295400" cy="12838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AE60923-8BF5-C152-711B-28663AC694A5}"/>
              </a:ext>
            </a:extLst>
          </p:cNvPr>
          <p:cNvCxnSpPr>
            <a:cxnSpLocks/>
          </p:cNvCxnSpPr>
          <p:nvPr/>
        </p:nvCxnSpPr>
        <p:spPr>
          <a:xfrm>
            <a:off x="1858106" y="2049280"/>
            <a:ext cx="715100" cy="27410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0836B277-3C2D-55C2-713B-26F90B7998D1}"/>
              </a:ext>
            </a:extLst>
          </p:cNvPr>
          <p:cNvGrpSpPr/>
          <p:nvPr/>
        </p:nvGrpSpPr>
        <p:grpSpPr>
          <a:xfrm>
            <a:off x="1905261" y="1426790"/>
            <a:ext cx="734392" cy="549557"/>
            <a:chOff x="2136227" y="2968272"/>
            <a:chExt cx="835395" cy="625139"/>
          </a:xfrm>
        </p:grpSpPr>
        <p:sp>
          <p:nvSpPr>
            <p:cNvPr id="61" name="TextBox 20">
              <a:extLst>
                <a:ext uri="{FF2B5EF4-FFF2-40B4-BE49-F238E27FC236}">
                  <a16:creationId xmlns:a16="http://schemas.microsoft.com/office/drawing/2014/main" id="{14378C86-B9FC-B7B7-70B7-1DCA44B9D33A}"/>
                </a:ext>
              </a:extLst>
            </p:cNvPr>
            <p:cNvSpPr txBox="1">
              <a:spLocks noChangeArrowheads="1"/>
            </p:cNvSpPr>
            <p:nvPr/>
          </p:nvSpPr>
          <p:spPr bwMode="auto">
            <a:xfrm>
              <a:off x="2136227" y="3348336"/>
              <a:ext cx="835395" cy="2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Glue Job</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62" name="Graphic 10">
              <a:extLst>
                <a:ext uri="{FF2B5EF4-FFF2-40B4-BE49-F238E27FC236}">
                  <a16:creationId xmlns:a16="http://schemas.microsoft.com/office/drawing/2014/main" id="{7BA2F9A9-CA50-9BDB-8D27-190CF089FE41}"/>
                </a:ext>
              </a:extLst>
            </p:cNvPr>
            <p:cNvPicPr>
              <a:picLocks noChangeAspect="1" noChangeArrowheads="1"/>
            </p:cNvPicPr>
            <p:nvPr/>
          </p:nvPicPr>
          <p:blipFill>
            <a:blip r:embed="rId9"/>
            <a:srcRect/>
            <a:stretch/>
          </p:blipFill>
          <p:spPr bwMode="auto">
            <a:xfrm>
              <a:off x="2361027" y="2968272"/>
              <a:ext cx="385199" cy="38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30" name="Picture 6" descr="AWS VPN Integration - Apono Access Automation">
            <a:extLst>
              <a:ext uri="{FF2B5EF4-FFF2-40B4-BE49-F238E27FC236}">
                <a16:creationId xmlns:a16="http://schemas.microsoft.com/office/drawing/2014/main" id="{5BD6C63A-88C1-C34C-2E92-200BE16666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1374" y="2701421"/>
            <a:ext cx="706510" cy="706510"/>
          </a:xfrm>
          <a:prstGeom prst="rect">
            <a:avLst/>
          </a:prstGeom>
          <a:noFill/>
          <a:extLst>
            <a:ext uri="{909E8E84-426E-40DD-AFC4-6F175D3DCCD1}">
              <a14:hiddenFill xmlns:a14="http://schemas.microsoft.com/office/drawing/2010/main">
                <a:solidFill>
                  <a:srgbClr val="FFFFFF"/>
                </a:solidFill>
              </a14:hiddenFill>
            </a:ext>
          </a:extLst>
        </p:spPr>
      </p:pic>
      <p:sp>
        <p:nvSpPr>
          <p:cNvPr id="1033" name="TextBox 20">
            <a:extLst>
              <a:ext uri="{FF2B5EF4-FFF2-40B4-BE49-F238E27FC236}">
                <a16:creationId xmlns:a16="http://schemas.microsoft.com/office/drawing/2014/main" id="{03F5D6B5-4180-1E8C-6BC1-ED9E84DA6E4B}"/>
              </a:ext>
            </a:extLst>
          </p:cNvPr>
          <p:cNvSpPr txBox="1">
            <a:spLocks noChangeArrowheads="1"/>
          </p:cNvSpPr>
          <p:nvPr/>
        </p:nvSpPr>
        <p:spPr bwMode="auto">
          <a:xfrm>
            <a:off x="424037" y="3440251"/>
            <a:ext cx="17576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50" b="1" dirty="0">
                <a:solidFill>
                  <a:prstClr val="black"/>
                </a:solidFill>
                <a:latin typeface="Calibri"/>
                <a:ea typeface="Amazon Ember" panose="020B0603020204020204" pitchFamily="34" charset="0"/>
                <a:cs typeface="Arial" panose="020B0604020202020204" pitchFamily="34" charset="0"/>
              </a:rPr>
              <a:t>VPN + Virtual Gateway, and an on-prem Gateway</a:t>
            </a:r>
            <a:endPar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cxnSp>
        <p:nvCxnSpPr>
          <p:cNvPr id="1037" name="Straight Arrow Connector 1036">
            <a:extLst>
              <a:ext uri="{FF2B5EF4-FFF2-40B4-BE49-F238E27FC236}">
                <a16:creationId xmlns:a16="http://schemas.microsoft.com/office/drawing/2014/main" id="{D923852A-674F-B5C7-DD5B-4BD1649F53A5}"/>
              </a:ext>
            </a:extLst>
          </p:cNvPr>
          <p:cNvCxnSpPr>
            <a:stCxn id="36" idx="1"/>
          </p:cNvCxnSpPr>
          <p:nvPr/>
        </p:nvCxnSpPr>
        <p:spPr>
          <a:xfrm flipH="1">
            <a:off x="6249804" y="2205492"/>
            <a:ext cx="485640" cy="63729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38" name="TextBox 20">
            <a:extLst>
              <a:ext uri="{FF2B5EF4-FFF2-40B4-BE49-F238E27FC236}">
                <a16:creationId xmlns:a16="http://schemas.microsoft.com/office/drawing/2014/main" id="{7739F8FE-B1D2-BD54-70A5-B38CE0E33CB7}"/>
              </a:ext>
            </a:extLst>
          </p:cNvPr>
          <p:cNvSpPr txBox="1">
            <a:spLocks noChangeArrowheads="1"/>
          </p:cNvSpPr>
          <p:nvPr/>
        </p:nvSpPr>
        <p:spPr bwMode="auto">
          <a:xfrm>
            <a:off x="7091084" y="2443202"/>
            <a:ext cx="134241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100" b="1" dirty="0">
                <a:solidFill>
                  <a:prstClr val="black"/>
                </a:solidFill>
                <a:latin typeface="Calibri"/>
                <a:ea typeface="Amazon Ember" panose="020B0603020204020204" pitchFamily="34" charset="0"/>
                <a:cs typeface="Arial" panose="020B0604020202020204" pitchFamily="34" charset="0"/>
              </a:rPr>
              <a:t>S3 Data Lake setup for different clients</a:t>
            </a:r>
            <a:endParaRPr kumimoji="0" lang="en-US" altLang="en-US" sz="5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grpSp>
        <p:nvGrpSpPr>
          <p:cNvPr id="1042" name="Group 1041">
            <a:extLst>
              <a:ext uri="{FF2B5EF4-FFF2-40B4-BE49-F238E27FC236}">
                <a16:creationId xmlns:a16="http://schemas.microsoft.com/office/drawing/2014/main" id="{D1E7DB6B-04B4-F441-BDC2-08EA360A63A8}"/>
              </a:ext>
            </a:extLst>
          </p:cNvPr>
          <p:cNvGrpSpPr/>
          <p:nvPr/>
        </p:nvGrpSpPr>
        <p:grpSpPr>
          <a:xfrm>
            <a:off x="7203623" y="1610713"/>
            <a:ext cx="1054044" cy="845663"/>
            <a:chOff x="7021849" y="1513239"/>
            <a:chExt cx="1054044" cy="845663"/>
          </a:xfrm>
        </p:grpSpPr>
        <p:pic>
          <p:nvPicPr>
            <p:cNvPr id="50" name="Graphic 8">
              <a:extLst>
                <a:ext uri="{FF2B5EF4-FFF2-40B4-BE49-F238E27FC236}">
                  <a16:creationId xmlns:a16="http://schemas.microsoft.com/office/drawing/2014/main" id="{0947C44A-1EAB-840D-2D80-96C3EA327160}"/>
                </a:ext>
              </a:extLst>
            </p:cNvPr>
            <p:cNvPicPr>
              <a:picLocks noChangeAspect="1" noChangeArrowheads="1"/>
            </p:cNvPicPr>
            <p:nvPr/>
          </p:nvPicPr>
          <p:blipFill>
            <a:blip r:embed="rId11"/>
            <a:srcRect/>
            <a:stretch/>
          </p:blipFill>
          <p:spPr bwMode="auto">
            <a:xfrm>
              <a:off x="7385397" y="1668406"/>
              <a:ext cx="690496" cy="690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9" name="Graphic 8">
              <a:extLst>
                <a:ext uri="{FF2B5EF4-FFF2-40B4-BE49-F238E27FC236}">
                  <a16:creationId xmlns:a16="http://schemas.microsoft.com/office/drawing/2014/main" id="{B3B9DF54-277B-0359-E043-4C9549ABE3C8}"/>
                </a:ext>
              </a:extLst>
            </p:cNvPr>
            <p:cNvPicPr>
              <a:picLocks noChangeAspect="1" noChangeArrowheads="1"/>
            </p:cNvPicPr>
            <p:nvPr/>
          </p:nvPicPr>
          <p:blipFill>
            <a:blip r:embed="rId11"/>
            <a:srcRect/>
            <a:stretch/>
          </p:blipFill>
          <p:spPr bwMode="auto">
            <a:xfrm>
              <a:off x="7264215" y="1616683"/>
              <a:ext cx="690496" cy="690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0" name="Graphic 8">
              <a:extLst>
                <a:ext uri="{FF2B5EF4-FFF2-40B4-BE49-F238E27FC236}">
                  <a16:creationId xmlns:a16="http://schemas.microsoft.com/office/drawing/2014/main" id="{77850662-AD3A-2694-D7BC-C11A45D56F14}"/>
                </a:ext>
              </a:extLst>
            </p:cNvPr>
            <p:cNvPicPr>
              <a:picLocks noChangeAspect="1" noChangeArrowheads="1"/>
            </p:cNvPicPr>
            <p:nvPr/>
          </p:nvPicPr>
          <p:blipFill>
            <a:blip r:embed="rId11"/>
            <a:srcRect/>
            <a:stretch/>
          </p:blipFill>
          <p:spPr bwMode="auto">
            <a:xfrm>
              <a:off x="7143032" y="1564961"/>
              <a:ext cx="690496" cy="690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1" name="Graphic 8">
              <a:extLst>
                <a:ext uri="{FF2B5EF4-FFF2-40B4-BE49-F238E27FC236}">
                  <a16:creationId xmlns:a16="http://schemas.microsoft.com/office/drawing/2014/main" id="{ABBEC349-81AF-A16C-BD77-9D1FF74631D9}"/>
                </a:ext>
              </a:extLst>
            </p:cNvPr>
            <p:cNvPicPr>
              <a:picLocks noChangeAspect="1" noChangeArrowheads="1"/>
            </p:cNvPicPr>
            <p:nvPr/>
          </p:nvPicPr>
          <p:blipFill>
            <a:blip r:embed="rId11"/>
            <a:srcRect/>
            <a:stretch/>
          </p:blipFill>
          <p:spPr bwMode="auto">
            <a:xfrm>
              <a:off x="7021849" y="1513239"/>
              <a:ext cx="690496" cy="690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4" name="Left Brace 1043">
            <a:extLst>
              <a:ext uri="{FF2B5EF4-FFF2-40B4-BE49-F238E27FC236}">
                <a16:creationId xmlns:a16="http://schemas.microsoft.com/office/drawing/2014/main" id="{E4FDDC12-BF36-39AF-27F0-67E3FE9522E1}"/>
              </a:ext>
            </a:extLst>
          </p:cNvPr>
          <p:cNvSpPr/>
          <p:nvPr/>
        </p:nvSpPr>
        <p:spPr>
          <a:xfrm>
            <a:off x="6322475" y="3146295"/>
            <a:ext cx="1044186" cy="2200151"/>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nvGrpSpPr>
          <p:cNvPr id="1045" name="Group 1044">
            <a:extLst>
              <a:ext uri="{FF2B5EF4-FFF2-40B4-BE49-F238E27FC236}">
                <a16:creationId xmlns:a16="http://schemas.microsoft.com/office/drawing/2014/main" id="{4E7856B9-9DE2-12B9-308C-50FDC80EDC97}"/>
              </a:ext>
            </a:extLst>
          </p:cNvPr>
          <p:cNvGrpSpPr/>
          <p:nvPr/>
        </p:nvGrpSpPr>
        <p:grpSpPr>
          <a:xfrm>
            <a:off x="7085292" y="3569111"/>
            <a:ext cx="2064722" cy="1482873"/>
            <a:chOff x="6763048" y="1542267"/>
            <a:chExt cx="2064722" cy="1482873"/>
          </a:xfrm>
        </p:grpSpPr>
        <p:sp>
          <p:nvSpPr>
            <p:cNvPr id="1046" name="Rectangle 1045">
              <a:extLst>
                <a:ext uri="{FF2B5EF4-FFF2-40B4-BE49-F238E27FC236}">
                  <a16:creationId xmlns:a16="http://schemas.microsoft.com/office/drawing/2014/main" id="{15270141-A4BE-2EC9-1070-0C71FB1A1B94}"/>
                </a:ext>
              </a:extLst>
            </p:cNvPr>
            <p:cNvSpPr>
              <a:spLocks/>
            </p:cNvSpPr>
            <p:nvPr/>
          </p:nvSpPr>
          <p:spPr>
            <a:xfrm>
              <a:off x="6763048" y="1542267"/>
              <a:ext cx="2064722" cy="1482873"/>
            </a:xfrm>
            <a:prstGeom prst="rect">
              <a:avLst/>
            </a:prstGeom>
            <a:solidFill>
              <a:srgbClr val="A8CCB0"/>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1047" name="Rectangle 1046">
              <a:extLst>
                <a:ext uri="{FF2B5EF4-FFF2-40B4-BE49-F238E27FC236}">
                  <a16:creationId xmlns:a16="http://schemas.microsoft.com/office/drawing/2014/main" id="{9E23AFE9-A9AC-8216-A2D3-4C241205A62E}"/>
                </a:ext>
              </a:extLst>
            </p:cNvPr>
            <p:cNvSpPr>
              <a:spLocks/>
            </p:cNvSpPr>
            <p:nvPr/>
          </p:nvSpPr>
          <p:spPr bwMode="gray">
            <a:xfrm>
              <a:off x="6895943" y="1638663"/>
              <a:ext cx="1787908" cy="1282337"/>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048" name="Group 1047">
            <a:extLst>
              <a:ext uri="{FF2B5EF4-FFF2-40B4-BE49-F238E27FC236}">
                <a16:creationId xmlns:a16="http://schemas.microsoft.com/office/drawing/2014/main" id="{CCBC22C0-F9FC-8791-BCB8-69B223DE52FA}"/>
              </a:ext>
            </a:extLst>
          </p:cNvPr>
          <p:cNvGrpSpPr/>
          <p:nvPr/>
        </p:nvGrpSpPr>
        <p:grpSpPr>
          <a:xfrm>
            <a:off x="9600096" y="3551042"/>
            <a:ext cx="2064722" cy="1482873"/>
            <a:chOff x="6763048" y="1542267"/>
            <a:chExt cx="2064722" cy="1482873"/>
          </a:xfrm>
        </p:grpSpPr>
        <p:sp>
          <p:nvSpPr>
            <p:cNvPr id="1049" name="Rectangle 1048">
              <a:extLst>
                <a:ext uri="{FF2B5EF4-FFF2-40B4-BE49-F238E27FC236}">
                  <a16:creationId xmlns:a16="http://schemas.microsoft.com/office/drawing/2014/main" id="{65CF5183-460F-5EC7-50F8-3FA69847DEB8}"/>
                </a:ext>
              </a:extLst>
            </p:cNvPr>
            <p:cNvSpPr>
              <a:spLocks/>
            </p:cNvSpPr>
            <p:nvPr/>
          </p:nvSpPr>
          <p:spPr>
            <a:xfrm>
              <a:off x="6763048" y="1542267"/>
              <a:ext cx="2064722" cy="1482873"/>
            </a:xfrm>
            <a:prstGeom prst="rect">
              <a:avLst/>
            </a:prstGeom>
            <a:solidFill>
              <a:srgbClr val="A8CCB0"/>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1050" name="Rectangle 1049">
              <a:extLst>
                <a:ext uri="{FF2B5EF4-FFF2-40B4-BE49-F238E27FC236}">
                  <a16:creationId xmlns:a16="http://schemas.microsoft.com/office/drawing/2014/main" id="{A4A2758F-BBC1-C881-1AB7-EAED116DB17B}"/>
                </a:ext>
              </a:extLst>
            </p:cNvPr>
            <p:cNvSpPr>
              <a:spLocks/>
            </p:cNvSpPr>
            <p:nvPr/>
          </p:nvSpPr>
          <p:spPr bwMode="gray">
            <a:xfrm>
              <a:off x="6895943" y="1638663"/>
              <a:ext cx="1787908" cy="1282337"/>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051" name="TextBox 20">
            <a:extLst>
              <a:ext uri="{FF2B5EF4-FFF2-40B4-BE49-F238E27FC236}">
                <a16:creationId xmlns:a16="http://schemas.microsoft.com/office/drawing/2014/main" id="{8DC5D707-2604-245B-4AA3-FA03293205F1}"/>
              </a:ext>
            </a:extLst>
          </p:cNvPr>
          <p:cNvSpPr txBox="1">
            <a:spLocks noChangeArrowheads="1"/>
          </p:cNvSpPr>
          <p:nvPr/>
        </p:nvSpPr>
        <p:spPr bwMode="auto">
          <a:xfrm>
            <a:off x="7465276" y="3871185"/>
            <a:ext cx="134241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2400" b="1" dirty="0">
                <a:solidFill>
                  <a:prstClr val="black"/>
                </a:solidFill>
                <a:latin typeface="Calibri"/>
                <a:ea typeface="Amazon Ember" panose="020B0603020204020204" pitchFamily="34" charset="0"/>
                <a:cs typeface="Arial" panose="020B0604020202020204" pitchFamily="34" charset="0"/>
              </a:rPr>
              <a:t>Client 1 VPC</a:t>
            </a:r>
            <a:endPar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sp>
        <p:nvSpPr>
          <p:cNvPr id="1052" name="TextBox 20">
            <a:extLst>
              <a:ext uri="{FF2B5EF4-FFF2-40B4-BE49-F238E27FC236}">
                <a16:creationId xmlns:a16="http://schemas.microsoft.com/office/drawing/2014/main" id="{7D1180A5-021A-2B7E-A6D4-9CE066940FDA}"/>
              </a:ext>
            </a:extLst>
          </p:cNvPr>
          <p:cNvSpPr txBox="1">
            <a:spLocks noChangeArrowheads="1"/>
          </p:cNvSpPr>
          <p:nvPr/>
        </p:nvSpPr>
        <p:spPr bwMode="auto">
          <a:xfrm>
            <a:off x="9955736" y="3871185"/>
            <a:ext cx="134241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2400" b="1" dirty="0">
                <a:solidFill>
                  <a:prstClr val="black"/>
                </a:solidFill>
                <a:latin typeface="Calibri"/>
                <a:ea typeface="Amazon Ember" panose="020B0603020204020204" pitchFamily="34" charset="0"/>
                <a:cs typeface="Arial" panose="020B0604020202020204" pitchFamily="34" charset="0"/>
              </a:rPr>
              <a:t>Client 2 VPC</a:t>
            </a:r>
            <a:endPar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cxnSp>
        <p:nvCxnSpPr>
          <p:cNvPr id="1053" name="Straight Arrow Connector 1052">
            <a:extLst>
              <a:ext uri="{FF2B5EF4-FFF2-40B4-BE49-F238E27FC236}">
                <a16:creationId xmlns:a16="http://schemas.microsoft.com/office/drawing/2014/main" id="{63CA804F-AAB8-43EE-9F46-5285C080837E}"/>
              </a:ext>
            </a:extLst>
          </p:cNvPr>
          <p:cNvCxnSpPr>
            <a:cxnSpLocks/>
            <a:stCxn id="36" idx="2"/>
            <a:endCxn id="1047" idx="0"/>
          </p:cNvCxnSpPr>
          <p:nvPr/>
        </p:nvCxnSpPr>
        <p:spPr>
          <a:xfrm>
            <a:off x="7767805" y="2946928"/>
            <a:ext cx="344336" cy="718579"/>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56" name="Straight Arrow Connector 1055">
            <a:extLst>
              <a:ext uri="{FF2B5EF4-FFF2-40B4-BE49-F238E27FC236}">
                <a16:creationId xmlns:a16="http://schemas.microsoft.com/office/drawing/2014/main" id="{13F21DF8-B315-EEBF-0D87-E90E9A87D586}"/>
              </a:ext>
            </a:extLst>
          </p:cNvPr>
          <p:cNvCxnSpPr>
            <a:cxnSpLocks/>
            <a:stCxn id="36" idx="2"/>
            <a:endCxn id="1049" idx="0"/>
          </p:cNvCxnSpPr>
          <p:nvPr/>
        </p:nvCxnSpPr>
        <p:spPr>
          <a:xfrm>
            <a:off x="7767805" y="2946928"/>
            <a:ext cx="2864652" cy="60411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60" name="Rectangle 1059">
            <a:extLst>
              <a:ext uri="{FF2B5EF4-FFF2-40B4-BE49-F238E27FC236}">
                <a16:creationId xmlns:a16="http://schemas.microsoft.com/office/drawing/2014/main" id="{6D33EA50-1D06-F96C-F871-F50CA7255CB3}"/>
              </a:ext>
            </a:extLst>
          </p:cNvPr>
          <p:cNvSpPr>
            <a:spLocks/>
          </p:cNvSpPr>
          <p:nvPr/>
        </p:nvSpPr>
        <p:spPr>
          <a:xfrm>
            <a:off x="2639652" y="5139910"/>
            <a:ext cx="3610151" cy="1482873"/>
          </a:xfrm>
          <a:prstGeom prst="rect">
            <a:avLst/>
          </a:prstGeom>
          <a:solidFill>
            <a:srgbClr val="A8CCB0"/>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1061" name="Rectangle 1060">
            <a:extLst>
              <a:ext uri="{FF2B5EF4-FFF2-40B4-BE49-F238E27FC236}">
                <a16:creationId xmlns:a16="http://schemas.microsoft.com/office/drawing/2014/main" id="{DDB91B3C-C3A7-24DC-6B0F-FDAC3F060857}"/>
              </a:ext>
            </a:extLst>
          </p:cNvPr>
          <p:cNvSpPr>
            <a:spLocks/>
          </p:cNvSpPr>
          <p:nvPr/>
        </p:nvSpPr>
        <p:spPr bwMode="gray">
          <a:xfrm>
            <a:off x="2772547" y="5236306"/>
            <a:ext cx="3344363" cy="1282337"/>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libri"/>
              <a:ea typeface="+mn-ea"/>
              <a:cs typeface="+mn-cs"/>
            </a:endParaRPr>
          </a:p>
        </p:txBody>
      </p:sp>
      <p:sp>
        <p:nvSpPr>
          <p:cNvPr id="1062" name="TextBox 20">
            <a:extLst>
              <a:ext uri="{FF2B5EF4-FFF2-40B4-BE49-F238E27FC236}">
                <a16:creationId xmlns:a16="http://schemas.microsoft.com/office/drawing/2014/main" id="{17A3D921-9B9B-3995-B2E2-F587B5210399}"/>
              </a:ext>
            </a:extLst>
          </p:cNvPr>
          <p:cNvSpPr txBox="1">
            <a:spLocks noChangeArrowheads="1"/>
          </p:cNvSpPr>
          <p:nvPr/>
        </p:nvSpPr>
        <p:spPr bwMode="auto">
          <a:xfrm>
            <a:off x="3490355" y="4740628"/>
            <a:ext cx="1900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2400" b="1" dirty="0">
                <a:solidFill>
                  <a:prstClr val="black"/>
                </a:solidFill>
                <a:latin typeface="Calibri"/>
                <a:ea typeface="Amazon Ember" panose="020B0603020204020204" pitchFamily="34" charset="0"/>
                <a:cs typeface="Arial" panose="020B0604020202020204" pitchFamily="34" charset="0"/>
              </a:rPr>
              <a:t>Network VPC</a:t>
            </a:r>
            <a:endPar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grpSp>
        <p:nvGrpSpPr>
          <p:cNvPr id="1063" name="Group 1062">
            <a:extLst>
              <a:ext uri="{FF2B5EF4-FFF2-40B4-BE49-F238E27FC236}">
                <a16:creationId xmlns:a16="http://schemas.microsoft.com/office/drawing/2014/main" id="{208B293B-3234-DE61-5B28-951952A612FB}"/>
              </a:ext>
            </a:extLst>
          </p:cNvPr>
          <p:cNvGrpSpPr/>
          <p:nvPr/>
        </p:nvGrpSpPr>
        <p:grpSpPr>
          <a:xfrm>
            <a:off x="3678351" y="5372810"/>
            <a:ext cx="585772" cy="472752"/>
            <a:chOff x="1276523" y="4263956"/>
            <a:chExt cx="585772" cy="472752"/>
          </a:xfrm>
        </p:grpSpPr>
        <p:sp>
          <p:nvSpPr>
            <p:cNvPr id="1064" name="TextBox 19">
              <a:extLst>
                <a:ext uri="{FF2B5EF4-FFF2-40B4-BE49-F238E27FC236}">
                  <a16:creationId xmlns:a16="http://schemas.microsoft.com/office/drawing/2014/main" id="{D4EB3180-8F98-4810-ECC3-423C63FFFBAC}"/>
                </a:ext>
              </a:extLst>
            </p:cNvPr>
            <p:cNvSpPr txBox="1">
              <a:spLocks noChangeArrowheads="1"/>
            </p:cNvSpPr>
            <p:nvPr/>
          </p:nvSpPr>
          <p:spPr bwMode="auto">
            <a:xfrm>
              <a:off x="1276523" y="4521264"/>
              <a:ext cx="585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IAM</a:t>
              </a:r>
            </a:p>
          </p:txBody>
        </p:sp>
        <p:pic>
          <p:nvPicPr>
            <p:cNvPr id="1065" name="Graphic 19">
              <a:extLst>
                <a:ext uri="{FF2B5EF4-FFF2-40B4-BE49-F238E27FC236}">
                  <a16:creationId xmlns:a16="http://schemas.microsoft.com/office/drawing/2014/main" id="{53D22AF9-9951-CAF7-31DD-3C9563893FAE}"/>
                </a:ext>
              </a:extLst>
            </p:cNvPr>
            <p:cNvPicPr>
              <a:picLocks noChangeAspect="1" noChangeArrowheads="1"/>
            </p:cNvPicPr>
            <p:nvPr/>
          </p:nvPicPr>
          <p:blipFill>
            <a:blip r:embed="rId12"/>
            <a:srcRect/>
            <a:stretch/>
          </p:blipFill>
          <p:spPr bwMode="auto">
            <a:xfrm>
              <a:off x="1445698" y="4263956"/>
              <a:ext cx="247423" cy="247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66" name="Group 1065">
            <a:extLst>
              <a:ext uri="{FF2B5EF4-FFF2-40B4-BE49-F238E27FC236}">
                <a16:creationId xmlns:a16="http://schemas.microsoft.com/office/drawing/2014/main" id="{0FF714B8-49D2-E843-54BD-9E6212721C9E}"/>
              </a:ext>
            </a:extLst>
          </p:cNvPr>
          <p:cNvGrpSpPr/>
          <p:nvPr/>
        </p:nvGrpSpPr>
        <p:grpSpPr>
          <a:xfrm>
            <a:off x="4493083" y="5372810"/>
            <a:ext cx="423949" cy="463998"/>
            <a:chOff x="2754004" y="4263956"/>
            <a:chExt cx="423949" cy="463998"/>
          </a:xfrm>
        </p:grpSpPr>
        <p:sp>
          <p:nvSpPr>
            <p:cNvPr id="1067" name="TextBox 19">
              <a:extLst>
                <a:ext uri="{FF2B5EF4-FFF2-40B4-BE49-F238E27FC236}">
                  <a16:creationId xmlns:a16="http://schemas.microsoft.com/office/drawing/2014/main" id="{8607D8EE-8E1D-B1C6-74BE-41EFFBCB620B}"/>
                </a:ext>
              </a:extLst>
            </p:cNvPr>
            <p:cNvSpPr txBox="1">
              <a:spLocks noChangeArrowheads="1"/>
            </p:cNvSpPr>
            <p:nvPr/>
          </p:nvSpPr>
          <p:spPr bwMode="auto">
            <a:xfrm>
              <a:off x="2754004" y="4512510"/>
              <a:ext cx="4239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KMS</a:t>
              </a:r>
            </a:p>
          </p:txBody>
        </p:sp>
        <p:pic>
          <p:nvPicPr>
            <p:cNvPr id="1068" name="Graphic 8">
              <a:extLst>
                <a:ext uri="{FF2B5EF4-FFF2-40B4-BE49-F238E27FC236}">
                  <a16:creationId xmlns:a16="http://schemas.microsoft.com/office/drawing/2014/main" id="{78070A74-9063-C797-D7B8-B78477E7FCB4}"/>
                </a:ext>
              </a:extLst>
            </p:cNvPr>
            <p:cNvPicPr>
              <a:picLocks noChangeAspect="1" noChangeArrowheads="1"/>
            </p:cNvPicPr>
            <p:nvPr/>
          </p:nvPicPr>
          <p:blipFill>
            <a:blip r:embed="rId13"/>
            <a:srcRect/>
            <a:stretch/>
          </p:blipFill>
          <p:spPr bwMode="auto">
            <a:xfrm>
              <a:off x="2852487" y="4263956"/>
              <a:ext cx="247423" cy="247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69" name="Group 1068">
            <a:extLst>
              <a:ext uri="{FF2B5EF4-FFF2-40B4-BE49-F238E27FC236}">
                <a16:creationId xmlns:a16="http://schemas.microsoft.com/office/drawing/2014/main" id="{32449466-52E1-3C46-2E92-A67C1A867E25}"/>
              </a:ext>
            </a:extLst>
          </p:cNvPr>
          <p:cNvGrpSpPr/>
          <p:nvPr/>
        </p:nvGrpSpPr>
        <p:grpSpPr>
          <a:xfrm>
            <a:off x="2738893" y="5372810"/>
            <a:ext cx="710498" cy="458082"/>
            <a:chOff x="542884" y="4260495"/>
            <a:chExt cx="710498" cy="458082"/>
          </a:xfrm>
        </p:grpSpPr>
        <p:pic>
          <p:nvPicPr>
            <p:cNvPr id="1070" name="Picture 1069">
              <a:extLst>
                <a:ext uri="{FF2B5EF4-FFF2-40B4-BE49-F238E27FC236}">
                  <a16:creationId xmlns:a16="http://schemas.microsoft.com/office/drawing/2014/main" id="{1C8DCA6C-4354-A4E6-1A09-9655EA0CA0DC}"/>
                </a:ext>
              </a:extLst>
            </p:cNvPr>
            <p:cNvPicPr>
              <a:picLocks noChangeAspect="1"/>
            </p:cNvPicPr>
            <p:nvPr/>
          </p:nvPicPr>
          <p:blipFill>
            <a:blip r:embed="rId14"/>
            <a:srcRect/>
            <a:stretch/>
          </p:blipFill>
          <p:spPr>
            <a:xfrm>
              <a:off x="775359" y="4260495"/>
              <a:ext cx="247423" cy="247423"/>
            </a:xfrm>
            <a:prstGeom prst="rect">
              <a:avLst/>
            </a:prstGeom>
          </p:spPr>
        </p:pic>
        <p:sp>
          <p:nvSpPr>
            <p:cNvPr id="1071" name="TextBox 19">
              <a:extLst>
                <a:ext uri="{FF2B5EF4-FFF2-40B4-BE49-F238E27FC236}">
                  <a16:creationId xmlns:a16="http://schemas.microsoft.com/office/drawing/2014/main" id="{4EA3334C-CAFD-309C-9E9B-AD55E1489EAA}"/>
                </a:ext>
              </a:extLst>
            </p:cNvPr>
            <p:cNvSpPr txBox="1">
              <a:spLocks noChangeArrowheads="1"/>
            </p:cNvSpPr>
            <p:nvPr/>
          </p:nvSpPr>
          <p:spPr bwMode="auto">
            <a:xfrm>
              <a:off x="542884" y="4503133"/>
              <a:ext cx="7104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a:solidFill>
                    <a:prstClr val="black"/>
                  </a:solidFill>
                  <a:ea typeface="Amazon Ember" panose="020B0603020204020204" pitchFamily="34" charset="0"/>
                  <a:cs typeface="Arial" panose="020B0604020202020204" pitchFamily="34" charset="0"/>
                </a:rPr>
                <a:t>SSO</a:t>
              </a:r>
              <a:endParaRPr kumimoji="0" lang="en-US" altLang="en-US" sz="800" b="0" i="0" u="none" strike="noStrike" kern="1200" cap="none" spc="0" normalizeH="0" baseline="0" noProof="0" dirty="0">
                <a:ln>
                  <a:noFill/>
                </a:ln>
                <a:solidFill>
                  <a:prstClr val="black"/>
                </a:solidFill>
                <a:effectLst/>
                <a:uLnTx/>
                <a:uFillTx/>
                <a:ea typeface="Amazon Ember" panose="020B0603020204020204" pitchFamily="34" charset="0"/>
                <a:cs typeface="Arial" panose="020B0604020202020204" pitchFamily="34" charset="0"/>
              </a:endParaRPr>
            </a:p>
          </p:txBody>
        </p:sp>
      </p:grpSp>
      <p:grpSp>
        <p:nvGrpSpPr>
          <p:cNvPr id="1072" name="Group 1071">
            <a:extLst>
              <a:ext uri="{FF2B5EF4-FFF2-40B4-BE49-F238E27FC236}">
                <a16:creationId xmlns:a16="http://schemas.microsoft.com/office/drawing/2014/main" id="{4C812A32-A586-5C1C-D94D-0DF8D4CB29E6}"/>
              </a:ext>
            </a:extLst>
          </p:cNvPr>
          <p:cNvGrpSpPr/>
          <p:nvPr/>
        </p:nvGrpSpPr>
        <p:grpSpPr>
          <a:xfrm>
            <a:off x="5145993" y="5372810"/>
            <a:ext cx="919784" cy="454360"/>
            <a:chOff x="2518693" y="4263956"/>
            <a:chExt cx="919784" cy="454360"/>
          </a:xfrm>
        </p:grpSpPr>
        <p:sp>
          <p:nvSpPr>
            <p:cNvPr id="1073" name="TextBox 19">
              <a:extLst>
                <a:ext uri="{FF2B5EF4-FFF2-40B4-BE49-F238E27FC236}">
                  <a16:creationId xmlns:a16="http://schemas.microsoft.com/office/drawing/2014/main" id="{49FE50D4-AB90-C8F9-741E-43C0905787C0}"/>
                </a:ext>
              </a:extLst>
            </p:cNvPr>
            <p:cNvSpPr txBox="1">
              <a:spLocks noChangeArrowheads="1"/>
            </p:cNvSpPr>
            <p:nvPr/>
          </p:nvSpPr>
          <p:spPr bwMode="auto">
            <a:xfrm>
              <a:off x="2518693" y="4502872"/>
              <a:ext cx="919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Secrets Manager</a:t>
              </a:r>
            </a:p>
          </p:txBody>
        </p:sp>
        <p:pic>
          <p:nvPicPr>
            <p:cNvPr id="1074" name="Graphic 8">
              <a:extLst>
                <a:ext uri="{FF2B5EF4-FFF2-40B4-BE49-F238E27FC236}">
                  <a16:creationId xmlns:a16="http://schemas.microsoft.com/office/drawing/2014/main" id="{F90B5574-A0EE-A3D5-52E0-6BD221DCEF65}"/>
                </a:ext>
              </a:extLst>
            </p:cNvPr>
            <p:cNvPicPr>
              <a:picLocks noChangeAspect="1" noChangeArrowheads="1"/>
            </p:cNvPicPr>
            <p:nvPr/>
          </p:nvPicPr>
          <p:blipFill>
            <a:blip r:embed="rId15"/>
            <a:srcRect/>
            <a:stretch/>
          </p:blipFill>
          <p:spPr bwMode="auto">
            <a:xfrm>
              <a:off x="2852487" y="4263956"/>
              <a:ext cx="247423" cy="247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75" name="TextBox 20">
            <a:extLst>
              <a:ext uri="{FF2B5EF4-FFF2-40B4-BE49-F238E27FC236}">
                <a16:creationId xmlns:a16="http://schemas.microsoft.com/office/drawing/2014/main" id="{8A68D912-BAC8-742C-4264-9CA8F070508A}"/>
              </a:ext>
            </a:extLst>
          </p:cNvPr>
          <p:cNvSpPr txBox="1">
            <a:spLocks noChangeArrowheads="1"/>
          </p:cNvSpPr>
          <p:nvPr/>
        </p:nvSpPr>
        <p:spPr bwMode="auto">
          <a:xfrm>
            <a:off x="2971367" y="5919432"/>
            <a:ext cx="28626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b="1" dirty="0">
                <a:solidFill>
                  <a:prstClr val="black"/>
                </a:solidFill>
                <a:latin typeface="Calibri"/>
                <a:ea typeface="Amazon Ember" panose="020B0603020204020204" pitchFamily="34" charset="0"/>
                <a:cs typeface="Arial" panose="020B0604020202020204" pitchFamily="34" charset="0"/>
              </a:rPr>
              <a:t>Security Policies and Configurations</a:t>
            </a:r>
            <a:endParaRPr kumimoji="0" lang="en-US" altLang="en-US"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cxnSp>
        <p:nvCxnSpPr>
          <p:cNvPr id="1079" name="Connector: Elbow 1078">
            <a:extLst>
              <a:ext uri="{FF2B5EF4-FFF2-40B4-BE49-F238E27FC236}">
                <a16:creationId xmlns:a16="http://schemas.microsoft.com/office/drawing/2014/main" id="{386429C8-4E1F-D70C-74E2-557A70323DD7}"/>
              </a:ext>
            </a:extLst>
          </p:cNvPr>
          <p:cNvCxnSpPr>
            <a:stCxn id="1060" idx="3"/>
            <a:endCxn id="1046" idx="2"/>
          </p:cNvCxnSpPr>
          <p:nvPr/>
        </p:nvCxnSpPr>
        <p:spPr>
          <a:xfrm flipV="1">
            <a:off x="6249803" y="5051984"/>
            <a:ext cx="1867850" cy="829363"/>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81" name="Connector: Elbow 1080">
            <a:extLst>
              <a:ext uri="{FF2B5EF4-FFF2-40B4-BE49-F238E27FC236}">
                <a16:creationId xmlns:a16="http://schemas.microsoft.com/office/drawing/2014/main" id="{87AA2379-0179-07FB-A69F-7B3863FBED29}"/>
              </a:ext>
            </a:extLst>
          </p:cNvPr>
          <p:cNvCxnSpPr>
            <a:stCxn id="1060" idx="3"/>
            <a:endCxn id="1049" idx="2"/>
          </p:cNvCxnSpPr>
          <p:nvPr/>
        </p:nvCxnSpPr>
        <p:spPr>
          <a:xfrm flipV="1">
            <a:off x="6249803" y="5033915"/>
            <a:ext cx="4382654" cy="847432"/>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224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476557-FC17-3CC6-79B4-BD5A3B74CF6D}"/>
              </a:ext>
            </a:extLst>
          </p:cNvPr>
          <p:cNvSpPr>
            <a:spLocks noGrp="1"/>
          </p:cNvSpPr>
          <p:nvPr>
            <p:ph type="body" sz="quarter" idx="11"/>
          </p:nvPr>
        </p:nvSpPr>
        <p:spPr/>
        <p:txBody>
          <a:bodyPr/>
          <a:lstStyle/>
          <a:p>
            <a:r>
              <a:rPr lang="en-AU" dirty="0"/>
              <a:t>xx</a:t>
            </a:r>
          </a:p>
        </p:txBody>
      </p:sp>
      <p:sp>
        <p:nvSpPr>
          <p:cNvPr id="3" name="Text Placeholder 2">
            <a:extLst>
              <a:ext uri="{FF2B5EF4-FFF2-40B4-BE49-F238E27FC236}">
                <a16:creationId xmlns:a16="http://schemas.microsoft.com/office/drawing/2014/main" id="{35718BB9-7E05-ACE1-6A1D-F967DD6DDD95}"/>
              </a:ext>
            </a:extLst>
          </p:cNvPr>
          <p:cNvSpPr>
            <a:spLocks noGrp="1"/>
          </p:cNvSpPr>
          <p:nvPr>
            <p:ph type="body" sz="quarter" idx="13"/>
          </p:nvPr>
        </p:nvSpPr>
        <p:spPr/>
        <p:txBody>
          <a:bodyPr/>
          <a:lstStyle/>
          <a:p>
            <a:r>
              <a:rPr lang="en-AU" dirty="0"/>
              <a:t>On Prem Architecture Diagram</a:t>
            </a:r>
          </a:p>
        </p:txBody>
      </p:sp>
      <p:sp>
        <p:nvSpPr>
          <p:cNvPr id="8" name="Rounded Rectangle 52">
            <a:extLst>
              <a:ext uri="{FF2B5EF4-FFF2-40B4-BE49-F238E27FC236}">
                <a16:creationId xmlns:a16="http://schemas.microsoft.com/office/drawing/2014/main" id="{02D37361-5538-2BDA-8C09-DCA8521C4142}"/>
              </a:ext>
            </a:extLst>
          </p:cNvPr>
          <p:cNvSpPr/>
          <p:nvPr/>
        </p:nvSpPr>
        <p:spPr bwMode="gray">
          <a:xfrm>
            <a:off x="469900" y="1386170"/>
            <a:ext cx="5446533" cy="4967005"/>
          </a:xfrm>
          <a:prstGeom prst="roundRect">
            <a:avLst>
              <a:gd name="adj" fmla="val 5086"/>
            </a:avLst>
          </a:prstGeom>
          <a:solidFill>
            <a:srgbClr val="E2EEE5"/>
          </a:solidFill>
          <a:ln w="19050" algn="ctr">
            <a:noFill/>
            <a:miter lim="800000"/>
            <a:headEnd/>
            <a:tailEnd/>
          </a:ln>
        </p:spPr>
        <p:txBody>
          <a:bodyPr wrap="square" lIns="612000" tIns="88900" rIns="88900" bIns="88900" rtlCol="0" anchor="ctr"/>
          <a:lstStyle/>
          <a:p>
            <a:pPr marL="985838" indent="-452438" defTabSz="987425">
              <a:lnSpc>
                <a:spcPct val="106000"/>
              </a:lnSpc>
              <a:buFont typeface="Wingdings 2" pitchFamily="18" charset="2"/>
              <a:buNone/>
            </a:pPr>
            <a:endParaRPr lang="en-US" sz="1400" b="1" dirty="0"/>
          </a:p>
        </p:txBody>
      </p:sp>
      <p:sp>
        <p:nvSpPr>
          <p:cNvPr id="9" name="TextBox 8">
            <a:extLst>
              <a:ext uri="{FF2B5EF4-FFF2-40B4-BE49-F238E27FC236}">
                <a16:creationId xmlns:a16="http://schemas.microsoft.com/office/drawing/2014/main" id="{E7B90052-FFCA-DA71-2E69-75FF79A9DE75}"/>
              </a:ext>
            </a:extLst>
          </p:cNvPr>
          <p:cNvSpPr txBox="1"/>
          <p:nvPr/>
        </p:nvSpPr>
        <p:spPr>
          <a:xfrm>
            <a:off x="626506" y="1516076"/>
            <a:ext cx="3218865" cy="512996"/>
          </a:xfrm>
          <a:prstGeom prst="rect">
            <a:avLst/>
          </a:prstGeom>
          <a:solidFill>
            <a:srgbClr val="E2EEE5"/>
          </a:solidFill>
        </p:spPr>
        <p:txBody>
          <a:bodyPr wrap="square" anchor="ctr">
            <a:spAutoFit/>
          </a:bodyPr>
          <a:lstStyle/>
          <a:p>
            <a:pPr defTabSz="987425">
              <a:lnSpc>
                <a:spcPct val="106000"/>
              </a:lnSpc>
              <a:buFont typeface="Wingdings 2" pitchFamily="18" charset="2"/>
              <a:buNone/>
              <a:tabLst>
                <a:tab pos="177800" algn="l"/>
              </a:tabLst>
            </a:pPr>
            <a:r>
              <a:rPr lang="en-US" sz="2400" b="1" dirty="0">
                <a:solidFill>
                  <a:srgbClr val="1D8976"/>
                </a:solidFill>
              </a:rPr>
              <a:t>Architecture</a:t>
            </a:r>
            <a:endParaRPr lang="en-AU" sz="2400" dirty="0">
              <a:solidFill>
                <a:srgbClr val="1D8976"/>
              </a:solidFill>
            </a:endParaRPr>
          </a:p>
        </p:txBody>
      </p:sp>
      <p:sp>
        <p:nvSpPr>
          <p:cNvPr id="12" name="Rectangle: Rounded Corners 11">
            <a:extLst>
              <a:ext uri="{FF2B5EF4-FFF2-40B4-BE49-F238E27FC236}">
                <a16:creationId xmlns:a16="http://schemas.microsoft.com/office/drawing/2014/main" id="{7CED81AF-33E3-EEB0-54DC-DE89E72DB20C}"/>
              </a:ext>
            </a:extLst>
          </p:cNvPr>
          <p:cNvSpPr/>
          <p:nvPr/>
        </p:nvSpPr>
        <p:spPr bwMode="gray">
          <a:xfrm>
            <a:off x="6275569" y="1366613"/>
            <a:ext cx="5563457" cy="3796262"/>
          </a:xfrm>
          <a:prstGeom prst="roundRect">
            <a:avLst>
              <a:gd name="adj" fmla="val 10524"/>
            </a:avLst>
          </a:prstGeom>
          <a:solidFill>
            <a:srgbClr val="BED0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a:solidFill>
                <a:schemeClr val="bg1"/>
              </a:solidFill>
            </a:endParaRPr>
          </a:p>
        </p:txBody>
      </p:sp>
      <p:sp>
        <p:nvSpPr>
          <p:cNvPr id="13" name="TextBox 12">
            <a:extLst>
              <a:ext uri="{FF2B5EF4-FFF2-40B4-BE49-F238E27FC236}">
                <a16:creationId xmlns:a16="http://schemas.microsoft.com/office/drawing/2014/main" id="{B00357BF-B008-33DB-85D8-29BA89E428D5}"/>
              </a:ext>
            </a:extLst>
          </p:cNvPr>
          <p:cNvSpPr txBox="1"/>
          <p:nvPr/>
        </p:nvSpPr>
        <p:spPr>
          <a:xfrm>
            <a:off x="6452516" y="1506695"/>
            <a:ext cx="3148192" cy="246221"/>
          </a:xfrm>
          <a:prstGeom prst="rect">
            <a:avLst/>
          </a:prstGeom>
          <a:noFill/>
        </p:spPr>
        <p:txBody>
          <a:bodyPr vert="horz" wrap="square" lIns="0" tIns="0" rIns="0" bIns="0" rtlCol="0" anchor="ctr">
            <a:spAutoFit/>
          </a:bodyPr>
          <a:lstStyle>
            <a:defPPr>
              <a:defRPr lang="en-US"/>
            </a:defPPr>
            <a:lvl1pPr marR="0" lvl="0" indent="0" fontAlgn="auto">
              <a:lnSpc>
                <a:spcPct val="100000"/>
              </a:lnSpc>
              <a:spcBef>
                <a:spcPts val="200"/>
              </a:spcBef>
              <a:spcAft>
                <a:spcPts val="0"/>
              </a:spcAft>
              <a:buClrTx/>
              <a:buSzPct val="100000"/>
              <a:buFontTx/>
              <a:buNone/>
              <a:tabLst/>
              <a:defRPr kumimoji="0" sz="1400" b="1" i="0" u="none" strike="noStrike" cap="none" spc="0" normalizeH="0" baseline="0">
                <a:ln>
                  <a:noFill/>
                </a:ln>
                <a:solidFill>
                  <a:srgbClr val="8E3493">
                    <a:lumMod val="50000"/>
                  </a:srgbClr>
                </a:solidFill>
                <a:effectLst/>
                <a:uLnTx/>
                <a:uFillTx/>
                <a:latin typeface="Open Sans"/>
              </a:defRPr>
            </a:lvl1pPr>
          </a:lstStyle>
          <a:p>
            <a:r>
              <a:rPr lang="en-AU" sz="1600" dirty="0">
                <a:solidFill>
                  <a:schemeClr val="accent1">
                    <a:lumMod val="50000"/>
                  </a:schemeClr>
                </a:solidFill>
              </a:rPr>
              <a:t>Approach with RAG Flow</a:t>
            </a:r>
            <a:endParaRPr lang="en-AU" sz="1600" b="0" dirty="0">
              <a:solidFill>
                <a:schemeClr val="accent1">
                  <a:lumMod val="50000"/>
                </a:schemeClr>
              </a:solidFill>
            </a:endParaRPr>
          </a:p>
        </p:txBody>
      </p:sp>
      <p:sp>
        <p:nvSpPr>
          <p:cNvPr id="14" name="TextBox 13">
            <a:extLst>
              <a:ext uri="{FF2B5EF4-FFF2-40B4-BE49-F238E27FC236}">
                <a16:creationId xmlns:a16="http://schemas.microsoft.com/office/drawing/2014/main" id="{B3E4CA45-E73C-8DF1-9290-C8BF9E52C3F2}"/>
              </a:ext>
            </a:extLst>
          </p:cNvPr>
          <p:cNvSpPr txBox="1"/>
          <p:nvPr/>
        </p:nvSpPr>
        <p:spPr>
          <a:xfrm>
            <a:off x="6452515" y="1884844"/>
            <a:ext cx="4762159" cy="1661993"/>
          </a:xfrm>
          <a:prstGeom prst="rect">
            <a:avLst/>
          </a:prstGeom>
          <a:noFill/>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600"/>
              </a:spcAft>
              <a:buClrTx/>
              <a:buSzPct val="100000"/>
              <a:buFontTx/>
              <a:buNone/>
              <a:tabLst/>
              <a:defRPr/>
            </a:pPr>
            <a:r>
              <a:rPr kumimoji="0" lang="en-AU" sz="1400" i="0" u="none" strike="noStrike" kern="1200" cap="none" spc="0" normalizeH="0" baseline="0" noProof="0" dirty="0">
                <a:ln>
                  <a:noFill/>
                </a:ln>
                <a:solidFill>
                  <a:schemeClr val="accent1">
                    <a:lumMod val="50000"/>
                  </a:schemeClr>
                </a:solidFill>
                <a:effectLst/>
                <a:uLnTx/>
                <a:uFillTx/>
                <a:latin typeface="Open Sans"/>
                <a:ea typeface="+mn-ea"/>
                <a:cs typeface="+mn-cs"/>
              </a:rPr>
              <a:t>Our </a:t>
            </a:r>
            <a:r>
              <a:rPr lang="en-AU" sz="1400" dirty="0">
                <a:solidFill>
                  <a:schemeClr val="accent1">
                    <a:lumMod val="50000"/>
                  </a:schemeClr>
                </a:solidFill>
                <a:latin typeface="Open Sans"/>
              </a:rPr>
              <a:t>utilisation of RAG Flow will be used to populate AWS Lamba for LLM capabilities using serverless functions. </a:t>
            </a:r>
          </a:p>
          <a:p>
            <a:pPr marL="0" marR="0" lvl="0" indent="0" algn="l" defTabSz="914400" rtl="0" eaLnBrk="1" fontAlgn="auto" latinLnBrk="0" hangingPunct="1">
              <a:lnSpc>
                <a:spcPct val="100000"/>
              </a:lnSpc>
              <a:spcBef>
                <a:spcPts val="0"/>
              </a:spcBef>
              <a:spcAft>
                <a:spcPts val="600"/>
              </a:spcAft>
              <a:buClrTx/>
              <a:buSzPct val="100000"/>
              <a:buFontTx/>
              <a:buNone/>
              <a:tabLst/>
              <a:defRPr/>
            </a:pPr>
            <a:endParaRPr kumimoji="0" lang="en-AU" sz="1400" i="0" u="none" strike="noStrike" kern="1200" cap="none" spc="0" normalizeH="0" baseline="0" noProof="0" dirty="0">
              <a:ln>
                <a:noFill/>
              </a:ln>
              <a:solidFill>
                <a:schemeClr val="accent1">
                  <a:lumMod val="50000"/>
                </a:schemeClr>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600"/>
              </a:spcAft>
              <a:buClrTx/>
              <a:buSzPct val="100000"/>
              <a:buFontTx/>
              <a:buNone/>
              <a:tabLst/>
              <a:defRPr/>
            </a:pPr>
            <a:r>
              <a:rPr kumimoji="0" lang="en-AU" sz="1400" i="0" u="none" strike="noStrike" kern="1200" cap="none" spc="0" normalizeH="0" baseline="0" noProof="0" dirty="0">
                <a:ln>
                  <a:noFill/>
                </a:ln>
                <a:solidFill>
                  <a:schemeClr val="accent1">
                    <a:lumMod val="50000"/>
                  </a:schemeClr>
                </a:solidFill>
                <a:effectLst/>
                <a:uLnTx/>
                <a:uFillTx/>
                <a:latin typeface="Open Sans"/>
                <a:ea typeface="+mn-ea"/>
                <a:cs typeface="+mn-cs"/>
              </a:rPr>
              <a:t>Will also lift and shift UI. If </a:t>
            </a:r>
            <a:r>
              <a:rPr lang="en-AU" sz="1400" dirty="0">
                <a:solidFill>
                  <a:schemeClr val="accent1">
                    <a:lumMod val="50000"/>
                  </a:schemeClr>
                </a:solidFill>
                <a:latin typeface="Open Sans"/>
              </a:rPr>
              <a:t>application can be hosted via a VM, we can use the same front-end framework. Before we do this, we need to decide how to host the architecture.</a:t>
            </a:r>
            <a:endParaRPr kumimoji="0" lang="en-AU" sz="1400" i="0" u="none" strike="noStrike" kern="1200" cap="none" spc="0" normalizeH="0" baseline="0" noProof="0" dirty="0">
              <a:ln>
                <a:noFill/>
              </a:ln>
              <a:solidFill>
                <a:schemeClr val="accent1">
                  <a:lumMod val="50000"/>
                </a:schemeClr>
              </a:solidFill>
              <a:effectLst/>
              <a:uLnTx/>
              <a:uFillTx/>
              <a:latin typeface="Open Sans"/>
              <a:ea typeface="+mn-ea"/>
              <a:cs typeface="+mn-cs"/>
            </a:endParaRPr>
          </a:p>
        </p:txBody>
      </p:sp>
      <p:pic>
        <p:nvPicPr>
          <p:cNvPr id="6" name="Graphic 5" descr="Bullseye with solid fill">
            <a:extLst>
              <a:ext uri="{FF2B5EF4-FFF2-40B4-BE49-F238E27FC236}">
                <a16:creationId xmlns:a16="http://schemas.microsoft.com/office/drawing/2014/main" id="{C0887544-F289-12C4-9E43-B1AE134186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90187" y="1429491"/>
            <a:ext cx="1103748" cy="1103748"/>
          </a:xfrm>
          <a:prstGeom prst="rect">
            <a:avLst/>
          </a:prstGeom>
        </p:spPr>
      </p:pic>
      <p:sp>
        <p:nvSpPr>
          <p:cNvPr id="17" name="Rectangle: Top Corners Rounded 16">
            <a:extLst>
              <a:ext uri="{FF2B5EF4-FFF2-40B4-BE49-F238E27FC236}">
                <a16:creationId xmlns:a16="http://schemas.microsoft.com/office/drawing/2014/main" id="{A7232D19-C080-6DC4-3C53-386942720C6C}"/>
              </a:ext>
            </a:extLst>
          </p:cNvPr>
          <p:cNvSpPr/>
          <p:nvPr/>
        </p:nvSpPr>
        <p:spPr bwMode="gray">
          <a:xfrm rot="16200000">
            <a:off x="8721509" y="2811860"/>
            <a:ext cx="1026731" cy="5918611"/>
          </a:xfrm>
          <a:prstGeom prst="round2SameRect">
            <a:avLst>
              <a:gd name="adj1" fmla="val 50000"/>
              <a:gd name="adj2" fmla="val 0"/>
            </a:avLst>
          </a:prstGeom>
          <a:solidFill>
            <a:srgbClr val="BED0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a:solidFill>
                <a:schemeClr val="bg1"/>
              </a:solidFill>
            </a:endParaRPr>
          </a:p>
        </p:txBody>
      </p:sp>
      <p:pic>
        <p:nvPicPr>
          <p:cNvPr id="18" name="Graphic 17" descr="Chevron arrows with solid fill">
            <a:extLst>
              <a:ext uri="{FF2B5EF4-FFF2-40B4-BE49-F238E27FC236}">
                <a16:creationId xmlns:a16="http://schemas.microsoft.com/office/drawing/2014/main" id="{5001E16F-727F-CEFE-4D96-B58B222619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27270" y="5306784"/>
            <a:ext cx="857597" cy="795476"/>
          </a:xfrm>
          <a:prstGeom prst="rect">
            <a:avLst/>
          </a:prstGeom>
        </p:spPr>
      </p:pic>
      <p:sp>
        <p:nvSpPr>
          <p:cNvPr id="19" name="TextBox 18">
            <a:extLst>
              <a:ext uri="{FF2B5EF4-FFF2-40B4-BE49-F238E27FC236}">
                <a16:creationId xmlns:a16="http://schemas.microsoft.com/office/drawing/2014/main" id="{9889277E-E46D-A1DE-1EAF-4449805A6DB5}"/>
              </a:ext>
            </a:extLst>
          </p:cNvPr>
          <p:cNvSpPr txBox="1"/>
          <p:nvPr/>
        </p:nvSpPr>
        <p:spPr>
          <a:xfrm>
            <a:off x="6403429" y="5483468"/>
            <a:ext cx="5651483" cy="255583"/>
          </a:xfrm>
          <a:prstGeom prst="rect">
            <a:avLst/>
          </a:prstGeom>
          <a:noFill/>
        </p:spPr>
        <p:txBody>
          <a:bodyPr wrap="square">
            <a:spAutoFit/>
          </a:bodyPr>
          <a:lstStyle/>
          <a:p>
            <a:pPr>
              <a:lnSpc>
                <a:spcPct val="106000"/>
              </a:lnSpc>
              <a:buFont typeface="Wingdings 2" pitchFamily="18" charset="2"/>
              <a:buNone/>
            </a:pPr>
            <a:r>
              <a:rPr lang="en-AU" sz="1050" b="1" dirty="0">
                <a:solidFill>
                  <a:schemeClr val="accent1">
                    <a:lumMod val="60000"/>
                    <a:lumOff val="40000"/>
                  </a:schemeClr>
                </a:solidFill>
              </a:rPr>
              <a:t>Challenges about Security Knowledge for both Cloud &amp; On-Prem</a:t>
            </a:r>
            <a:endParaRPr lang="en-AU" sz="1050" b="1" dirty="0">
              <a:solidFill>
                <a:schemeClr val="accent1">
                  <a:lumMod val="50000"/>
                </a:schemeClr>
              </a:solidFill>
            </a:endParaRPr>
          </a:p>
        </p:txBody>
      </p:sp>
      <p:sp>
        <p:nvSpPr>
          <p:cNvPr id="5" name="Rectangle 4">
            <a:extLst>
              <a:ext uri="{FF2B5EF4-FFF2-40B4-BE49-F238E27FC236}">
                <a16:creationId xmlns:a16="http://schemas.microsoft.com/office/drawing/2014/main" id="{18E43A14-1C0C-79D2-8088-BCC63B854E66}"/>
              </a:ext>
            </a:extLst>
          </p:cNvPr>
          <p:cNvSpPr/>
          <p:nvPr/>
        </p:nvSpPr>
        <p:spPr bwMode="gray">
          <a:xfrm rot="19338402">
            <a:off x="-2311340" y="3579148"/>
            <a:ext cx="11009013" cy="1148725"/>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3600" b="1" dirty="0">
                <a:solidFill>
                  <a:srgbClr val="FF0000"/>
                </a:solidFill>
              </a:rPr>
              <a:t>Potentially Not Needed</a:t>
            </a:r>
            <a:br>
              <a:rPr lang="en-AU" sz="3600" b="1" dirty="0">
                <a:solidFill>
                  <a:srgbClr val="FF0000"/>
                </a:solidFill>
              </a:rPr>
            </a:br>
            <a:r>
              <a:rPr lang="en-AU" sz="3600" b="1" dirty="0">
                <a:solidFill>
                  <a:srgbClr val="FF0000"/>
                </a:solidFill>
              </a:rPr>
              <a:t>Need to Confirm</a:t>
            </a:r>
          </a:p>
        </p:txBody>
      </p:sp>
    </p:spTree>
    <p:extLst>
      <p:ext uri="{BB962C8B-B14F-4D97-AF65-F5344CB8AC3E}">
        <p14:creationId xmlns:p14="http://schemas.microsoft.com/office/powerpoint/2010/main" val="4102448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668163-73AE-7874-0F89-F6E2524CED79}"/>
              </a:ext>
            </a:extLst>
          </p:cNvPr>
          <p:cNvSpPr>
            <a:spLocks noGrp="1"/>
          </p:cNvSpPr>
          <p:nvPr>
            <p:ph type="body" sz="quarter" idx="11"/>
          </p:nvPr>
        </p:nvSpPr>
        <p:spPr/>
        <p:txBody>
          <a:bodyPr/>
          <a:lstStyle/>
          <a:p>
            <a:r>
              <a:rPr lang="en-AU" dirty="0"/>
              <a:t>Activities are an initial estimate of workload – which may change once we start building capability on AWS. Require sign off on Demo and Output dates</a:t>
            </a:r>
          </a:p>
        </p:txBody>
      </p:sp>
      <p:sp>
        <p:nvSpPr>
          <p:cNvPr id="3" name="Text Placeholder 2">
            <a:extLst>
              <a:ext uri="{FF2B5EF4-FFF2-40B4-BE49-F238E27FC236}">
                <a16:creationId xmlns:a16="http://schemas.microsoft.com/office/drawing/2014/main" id="{121886B1-B392-3D0E-F69F-E3B977720CA9}"/>
              </a:ext>
            </a:extLst>
          </p:cNvPr>
          <p:cNvSpPr>
            <a:spLocks noGrp="1"/>
          </p:cNvSpPr>
          <p:nvPr>
            <p:ph type="body" sz="quarter" idx="13"/>
          </p:nvPr>
        </p:nvSpPr>
        <p:spPr/>
        <p:txBody>
          <a:bodyPr/>
          <a:lstStyle/>
          <a:p>
            <a:r>
              <a:rPr lang="en-AU" dirty="0"/>
              <a:t>Timeline Slide</a:t>
            </a:r>
          </a:p>
        </p:txBody>
      </p:sp>
      <p:graphicFrame>
        <p:nvGraphicFramePr>
          <p:cNvPr id="4" name="Table 3">
            <a:extLst>
              <a:ext uri="{FF2B5EF4-FFF2-40B4-BE49-F238E27FC236}">
                <a16:creationId xmlns:a16="http://schemas.microsoft.com/office/drawing/2014/main" id="{4C12033F-2059-CA3C-B015-82421ED7D3FE}"/>
              </a:ext>
            </a:extLst>
          </p:cNvPr>
          <p:cNvGraphicFramePr>
            <a:graphicFrameLocks noGrp="1"/>
          </p:cNvGraphicFramePr>
          <p:nvPr/>
        </p:nvGraphicFramePr>
        <p:xfrm>
          <a:off x="469900" y="1216000"/>
          <a:ext cx="10056060" cy="4444331"/>
        </p:xfrm>
        <a:graphic>
          <a:graphicData uri="http://schemas.openxmlformats.org/drawingml/2006/table">
            <a:tbl>
              <a:tblPr firstRow="1" bandRow="1"/>
              <a:tblGrid>
                <a:gridCol w="1676010">
                  <a:extLst>
                    <a:ext uri="{9D8B030D-6E8A-4147-A177-3AD203B41FA5}">
                      <a16:colId xmlns:a16="http://schemas.microsoft.com/office/drawing/2014/main" val="1797721822"/>
                    </a:ext>
                  </a:extLst>
                </a:gridCol>
                <a:gridCol w="1676010">
                  <a:extLst>
                    <a:ext uri="{9D8B030D-6E8A-4147-A177-3AD203B41FA5}">
                      <a16:colId xmlns:a16="http://schemas.microsoft.com/office/drawing/2014/main" val="3927370538"/>
                    </a:ext>
                  </a:extLst>
                </a:gridCol>
                <a:gridCol w="1676010">
                  <a:extLst>
                    <a:ext uri="{9D8B030D-6E8A-4147-A177-3AD203B41FA5}">
                      <a16:colId xmlns:a16="http://schemas.microsoft.com/office/drawing/2014/main" val="279264833"/>
                    </a:ext>
                  </a:extLst>
                </a:gridCol>
                <a:gridCol w="1676010">
                  <a:extLst>
                    <a:ext uri="{9D8B030D-6E8A-4147-A177-3AD203B41FA5}">
                      <a16:colId xmlns:a16="http://schemas.microsoft.com/office/drawing/2014/main" val="3746685646"/>
                    </a:ext>
                  </a:extLst>
                </a:gridCol>
                <a:gridCol w="1676010">
                  <a:extLst>
                    <a:ext uri="{9D8B030D-6E8A-4147-A177-3AD203B41FA5}">
                      <a16:colId xmlns:a16="http://schemas.microsoft.com/office/drawing/2014/main" val="4153446422"/>
                    </a:ext>
                  </a:extLst>
                </a:gridCol>
                <a:gridCol w="1676010">
                  <a:extLst>
                    <a:ext uri="{9D8B030D-6E8A-4147-A177-3AD203B41FA5}">
                      <a16:colId xmlns:a16="http://schemas.microsoft.com/office/drawing/2014/main" val="1753729995"/>
                    </a:ext>
                  </a:extLst>
                </a:gridCol>
              </a:tblGrid>
              <a:tr h="262172">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pPr algn="ctr"/>
                      <a:r>
                        <a:rPr lang="en-AU" sz="1000" dirty="0">
                          <a:solidFill>
                            <a:schemeClr val="bg1"/>
                          </a:solidFill>
                          <a:latin typeface="+mj-lt"/>
                          <a:ea typeface="Open Sans" panose="020B0606030504020204" pitchFamily="34" charset="0"/>
                          <a:cs typeface="Open Sans" panose="020B0606030504020204" pitchFamily="34" charset="0"/>
                        </a:rPr>
                        <a:t>March</a:t>
                      </a:r>
                    </a:p>
                  </a:txBody>
                  <a:tcPr marL="0" marR="0" anchor="ctr">
                    <a:lnL w="12700" cap="flat" cmpd="sng" algn="ctr">
                      <a:solidFill>
                        <a:sysClr val="window" lastClr="FFFFFF">
                          <a:lumMod val="85000"/>
                        </a:sys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609E88"/>
                    </a:solid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pPr algn="ctr"/>
                      <a:r>
                        <a:rPr lang="en-AU" sz="1000" dirty="0">
                          <a:solidFill>
                            <a:schemeClr val="bg1"/>
                          </a:solidFill>
                          <a:latin typeface="+mj-lt"/>
                          <a:ea typeface="Open Sans" panose="020B0606030504020204" pitchFamily="34" charset="0"/>
                          <a:cs typeface="Open Sans" panose="020B0606030504020204" pitchFamily="34" charset="0"/>
                        </a:rPr>
                        <a:t>April</a:t>
                      </a: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609E88"/>
                    </a:solid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pPr algn="ctr"/>
                      <a:r>
                        <a:rPr lang="en-AU" sz="1000" dirty="0">
                          <a:solidFill>
                            <a:schemeClr val="bg1"/>
                          </a:solidFill>
                          <a:latin typeface="+mj-lt"/>
                          <a:ea typeface="Open Sans" panose="020B0606030504020204" pitchFamily="34" charset="0"/>
                          <a:cs typeface="Open Sans" panose="020B0606030504020204" pitchFamily="34" charset="0"/>
                        </a:rPr>
                        <a:t>May</a:t>
                      </a: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609E88"/>
                    </a:solid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pPr algn="ctr"/>
                      <a:r>
                        <a:rPr lang="en-AU" sz="1000" dirty="0">
                          <a:solidFill>
                            <a:schemeClr val="bg1"/>
                          </a:solidFill>
                          <a:latin typeface="+mj-lt"/>
                          <a:ea typeface="Open Sans" panose="020B0606030504020204" pitchFamily="34" charset="0"/>
                          <a:cs typeface="Open Sans" panose="020B0606030504020204" pitchFamily="34" charset="0"/>
                        </a:rPr>
                        <a:t>June</a:t>
                      </a: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609E88"/>
                    </a:solid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pPr algn="ctr"/>
                      <a:r>
                        <a:rPr lang="en-AU" sz="1000" dirty="0">
                          <a:solidFill>
                            <a:schemeClr val="bg1"/>
                          </a:solidFill>
                          <a:latin typeface="+mj-lt"/>
                          <a:ea typeface="Open Sans" panose="020B0606030504020204" pitchFamily="34" charset="0"/>
                          <a:cs typeface="Open Sans" panose="020B0606030504020204" pitchFamily="34" charset="0"/>
                        </a:rPr>
                        <a:t>July</a:t>
                      </a: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609E88"/>
                    </a:solid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pPr algn="ctr"/>
                      <a:r>
                        <a:rPr lang="en-AU" sz="1000" dirty="0">
                          <a:solidFill>
                            <a:schemeClr val="bg1"/>
                          </a:solidFill>
                          <a:latin typeface="+mj-lt"/>
                          <a:ea typeface="Open Sans" panose="020B0606030504020204" pitchFamily="34" charset="0"/>
                          <a:cs typeface="Open Sans" panose="020B0606030504020204" pitchFamily="34" charset="0"/>
                        </a:rPr>
                        <a:t>August</a:t>
                      </a: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609E88"/>
                    </a:solidFill>
                  </a:tcPr>
                </a:tc>
                <a:extLst>
                  <a:ext uri="{0D108BD9-81ED-4DB2-BD59-A6C34878D82A}">
                    <a16:rowId xmlns:a16="http://schemas.microsoft.com/office/drawing/2014/main" val="3824699708"/>
                  </a:ext>
                </a:extLst>
              </a:tr>
              <a:tr h="262172">
                <a:tc gridSpan="6">
                  <a:txBody>
                    <a:bodyPr/>
                    <a:lstStyle/>
                    <a:p>
                      <a:pPr algn="ctr"/>
                      <a:endParaRPr lang="en-AU" sz="1000" dirty="0">
                        <a:solidFill>
                          <a:schemeClr val="bg1"/>
                        </a:solidFill>
                        <a:latin typeface="+mj-lt"/>
                        <a:ea typeface="Open Sans" panose="020B0606030504020204" pitchFamily="34" charset="0"/>
                        <a:cs typeface="Open Sans" panose="020B0606030504020204" pitchFamily="34" charset="0"/>
                      </a:endParaRPr>
                    </a:p>
                  </a:txBody>
                  <a:tcPr marL="0" marR="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AU" sz="1000" dirty="0">
                        <a:solidFill>
                          <a:schemeClr val="bg1"/>
                        </a:solidFill>
                        <a:latin typeface="+mj-lt"/>
                        <a:ea typeface="Open Sans" panose="020B0606030504020204" pitchFamily="34" charset="0"/>
                        <a:cs typeface="Open Sans" panose="020B0606030504020204" pitchFamily="34" charset="0"/>
                      </a:endParaRP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AU" sz="1000" dirty="0">
                        <a:solidFill>
                          <a:schemeClr val="bg1"/>
                        </a:solidFill>
                        <a:latin typeface="+mj-lt"/>
                        <a:ea typeface="Open Sans" panose="020B0606030504020204" pitchFamily="34" charset="0"/>
                        <a:cs typeface="Open Sans" panose="020B0606030504020204" pitchFamily="34" charset="0"/>
                      </a:endParaRP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AU" sz="1000" dirty="0">
                        <a:solidFill>
                          <a:schemeClr val="bg1"/>
                        </a:solidFill>
                        <a:latin typeface="+mj-lt"/>
                        <a:ea typeface="Open Sans" panose="020B0606030504020204" pitchFamily="34" charset="0"/>
                        <a:cs typeface="Open Sans" panose="020B0606030504020204" pitchFamily="34" charset="0"/>
                      </a:endParaRP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AU" sz="1000" dirty="0">
                        <a:solidFill>
                          <a:schemeClr val="bg1"/>
                        </a:solidFill>
                        <a:latin typeface="+mj-lt"/>
                        <a:ea typeface="Open Sans" panose="020B0606030504020204" pitchFamily="34" charset="0"/>
                        <a:cs typeface="Open Sans" panose="020B0606030504020204" pitchFamily="34" charset="0"/>
                      </a:endParaRP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AU" sz="1000" dirty="0">
                        <a:solidFill>
                          <a:schemeClr val="bg1"/>
                        </a:solidFill>
                        <a:latin typeface="+mj-lt"/>
                        <a:ea typeface="Open Sans" panose="020B0606030504020204" pitchFamily="34" charset="0"/>
                        <a:cs typeface="Open Sans" panose="020B0606030504020204" pitchFamily="34" charset="0"/>
                      </a:endParaRP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459672"/>
                  </a:ext>
                </a:extLst>
              </a:tr>
              <a:tr h="3919987">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endParaRPr lang="en-AU" sz="9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ysClr val="window" lastClr="FFFFFF">
                          <a:lumMod val="85000"/>
                        </a:sys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endParaRPr lang="en-AU" sz="9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endParaRPr lang="en-AU" sz="9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endParaRPr lang="en-AU" sz="9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endParaRPr lang="en-AU" sz="9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endParaRPr lang="en-AU" sz="9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5851397"/>
                  </a:ext>
                </a:extLst>
              </a:tr>
            </a:tbl>
          </a:graphicData>
        </a:graphic>
      </p:graphicFrame>
      <p:sp>
        <p:nvSpPr>
          <p:cNvPr id="5" name="Pentagon 48">
            <a:extLst>
              <a:ext uri="{FF2B5EF4-FFF2-40B4-BE49-F238E27FC236}">
                <a16:creationId xmlns:a16="http://schemas.microsoft.com/office/drawing/2014/main" id="{6C82D1D9-AAB7-7F33-2BD3-E9A82DE8B5E2}"/>
              </a:ext>
            </a:extLst>
          </p:cNvPr>
          <p:cNvSpPr/>
          <p:nvPr/>
        </p:nvSpPr>
        <p:spPr>
          <a:xfrm>
            <a:off x="469900" y="1972616"/>
            <a:ext cx="2332962" cy="216000"/>
          </a:xfrm>
          <a:prstGeom prst="homePlate">
            <a:avLst>
              <a:gd name="adj" fmla="val 55186"/>
            </a:avLst>
          </a:prstGeom>
          <a:solidFill>
            <a:schemeClr val="accent3"/>
          </a:solidFill>
          <a:ln w="38100" cap="flat" cmpd="sng" algn="ctr">
            <a:noFill/>
            <a:prstDash val="solid"/>
          </a:ln>
          <a:effectLst/>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5725" defTabSz="914400">
              <a:lnSpc>
                <a:spcPct val="90000"/>
              </a:lnSpc>
              <a:defRPr/>
            </a:pPr>
            <a:r>
              <a:rPr lang="en-AU" sz="900" b="1" dirty="0">
                <a:solidFill>
                  <a:srgbClr val="FFFFFF"/>
                </a:solidFill>
                <a:ea typeface="Open Sans" panose="020B0606030504020204" pitchFamily="34" charset="0"/>
                <a:cs typeface="Open Sans" panose="020B0606030504020204" pitchFamily="34" charset="0"/>
              </a:rPr>
              <a:t>Start Cloud Development</a:t>
            </a:r>
          </a:p>
        </p:txBody>
      </p:sp>
      <p:cxnSp>
        <p:nvCxnSpPr>
          <p:cNvPr id="6" name="Straight Connector 5">
            <a:extLst>
              <a:ext uri="{FF2B5EF4-FFF2-40B4-BE49-F238E27FC236}">
                <a16:creationId xmlns:a16="http://schemas.microsoft.com/office/drawing/2014/main" id="{17B3F915-F65A-E5D9-281C-5B0D4781FE3B}"/>
              </a:ext>
            </a:extLst>
          </p:cNvPr>
          <p:cNvCxnSpPr>
            <a:cxnSpLocks/>
          </p:cNvCxnSpPr>
          <p:nvPr/>
        </p:nvCxnSpPr>
        <p:spPr>
          <a:xfrm>
            <a:off x="469900" y="2291646"/>
            <a:ext cx="2273300" cy="0"/>
          </a:xfrm>
          <a:prstGeom prst="line">
            <a:avLst/>
          </a:prstGeom>
          <a:noFill/>
          <a:ln w="25400" cap="flat" cmpd="sng" algn="ctr">
            <a:solidFill>
              <a:sysClr val="window" lastClr="FFFFFF">
                <a:lumMod val="75000"/>
              </a:sysClr>
            </a:solidFill>
            <a:prstDash val="solid"/>
            <a:headEnd type="oval"/>
            <a:tailEnd type="oval"/>
          </a:ln>
          <a:effectLst/>
        </p:spPr>
      </p:cxnSp>
      <p:sp>
        <p:nvSpPr>
          <p:cNvPr id="8" name="Rectangle 7">
            <a:extLst>
              <a:ext uri="{FF2B5EF4-FFF2-40B4-BE49-F238E27FC236}">
                <a16:creationId xmlns:a16="http://schemas.microsoft.com/office/drawing/2014/main" id="{8694BAAB-4F90-2AB7-DDA8-90A6B333DD81}"/>
              </a:ext>
            </a:extLst>
          </p:cNvPr>
          <p:cNvSpPr/>
          <p:nvPr/>
        </p:nvSpPr>
        <p:spPr>
          <a:xfrm>
            <a:off x="737524" y="2537072"/>
            <a:ext cx="1064850" cy="138499"/>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rPr>
              <a:t>Get Environment</a:t>
            </a:r>
          </a:p>
        </p:txBody>
      </p:sp>
      <p:sp>
        <p:nvSpPr>
          <p:cNvPr id="9" name="Teardrop 8">
            <a:extLst>
              <a:ext uri="{FF2B5EF4-FFF2-40B4-BE49-F238E27FC236}">
                <a16:creationId xmlns:a16="http://schemas.microsoft.com/office/drawing/2014/main" id="{A432FF82-30DF-B037-8CC7-E1AD4624D803}"/>
              </a:ext>
            </a:extLst>
          </p:cNvPr>
          <p:cNvSpPr/>
          <p:nvPr/>
        </p:nvSpPr>
        <p:spPr bwMode="gray">
          <a:xfrm rot="8131854">
            <a:off x="1215949" y="2391481"/>
            <a:ext cx="108000" cy="108000"/>
          </a:xfrm>
          <a:prstGeom prst="teardrop">
            <a:avLst/>
          </a:prstGeom>
          <a:solidFill>
            <a:srgbClr val="303F50"/>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800" b="1" i="0" u="none" strike="noStrike" kern="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92DF5CBE-433F-AD8C-D017-BAE17A4E8796}"/>
              </a:ext>
            </a:extLst>
          </p:cNvPr>
          <p:cNvGrpSpPr/>
          <p:nvPr/>
        </p:nvGrpSpPr>
        <p:grpSpPr>
          <a:xfrm>
            <a:off x="2863856" y="1917583"/>
            <a:ext cx="2168974" cy="356425"/>
            <a:chOff x="2476232" y="1679784"/>
            <a:chExt cx="1629583" cy="265136"/>
          </a:xfrm>
        </p:grpSpPr>
        <p:sp>
          <p:nvSpPr>
            <p:cNvPr id="17" name="Rectangle 16">
              <a:extLst>
                <a:ext uri="{FF2B5EF4-FFF2-40B4-BE49-F238E27FC236}">
                  <a16:creationId xmlns:a16="http://schemas.microsoft.com/office/drawing/2014/main" id="{2095B9BB-B02A-9B31-0962-15962DD35BDE}"/>
                </a:ext>
              </a:extLst>
            </p:cNvPr>
            <p:cNvSpPr/>
            <p:nvPr/>
          </p:nvSpPr>
          <p:spPr bwMode="gray">
            <a:xfrm>
              <a:off x="2589208" y="1679784"/>
              <a:ext cx="1516607" cy="265136"/>
            </a:xfrm>
            <a:prstGeom prst="rect">
              <a:avLst/>
            </a:prstGeom>
            <a:solidFill>
              <a:sysClr val="window" lastClr="FFFFFF"/>
            </a:solidFill>
            <a:ln w="19050" algn="ctr">
              <a:noFill/>
              <a:miter lim="800000"/>
              <a:headEnd/>
              <a:tailEnd/>
            </a:ln>
          </p:spPr>
          <p:txBody>
            <a:bodyPr wrap="square" lIns="88900" tIns="88900" rIns="0" bIns="88900" rtlCol="0" anchor="ctr"/>
            <a:lstStyle/>
            <a:p>
              <a:pPr marL="0" marR="0" lvl="0" indent="0" defTabSz="914400" eaLnBrk="1" fontAlgn="auto" latinLnBrk="0" hangingPunct="1">
                <a:lnSpc>
                  <a:spcPct val="100000"/>
                </a:lnSpc>
                <a:spcBef>
                  <a:spcPts val="0"/>
                </a:spcBef>
                <a:spcAft>
                  <a:spcPts val="0"/>
                </a:spcAft>
                <a:buClrTx/>
                <a:buSzTx/>
                <a:buFont typeface="Wingdings 2" pitchFamily="18" charset="2"/>
                <a:buNone/>
                <a:tabLst/>
                <a:defRPr/>
              </a:pPr>
              <a:r>
                <a:rPr kumimoji="0" lang="en-AU" sz="900" b="0" i="0" u="none" strike="noStrike" kern="0" cap="none" spc="0" normalizeH="0" baseline="0" noProof="0" dirty="0">
                  <a:ln>
                    <a:noFill/>
                  </a:ln>
                  <a:solidFill>
                    <a:prstClr val="black"/>
                  </a:solidFill>
                  <a:effectLst/>
                  <a:uLnTx/>
                  <a:uFillTx/>
                  <a:ea typeface="Open Sans" panose="020B0606030504020204" pitchFamily="34" charset="0"/>
                  <a:cs typeface="Open Sans" panose="020B0606030504020204" pitchFamily="34" charset="0"/>
                </a:rPr>
                <a:t>Have a functioning Bedrock LLM with RBAC on dummy data in S3</a:t>
              </a:r>
            </a:p>
          </p:txBody>
        </p:sp>
        <p:sp>
          <p:nvSpPr>
            <p:cNvPr id="18" name="Isosceles Triangle 17">
              <a:extLst>
                <a:ext uri="{FF2B5EF4-FFF2-40B4-BE49-F238E27FC236}">
                  <a16:creationId xmlns:a16="http://schemas.microsoft.com/office/drawing/2014/main" id="{1E213130-CE32-BFD8-3801-0E70E967C19A}"/>
                </a:ext>
              </a:extLst>
            </p:cNvPr>
            <p:cNvSpPr>
              <a:spLocks/>
            </p:cNvSpPr>
            <p:nvPr/>
          </p:nvSpPr>
          <p:spPr>
            <a:xfrm rot="10800000" flipV="1">
              <a:off x="2476232" y="1744477"/>
              <a:ext cx="126494" cy="113546"/>
            </a:xfrm>
            <a:prstGeom prst="triangle">
              <a:avLst/>
            </a:prstGeom>
            <a:solidFill>
              <a:srgbClr val="609E88"/>
            </a:solidFill>
            <a:ln w="12700" cap="flat" cmpd="sng" algn="ctr">
              <a:noFill/>
              <a:prstDash val="sysDot"/>
              <a:miter lim="800000"/>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6A6CF"/>
                </a:solidFill>
                <a:effectLst/>
                <a:uLnTx/>
                <a:uFillTx/>
                <a:ea typeface="Open Sans" panose="020B0606030504020204" pitchFamily="34" charset="0"/>
                <a:cs typeface="Open Sans" panose="020B0606030504020204" pitchFamily="34" charset="0"/>
              </a:endParaRPr>
            </a:p>
          </p:txBody>
        </p:sp>
      </p:grpSp>
      <p:sp>
        <p:nvSpPr>
          <p:cNvPr id="19" name="Pentagon 48">
            <a:extLst>
              <a:ext uri="{FF2B5EF4-FFF2-40B4-BE49-F238E27FC236}">
                <a16:creationId xmlns:a16="http://schemas.microsoft.com/office/drawing/2014/main" id="{46792F4E-4E1F-F942-F827-0E14537C4013}"/>
              </a:ext>
            </a:extLst>
          </p:cNvPr>
          <p:cNvSpPr/>
          <p:nvPr/>
        </p:nvSpPr>
        <p:spPr>
          <a:xfrm>
            <a:off x="2802862" y="2543310"/>
            <a:ext cx="6031458" cy="216000"/>
          </a:xfrm>
          <a:prstGeom prst="homePlate">
            <a:avLst>
              <a:gd name="adj" fmla="val 55186"/>
            </a:avLst>
          </a:prstGeom>
          <a:solidFill>
            <a:schemeClr val="accent3"/>
          </a:solidFill>
          <a:ln w="38100" cap="flat" cmpd="sng" algn="ctr">
            <a:noFill/>
            <a:prstDash val="solid"/>
          </a:ln>
          <a:effectLst/>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5725" defTabSz="914400">
              <a:lnSpc>
                <a:spcPct val="90000"/>
              </a:lnSpc>
              <a:defRPr/>
            </a:pPr>
            <a:r>
              <a:rPr lang="en-AU" sz="900" b="1" dirty="0">
                <a:solidFill>
                  <a:srgbClr val="FFFFFF"/>
                </a:solidFill>
                <a:ea typeface="Open Sans" panose="020B0606030504020204" pitchFamily="34" charset="0"/>
                <a:cs typeface="Open Sans" panose="020B0606030504020204" pitchFamily="34" charset="0"/>
              </a:rPr>
              <a:t>Develop Cloud LLM with full security suite, ECS containerised UI, and all core Rag Flow features </a:t>
            </a:r>
          </a:p>
        </p:txBody>
      </p:sp>
      <p:cxnSp>
        <p:nvCxnSpPr>
          <p:cNvPr id="21" name="Straight Connector 20">
            <a:extLst>
              <a:ext uri="{FF2B5EF4-FFF2-40B4-BE49-F238E27FC236}">
                <a16:creationId xmlns:a16="http://schemas.microsoft.com/office/drawing/2014/main" id="{705CA88E-D189-6D8C-4DC8-FFDBEF4367AD}"/>
              </a:ext>
            </a:extLst>
          </p:cNvPr>
          <p:cNvCxnSpPr>
            <a:cxnSpLocks/>
          </p:cNvCxnSpPr>
          <p:nvPr/>
        </p:nvCxnSpPr>
        <p:spPr>
          <a:xfrm flipV="1">
            <a:off x="2802862" y="2904713"/>
            <a:ext cx="5968278" cy="8543"/>
          </a:xfrm>
          <a:prstGeom prst="line">
            <a:avLst/>
          </a:prstGeom>
          <a:noFill/>
          <a:ln w="25400" cap="flat" cmpd="sng" algn="ctr">
            <a:solidFill>
              <a:sysClr val="window" lastClr="FFFFFF">
                <a:lumMod val="75000"/>
              </a:sysClr>
            </a:solidFill>
            <a:prstDash val="solid"/>
            <a:headEnd type="oval"/>
            <a:tailEnd type="oval"/>
          </a:ln>
          <a:effectLst/>
        </p:spPr>
      </p:cxnSp>
      <p:grpSp>
        <p:nvGrpSpPr>
          <p:cNvPr id="25" name="Group 24">
            <a:extLst>
              <a:ext uri="{FF2B5EF4-FFF2-40B4-BE49-F238E27FC236}">
                <a16:creationId xmlns:a16="http://schemas.microsoft.com/office/drawing/2014/main" id="{DFABE1BD-EC33-B3FE-A7B3-F625D2098825}"/>
              </a:ext>
            </a:extLst>
          </p:cNvPr>
          <p:cNvGrpSpPr/>
          <p:nvPr/>
        </p:nvGrpSpPr>
        <p:grpSpPr>
          <a:xfrm>
            <a:off x="5420944" y="2307041"/>
            <a:ext cx="1825365" cy="176765"/>
            <a:chOff x="2476232" y="1744477"/>
            <a:chExt cx="1371424" cy="131491"/>
          </a:xfrm>
        </p:grpSpPr>
        <p:sp>
          <p:nvSpPr>
            <p:cNvPr id="26" name="Rectangle 25">
              <a:extLst>
                <a:ext uri="{FF2B5EF4-FFF2-40B4-BE49-F238E27FC236}">
                  <a16:creationId xmlns:a16="http://schemas.microsoft.com/office/drawing/2014/main" id="{0A3A0010-C53C-74FD-9AF9-C55FA1C1AD44}"/>
                </a:ext>
              </a:extLst>
            </p:cNvPr>
            <p:cNvSpPr/>
            <p:nvPr/>
          </p:nvSpPr>
          <p:spPr bwMode="gray">
            <a:xfrm>
              <a:off x="2553432" y="1744477"/>
              <a:ext cx="1294224" cy="131491"/>
            </a:xfrm>
            <a:prstGeom prst="rect">
              <a:avLst/>
            </a:prstGeom>
            <a:solidFill>
              <a:sysClr val="window" lastClr="FFFFFF"/>
            </a:solidFill>
            <a:ln w="19050" algn="ctr">
              <a:noFill/>
              <a:miter lim="800000"/>
              <a:headEnd/>
              <a:tailEnd/>
            </a:ln>
          </p:spPr>
          <p:txBody>
            <a:bodyPr wrap="square" lIns="88900" tIns="88900" rIns="0" bIns="88900" rtlCol="0" anchor="ctr"/>
            <a:lstStyle/>
            <a:p>
              <a:pPr marL="0" marR="0" lvl="0" indent="0" defTabSz="914400" eaLnBrk="1" fontAlgn="auto" latinLnBrk="0" hangingPunct="1">
                <a:lnSpc>
                  <a:spcPct val="100000"/>
                </a:lnSpc>
                <a:spcBef>
                  <a:spcPts val="0"/>
                </a:spcBef>
                <a:spcAft>
                  <a:spcPts val="0"/>
                </a:spcAft>
                <a:buClrTx/>
                <a:buSzTx/>
                <a:buFont typeface="Wingdings 2" pitchFamily="18" charset="2"/>
                <a:buNone/>
                <a:tabLst/>
                <a:defRPr/>
              </a:pPr>
              <a:r>
                <a:rPr kumimoji="0" lang="en-AU" sz="900" b="0" i="0" u="none" strike="noStrike" kern="0" cap="none" spc="0" normalizeH="0" baseline="0" noProof="0" dirty="0">
                  <a:ln>
                    <a:noFill/>
                  </a:ln>
                  <a:solidFill>
                    <a:prstClr val="black"/>
                  </a:solidFill>
                  <a:effectLst/>
                  <a:uLnTx/>
                  <a:uFillTx/>
                  <a:ea typeface="Open Sans" panose="020B0606030504020204" pitchFamily="34" charset="0"/>
                  <a:cs typeface="Open Sans" panose="020B0606030504020204" pitchFamily="34" charset="0"/>
                </a:rPr>
                <a:t>Demo RAG Flow Capabilities</a:t>
              </a:r>
            </a:p>
          </p:txBody>
        </p:sp>
        <p:sp>
          <p:nvSpPr>
            <p:cNvPr id="27" name="Isosceles Triangle 26">
              <a:extLst>
                <a:ext uri="{FF2B5EF4-FFF2-40B4-BE49-F238E27FC236}">
                  <a16:creationId xmlns:a16="http://schemas.microsoft.com/office/drawing/2014/main" id="{1AFE0231-62CA-3D2D-249F-2945FD663279}"/>
                </a:ext>
              </a:extLst>
            </p:cNvPr>
            <p:cNvSpPr>
              <a:spLocks/>
            </p:cNvSpPr>
            <p:nvPr/>
          </p:nvSpPr>
          <p:spPr>
            <a:xfrm rot="10800000" flipV="1">
              <a:off x="2476232" y="1744477"/>
              <a:ext cx="126494" cy="113546"/>
            </a:xfrm>
            <a:prstGeom prst="triangle">
              <a:avLst/>
            </a:prstGeom>
            <a:solidFill>
              <a:srgbClr val="609E88"/>
            </a:solidFill>
            <a:ln w="12700" cap="flat" cmpd="sng" algn="ctr">
              <a:noFill/>
              <a:prstDash val="sysDot"/>
              <a:miter lim="800000"/>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6A6CF"/>
                </a:solidFill>
                <a:effectLst/>
                <a:uLnTx/>
                <a:uFillTx/>
                <a:ea typeface="Open Sans" panose="020B0606030504020204" pitchFamily="34" charset="0"/>
                <a:cs typeface="Open Sans" panose="020B0606030504020204" pitchFamily="34" charset="0"/>
              </a:endParaRPr>
            </a:p>
          </p:txBody>
        </p:sp>
      </p:grpSp>
      <p:cxnSp>
        <p:nvCxnSpPr>
          <p:cNvPr id="46" name="Straight Connector 45">
            <a:extLst>
              <a:ext uri="{FF2B5EF4-FFF2-40B4-BE49-F238E27FC236}">
                <a16:creationId xmlns:a16="http://schemas.microsoft.com/office/drawing/2014/main" id="{24A9C9A0-FFD6-E3DB-F178-0B193B482E26}"/>
              </a:ext>
            </a:extLst>
          </p:cNvPr>
          <p:cNvCxnSpPr>
            <a:cxnSpLocks/>
          </p:cNvCxnSpPr>
          <p:nvPr/>
        </p:nvCxnSpPr>
        <p:spPr>
          <a:xfrm>
            <a:off x="7157919" y="4798689"/>
            <a:ext cx="3361591" cy="0"/>
          </a:xfrm>
          <a:prstGeom prst="line">
            <a:avLst/>
          </a:prstGeom>
          <a:noFill/>
          <a:ln w="25400" cap="flat" cmpd="sng" algn="ctr">
            <a:solidFill>
              <a:sysClr val="window" lastClr="FFFFFF">
                <a:lumMod val="75000"/>
              </a:sysClr>
            </a:solidFill>
            <a:prstDash val="solid"/>
            <a:headEnd type="oval"/>
            <a:tailEnd type="oval"/>
          </a:ln>
          <a:effectLst/>
        </p:spPr>
      </p:cxnSp>
      <p:grpSp>
        <p:nvGrpSpPr>
          <p:cNvPr id="75" name="Group 74">
            <a:extLst>
              <a:ext uri="{FF2B5EF4-FFF2-40B4-BE49-F238E27FC236}">
                <a16:creationId xmlns:a16="http://schemas.microsoft.com/office/drawing/2014/main" id="{67EDF157-ACBB-5D18-9C88-6A101D2AC6E4}"/>
              </a:ext>
            </a:extLst>
          </p:cNvPr>
          <p:cNvGrpSpPr/>
          <p:nvPr/>
        </p:nvGrpSpPr>
        <p:grpSpPr>
          <a:xfrm>
            <a:off x="10582254" y="1207902"/>
            <a:ext cx="1414288" cy="1604482"/>
            <a:chOff x="10582254" y="736689"/>
            <a:chExt cx="1414288" cy="1604482"/>
          </a:xfrm>
        </p:grpSpPr>
        <p:sp>
          <p:nvSpPr>
            <p:cNvPr id="76" name="Rectangle 75">
              <a:extLst>
                <a:ext uri="{FF2B5EF4-FFF2-40B4-BE49-F238E27FC236}">
                  <a16:creationId xmlns:a16="http://schemas.microsoft.com/office/drawing/2014/main" id="{61FAD8CA-2EDC-9E19-8673-180B5F4B5689}"/>
                </a:ext>
              </a:extLst>
            </p:cNvPr>
            <p:cNvSpPr/>
            <p:nvPr/>
          </p:nvSpPr>
          <p:spPr bwMode="gray">
            <a:xfrm>
              <a:off x="10582254" y="736689"/>
              <a:ext cx="1414288" cy="1604482"/>
            </a:xfrm>
            <a:prstGeom prst="rect">
              <a:avLst/>
            </a:prstGeom>
            <a:solidFill>
              <a:sysClr val="window" lastClr="FFFFFF">
                <a:lumMod val="95000"/>
                <a:alpha val="72000"/>
              </a:sysClr>
            </a:solidFill>
            <a:ln w="9525" cap="flat" cmpd="sng" algn="ctr">
              <a:solidFill>
                <a:sysClr val="window" lastClr="FFFFFF">
                  <a:lumMod val="85000"/>
                </a:sysClr>
              </a:solidFill>
              <a:prstDash val="solid"/>
              <a:headEnd/>
              <a:tailEnd/>
            </a:ln>
            <a:effectLst/>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1200" b="1" i="0" u="none" strike="noStrike" kern="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endParaRPr>
            </a:p>
          </p:txBody>
        </p:sp>
        <p:sp>
          <p:nvSpPr>
            <p:cNvPr id="79" name="TextBox 78">
              <a:extLst>
                <a:ext uri="{FF2B5EF4-FFF2-40B4-BE49-F238E27FC236}">
                  <a16:creationId xmlns:a16="http://schemas.microsoft.com/office/drawing/2014/main" id="{6BEA7603-3DF8-3C74-AEB9-621BE0133604}"/>
                </a:ext>
              </a:extLst>
            </p:cNvPr>
            <p:cNvSpPr txBox="1"/>
            <p:nvPr/>
          </p:nvSpPr>
          <p:spPr>
            <a:xfrm>
              <a:off x="10635368" y="776052"/>
              <a:ext cx="633801" cy="138499"/>
            </a:xfrm>
            <a:prstGeom prst="rect">
              <a:avLst/>
            </a:prstGeom>
            <a:noFill/>
          </p:spPr>
          <p:txBody>
            <a:bodyPr wrap="square" lIns="0" tIns="0" rIns="0" bIns="0" rtlCol="0">
              <a:spAutoFit/>
            </a:bodyPr>
            <a:lstStyle/>
            <a:p>
              <a:pPr marL="0" marR="0" lvl="0" indent="0" defTabSz="1219170" eaLnBrk="1" fontAlgn="auto" latinLnBrk="0" hangingPunct="1">
                <a:lnSpc>
                  <a:spcPct val="100000"/>
                </a:lnSpc>
                <a:spcBef>
                  <a:spcPct val="0"/>
                </a:spcBef>
                <a:spcAft>
                  <a:spcPct val="0"/>
                </a:spcAft>
                <a:buClrTx/>
                <a:buSzTx/>
                <a:buFontTx/>
                <a:buNone/>
                <a:tabLst/>
                <a:defRPr/>
              </a:pPr>
              <a:r>
                <a:rPr kumimoji="0" lang="en-AU" altLang="en-US" sz="900" b="1" i="0" u="none" strike="noStrike" kern="0" cap="none" spc="0" normalizeH="0" baseline="0" noProof="0">
                  <a:ln>
                    <a:noFill/>
                  </a:ln>
                  <a:solidFill>
                    <a:srgbClr val="000000"/>
                  </a:solidFill>
                  <a:effectLst/>
                  <a:uLnTx/>
                  <a:uFillTx/>
                  <a:ea typeface="Open Sans" panose="020B0606030504020204" pitchFamily="34" charset="0"/>
                  <a:cs typeface="Open Sans" panose="020B0606030504020204" pitchFamily="34" charset="0"/>
                </a:rPr>
                <a:t>Legend</a:t>
              </a:r>
              <a:endParaRPr kumimoji="0" lang="en-AU" sz="900" b="1" i="0" u="none" strike="noStrike" kern="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p:txBody>
        </p:sp>
        <p:sp>
          <p:nvSpPr>
            <p:cNvPr id="80" name="TextBox 79">
              <a:extLst>
                <a:ext uri="{FF2B5EF4-FFF2-40B4-BE49-F238E27FC236}">
                  <a16:creationId xmlns:a16="http://schemas.microsoft.com/office/drawing/2014/main" id="{5683DEB6-FE54-3F17-EC41-A5D358F4AC91}"/>
                </a:ext>
              </a:extLst>
            </p:cNvPr>
            <p:cNvSpPr txBox="1"/>
            <p:nvPr/>
          </p:nvSpPr>
          <p:spPr>
            <a:xfrm>
              <a:off x="11098505" y="957142"/>
              <a:ext cx="633801" cy="138499"/>
            </a:xfrm>
            <a:prstGeom prst="rect">
              <a:avLst/>
            </a:prstGeom>
            <a:noFill/>
          </p:spPr>
          <p:txBody>
            <a:bodyPr wrap="square" lIns="0" tIns="0" rIns="0" bIns="0" rtlCol="0">
              <a:spAutoFit/>
            </a:bodyPr>
            <a:lstStyle/>
            <a:p>
              <a:pPr marL="0" marR="0" lvl="0" indent="0" defTabSz="1219170" eaLnBrk="1" fontAlgn="auto" latinLnBrk="0" hangingPunct="1">
                <a:lnSpc>
                  <a:spcPct val="100000"/>
                </a:lnSpc>
                <a:spcBef>
                  <a:spcPct val="0"/>
                </a:spcBef>
                <a:spcAft>
                  <a:spcPct val="0"/>
                </a:spcAft>
                <a:buClrTx/>
                <a:buSzTx/>
                <a:buFontTx/>
                <a:buNone/>
                <a:tabLst/>
                <a:defRPr/>
              </a:pPr>
              <a:r>
                <a:rPr kumimoji="0" lang="en-AU" altLang="en-US" sz="900" b="0" i="0" u="none" strike="noStrike" kern="0" cap="none" spc="0" normalizeH="0" baseline="0" noProof="0">
                  <a:ln>
                    <a:noFill/>
                  </a:ln>
                  <a:solidFill>
                    <a:srgbClr val="000000"/>
                  </a:solidFill>
                  <a:effectLst/>
                  <a:uLnTx/>
                  <a:uFillTx/>
                  <a:ea typeface="Open Sans" panose="020B0606030504020204" pitchFamily="34" charset="0"/>
                  <a:cs typeface="Open Sans" panose="020B0606030504020204" pitchFamily="34" charset="0"/>
                </a:rPr>
                <a:t>Phase</a:t>
              </a:r>
              <a:endParaRPr kumimoji="0" lang="en-AU" sz="900" b="0" i="0" u="none" strike="noStrike" kern="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p:txBody>
        </p:sp>
        <p:sp>
          <p:nvSpPr>
            <p:cNvPr id="81" name="Arrow: Pentagon 80">
              <a:extLst>
                <a:ext uri="{FF2B5EF4-FFF2-40B4-BE49-F238E27FC236}">
                  <a16:creationId xmlns:a16="http://schemas.microsoft.com/office/drawing/2014/main" id="{3A51CC26-D1B8-48D1-B78A-08F4248B4F2E}"/>
                </a:ext>
              </a:extLst>
            </p:cNvPr>
            <p:cNvSpPr/>
            <p:nvPr/>
          </p:nvSpPr>
          <p:spPr bwMode="gray">
            <a:xfrm>
              <a:off x="10635368" y="968195"/>
              <a:ext cx="383118" cy="116393"/>
            </a:xfrm>
            <a:prstGeom prst="homePlate">
              <a:avLst/>
            </a:prstGeom>
            <a:solidFill>
              <a:schemeClr val="accent3"/>
            </a:solidFill>
            <a:ln w="38100" cap="flat" cmpd="sng" algn="ctr">
              <a:noFill/>
              <a:prstDash val="solid"/>
            </a:ln>
            <a:effectLst/>
          </p:spPr>
          <p:txBody>
            <a:bodyPr wrap="square" lIns="0" tIns="0" rIns="0" bIns="0" rtlCol="0" anchor="ctr"/>
            <a:lstStyle/>
            <a:p>
              <a:pPr marL="85725" marR="0" lvl="0" indent="0" defTabSz="914400" eaLnBrk="1" fontAlgn="auto" latinLnBrk="0" hangingPunct="1">
                <a:lnSpc>
                  <a:spcPct val="90000"/>
                </a:lnSpc>
                <a:spcBef>
                  <a:spcPts val="0"/>
                </a:spcBef>
                <a:spcAft>
                  <a:spcPts val="0"/>
                </a:spcAft>
                <a:buClrTx/>
                <a:buSzTx/>
                <a:buFontTx/>
                <a:buNone/>
                <a:tabLst/>
                <a:defRPr/>
              </a:pPr>
              <a:endParaRPr kumimoji="0" lang="en-AU" sz="1100" b="0" i="0" u="none" strike="noStrike" kern="0" cap="none" spc="0" normalizeH="0" baseline="0" noProof="0">
                <a:ln>
                  <a:noFill/>
                </a:ln>
                <a:solidFill>
                  <a:srgbClr val="FFFFFF"/>
                </a:solidFill>
                <a:effectLst/>
                <a:uLnTx/>
                <a:uFillTx/>
                <a:ea typeface="Open Sans" panose="020B0606030504020204" pitchFamily="34" charset="0"/>
                <a:cs typeface="Open Sans" panose="020B0606030504020204" pitchFamily="34" charset="0"/>
              </a:endParaRPr>
            </a:p>
          </p:txBody>
        </p:sp>
        <p:sp>
          <p:nvSpPr>
            <p:cNvPr id="84" name="TextBox 83">
              <a:extLst>
                <a:ext uri="{FF2B5EF4-FFF2-40B4-BE49-F238E27FC236}">
                  <a16:creationId xmlns:a16="http://schemas.microsoft.com/office/drawing/2014/main" id="{B275DA6D-21FC-03C7-3469-3E28970D1D88}"/>
                </a:ext>
              </a:extLst>
            </p:cNvPr>
            <p:cNvSpPr txBox="1"/>
            <p:nvPr/>
          </p:nvSpPr>
          <p:spPr>
            <a:xfrm>
              <a:off x="11097144" y="1326729"/>
              <a:ext cx="633801" cy="138499"/>
            </a:xfrm>
            <a:prstGeom prst="rect">
              <a:avLst/>
            </a:prstGeom>
            <a:noFill/>
          </p:spPr>
          <p:txBody>
            <a:bodyPr wrap="square" lIns="0" tIns="0" rIns="0" bIns="0" rtlCol="0">
              <a:spAutoFit/>
            </a:bodyPr>
            <a:lstStyle/>
            <a:p>
              <a:pPr marL="0" marR="0" lvl="0" indent="0" defTabSz="1219170" eaLnBrk="1" fontAlgn="auto" latinLnBrk="0" hangingPunct="1">
                <a:lnSpc>
                  <a:spcPct val="100000"/>
                </a:lnSpc>
                <a:spcBef>
                  <a:spcPct val="0"/>
                </a:spcBef>
                <a:spcAft>
                  <a:spcPct val="0"/>
                </a:spcAft>
                <a:buClrTx/>
                <a:buSzTx/>
                <a:buFontTx/>
                <a:buNone/>
                <a:tabLst/>
                <a:defRPr/>
              </a:pPr>
              <a:r>
                <a:rPr kumimoji="0" lang="en-AU" altLang="en-US" sz="900" b="0" i="0" u="none" strike="noStrike" kern="0" cap="none" spc="0" normalizeH="0" baseline="0" noProof="0" dirty="0">
                  <a:ln>
                    <a:noFill/>
                  </a:ln>
                  <a:solidFill>
                    <a:srgbClr val="000000"/>
                  </a:solidFill>
                  <a:effectLst/>
                  <a:uLnTx/>
                  <a:uFillTx/>
                  <a:ea typeface="Open Sans" panose="020B0606030504020204" pitchFamily="34" charset="0"/>
                  <a:cs typeface="Open Sans" panose="020B0606030504020204" pitchFamily="34" charset="0"/>
                </a:rPr>
                <a:t>Activity</a:t>
              </a:r>
              <a:endParaRPr kumimoji="0" lang="en-AU" sz="900" b="0" i="0" u="none" strike="noStrike" kern="0" cap="none" spc="0" normalizeH="0" baseline="0" noProof="0" dirty="0">
                <a:ln>
                  <a:noFill/>
                </a:ln>
                <a:solidFill>
                  <a:srgbClr val="000000"/>
                </a:solidFill>
                <a:effectLst/>
                <a:uLnTx/>
                <a:uFillTx/>
                <a:ea typeface="Open Sans" panose="020B0606030504020204" pitchFamily="34" charset="0"/>
                <a:cs typeface="Open Sans" panose="020B0606030504020204" pitchFamily="34" charset="0"/>
              </a:endParaRPr>
            </a:p>
          </p:txBody>
        </p:sp>
        <p:grpSp>
          <p:nvGrpSpPr>
            <p:cNvPr id="85" name="Group 84">
              <a:extLst>
                <a:ext uri="{FF2B5EF4-FFF2-40B4-BE49-F238E27FC236}">
                  <a16:creationId xmlns:a16="http://schemas.microsoft.com/office/drawing/2014/main" id="{C26B01CE-CCBF-B20B-3182-AD0A392D8DFB}"/>
                </a:ext>
              </a:extLst>
            </p:cNvPr>
            <p:cNvGrpSpPr/>
            <p:nvPr/>
          </p:nvGrpSpPr>
          <p:grpSpPr>
            <a:xfrm>
              <a:off x="10668897" y="1344537"/>
              <a:ext cx="316060" cy="156405"/>
              <a:chOff x="10669592" y="1344537"/>
              <a:chExt cx="316060" cy="156405"/>
            </a:xfrm>
          </p:grpSpPr>
          <p:cxnSp>
            <p:nvCxnSpPr>
              <p:cNvPr id="88" name="Straight Connector 87">
                <a:extLst>
                  <a:ext uri="{FF2B5EF4-FFF2-40B4-BE49-F238E27FC236}">
                    <a16:creationId xmlns:a16="http://schemas.microsoft.com/office/drawing/2014/main" id="{DFE6921C-79D1-05BA-22CA-4AAFC6CE2DBC}"/>
                  </a:ext>
                </a:extLst>
              </p:cNvPr>
              <p:cNvCxnSpPr>
                <a:cxnSpLocks/>
              </p:cNvCxnSpPr>
              <p:nvPr/>
            </p:nvCxnSpPr>
            <p:spPr>
              <a:xfrm>
                <a:off x="10669592" y="1344537"/>
                <a:ext cx="316060" cy="0"/>
              </a:xfrm>
              <a:prstGeom prst="line">
                <a:avLst/>
              </a:prstGeom>
              <a:noFill/>
              <a:ln w="25400" cap="flat" cmpd="sng" algn="ctr">
                <a:solidFill>
                  <a:sysClr val="window" lastClr="FFFFFF">
                    <a:lumMod val="75000"/>
                  </a:sysClr>
                </a:solidFill>
                <a:prstDash val="solid"/>
                <a:headEnd type="oval"/>
                <a:tailEnd type="oval"/>
              </a:ln>
              <a:effectLst/>
            </p:spPr>
          </p:cxnSp>
          <p:sp>
            <p:nvSpPr>
              <p:cNvPr id="89" name="Teardrop 88">
                <a:extLst>
                  <a:ext uri="{FF2B5EF4-FFF2-40B4-BE49-F238E27FC236}">
                    <a16:creationId xmlns:a16="http://schemas.microsoft.com/office/drawing/2014/main" id="{8B5896FD-39E0-F714-4F21-9BC01E667740}"/>
                  </a:ext>
                </a:extLst>
              </p:cNvPr>
              <p:cNvSpPr/>
              <p:nvPr/>
            </p:nvSpPr>
            <p:spPr bwMode="gray">
              <a:xfrm rot="8131854">
                <a:off x="10773622" y="1392942"/>
                <a:ext cx="108000" cy="108000"/>
              </a:xfrm>
              <a:prstGeom prst="teardrop">
                <a:avLst/>
              </a:prstGeom>
              <a:solidFill>
                <a:srgbClr val="303F50"/>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1000" b="1" i="0" u="none" strike="noStrike" kern="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grpSp>
        <p:sp>
          <p:nvSpPr>
            <p:cNvPr id="86" name="TextBox 85">
              <a:extLst>
                <a:ext uri="{FF2B5EF4-FFF2-40B4-BE49-F238E27FC236}">
                  <a16:creationId xmlns:a16="http://schemas.microsoft.com/office/drawing/2014/main" id="{81B90EFC-A2D6-3995-9CE5-4E0BFCFDB264}"/>
                </a:ext>
              </a:extLst>
            </p:cNvPr>
            <p:cNvSpPr txBox="1"/>
            <p:nvPr/>
          </p:nvSpPr>
          <p:spPr>
            <a:xfrm>
              <a:off x="11105233" y="1670387"/>
              <a:ext cx="790038" cy="138499"/>
            </a:xfrm>
            <a:prstGeom prst="rect">
              <a:avLst/>
            </a:prstGeom>
            <a:noFill/>
          </p:spPr>
          <p:txBody>
            <a:bodyPr wrap="square" lIns="0" tIns="0" rIns="0" bIns="0" rtlCol="0">
              <a:spAutoFit/>
            </a:bodyPr>
            <a:lstStyle/>
            <a:p>
              <a:pPr marL="0" marR="0" lvl="0" indent="0" defTabSz="1219170" eaLnBrk="1" fontAlgn="auto" latinLnBrk="0" hangingPunct="1">
                <a:lnSpc>
                  <a:spcPct val="100000"/>
                </a:lnSpc>
                <a:spcBef>
                  <a:spcPct val="0"/>
                </a:spcBef>
                <a:spcAft>
                  <a:spcPct val="0"/>
                </a:spcAft>
                <a:buClrTx/>
                <a:buSzTx/>
                <a:buFontTx/>
                <a:buNone/>
                <a:tabLst/>
                <a:defRPr/>
              </a:pPr>
              <a:r>
                <a:rPr kumimoji="0" lang="en-AU" altLang="en-US" sz="900" b="0" i="0" u="none" strike="noStrike" kern="0" cap="none" spc="0" normalizeH="0" baseline="0" noProof="0" dirty="0">
                  <a:ln>
                    <a:noFill/>
                  </a:ln>
                  <a:solidFill>
                    <a:srgbClr val="000000"/>
                  </a:solidFill>
                  <a:effectLst/>
                  <a:uLnTx/>
                  <a:uFillTx/>
                  <a:ea typeface="Open Sans" panose="020B0606030504020204" pitchFamily="34" charset="0"/>
                  <a:cs typeface="Open Sans" panose="020B0606030504020204" pitchFamily="34" charset="0"/>
                </a:rPr>
                <a:t>Output</a:t>
              </a:r>
              <a:endParaRPr kumimoji="0" lang="en-AU" sz="900" b="0" i="0" u="none" strike="noStrike" kern="0" cap="none" spc="0" normalizeH="0" baseline="0" noProof="0" dirty="0">
                <a:ln>
                  <a:noFill/>
                </a:ln>
                <a:solidFill>
                  <a:srgbClr val="000000"/>
                </a:solidFill>
                <a:effectLst/>
                <a:uLnTx/>
                <a:uFillTx/>
                <a:ea typeface="Open Sans" panose="020B0606030504020204" pitchFamily="34" charset="0"/>
                <a:cs typeface="Open Sans" panose="020B0606030504020204" pitchFamily="34" charset="0"/>
              </a:endParaRPr>
            </a:p>
          </p:txBody>
        </p:sp>
        <p:sp>
          <p:nvSpPr>
            <p:cNvPr id="87" name="Isosceles Triangle 86">
              <a:extLst>
                <a:ext uri="{FF2B5EF4-FFF2-40B4-BE49-F238E27FC236}">
                  <a16:creationId xmlns:a16="http://schemas.microsoft.com/office/drawing/2014/main" id="{EAFA9076-506A-5A31-BA80-54BA4381EA3F}"/>
                </a:ext>
              </a:extLst>
            </p:cNvPr>
            <p:cNvSpPr>
              <a:spLocks/>
            </p:cNvSpPr>
            <p:nvPr/>
          </p:nvSpPr>
          <p:spPr>
            <a:xfrm rot="10800000" flipV="1">
              <a:off x="10742746" y="1664071"/>
              <a:ext cx="168363" cy="151130"/>
            </a:xfrm>
            <a:prstGeom prst="triangle">
              <a:avLst/>
            </a:prstGeom>
            <a:solidFill>
              <a:srgbClr val="609E88"/>
            </a:solidFill>
            <a:ln w="12700" cap="flat" cmpd="sng" algn="ctr">
              <a:noFill/>
              <a:prstDash val="sysDot"/>
              <a:miter lim="800000"/>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6A6CF"/>
                </a:solidFill>
                <a:effectLst/>
                <a:uLnTx/>
                <a:uFillTx/>
                <a:ea typeface="Open Sans" panose="020B0606030504020204" pitchFamily="34" charset="0"/>
                <a:cs typeface="Open Sans" panose="020B0606030504020204" pitchFamily="34" charset="0"/>
              </a:endParaRPr>
            </a:p>
          </p:txBody>
        </p:sp>
        <p:sp>
          <p:nvSpPr>
            <p:cNvPr id="150" name="TextBox 149">
              <a:extLst>
                <a:ext uri="{FF2B5EF4-FFF2-40B4-BE49-F238E27FC236}">
                  <a16:creationId xmlns:a16="http://schemas.microsoft.com/office/drawing/2014/main" id="{B27F1A9B-3F8D-8368-3976-61DAC51D8F10}"/>
                </a:ext>
              </a:extLst>
            </p:cNvPr>
            <p:cNvSpPr txBox="1"/>
            <p:nvPr/>
          </p:nvSpPr>
          <p:spPr>
            <a:xfrm>
              <a:off x="11105233" y="2022486"/>
              <a:ext cx="790038" cy="138499"/>
            </a:xfrm>
            <a:prstGeom prst="rect">
              <a:avLst/>
            </a:prstGeom>
            <a:noFill/>
          </p:spPr>
          <p:txBody>
            <a:bodyPr wrap="square" lIns="0" tIns="0" rIns="0" bIns="0" rtlCol="0">
              <a:spAutoFit/>
            </a:bodyPr>
            <a:lstStyle/>
            <a:p>
              <a:pPr marL="0" marR="0" lvl="0" indent="0" defTabSz="1219170" eaLnBrk="1" fontAlgn="auto" latinLnBrk="0" hangingPunct="1">
                <a:lnSpc>
                  <a:spcPct val="100000"/>
                </a:lnSpc>
                <a:spcBef>
                  <a:spcPct val="0"/>
                </a:spcBef>
                <a:spcAft>
                  <a:spcPct val="0"/>
                </a:spcAft>
                <a:buClrTx/>
                <a:buSzTx/>
                <a:buFontTx/>
                <a:buNone/>
                <a:tabLst/>
                <a:defRPr/>
              </a:pPr>
              <a:r>
                <a:rPr kumimoji="0" lang="en-AU" altLang="en-US" sz="900" b="0" i="0" u="none" strike="noStrike" kern="0" cap="none" spc="0" normalizeH="0" baseline="0" noProof="0" dirty="0">
                  <a:ln>
                    <a:noFill/>
                  </a:ln>
                  <a:solidFill>
                    <a:srgbClr val="000000"/>
                  </a:solidFill>
                  <a:effectLst/>
                  <a:uLnTx/>
                  <a:uFillTx/>
                  <a:ea typeface="Open Sans" panose="020B0606030504020204" pitchFamily="34" charset="0"/>
                  <a:cs typeface="Open Sans" panose="020B0606030504020204" pitchFamily="34" charset="0"/>
                </a:rPr>
                <a:t>Demos</a:t>
              </a:r>
              <a:endParaRPr kumimoji="0" lang="en-AU" sz="900" b="0" i="0" u="none" strike="noStrike" kern="0" cap="none" spc="0" normalizeH="0" baseline="0" noProof="0" dirty="0">
                <a:ln>
                  <a:noFill/>
                </a:ln>
                <a:solidFill>
                  <a:srgbClr val="000000"/>
                </a:solidFill>
                <a:effectLst/>
                <a:uLnTx/>
                <a:uFillTx/>
                <a:ea typeface="Open Sans" panose="020B0606030504020204" pitchFamily="34" charset="0"/>
                <a:cs typeface="Open Sans" panose="020B0606030504020204" pitchFamily="34" charset="0"/>
              </a:endParaRPr>
            </a:p>
          </p:txBody>
        </p:sp>
      </p:grpSp>
      <p:sp>
        <p:nvSpPr>
          <p:cNvPr id="95" name="TextBox 94">
            <a:extLst>
              <a:ext uri="{FF2B5EF4-FFF2-40B4-BE49-F238E27FC236}">
                <a16:creationId xmlns:a16="http://schemas.microsoft.com/office/drawing/2014/main" id="{D2682CEF-8E50-23E9-4C54-4EB333DD0F39}"/>
              </a:ext>
            </a:extLst>
          </p:cNvPr>
          <p:cNvSpPr txBox="1"/>
          <p:nvPr/>
        </p:nvSpPr>
        <p:spPr>
          <a:xfrm>
            <a:off x="529372" y="1784498"/>
            <a:ext cx="1523266" cy="138499"/>
          </a:xfrm>
          <a:prstGeom prst="rect">
            <a:avLst/>
          </a:prstGeom>
          <a:solidFill>
            <a:sysClr val="window" lastClr="FFFFFF"/>
          </a:solidFill>
        </p:spPr>
        <p:txBody>
          <a:bodyPr wrap="square" lIns="0" tIns="0" rIns="0" bIns="0" rtlCol="0">
            <a:spAutoFit/>
          </a:bodyPr>
          <a:lstStyle/>
          <a:p>
            <a:pPr marL="0" marR="0" lvl="0" indent="0" defTabSz="1219170" eaLnBrk="1" fontAlgn="auto" latinLnBrk="0" hangingPunct="1">
              <a:lnSpc>
                <a:spcPct val="100000"/>
              </a:lnSpc>
              <a:spcBef>
                <a:spcPct val="0"/>
              </a:spcBef>
              <a:spcAft>
                <a:spcPct val="0"/>
              </a:spcAft>
              <a:buClrTx/>
              <a:buSzTx/>
              <a:buFontTx/>
              <a:buNone/>
              <a:tabLst/>
              <a:defRPr/>
            </a:pPr>
            <a:r>
              <a:rPr kumimoji="0" lang="en-AU" altLang="en-US" sz="900" b="1" i="0" u="none" strike="noStrike" kern="0" cap="none" spc="0" normalizeH="0" baseline="0" noProof="0" dirty="0">
                <a:ln>
                  <a:noFill/>
                </a:ln>
                <a:effectLst/>
                <a:uLnTx/>
                <a:uFillTx/>
                <a:ea typeface="Open Sans" panose="020B0606030504020204" pitchFamily="34" charset="0"/>
                <a:cs typeface="Open Sans" panose="020B0606030504020204" pitchFamily="34" charset="0"/>
              </a:rPr>
              <a:t>Preparation</a:t>
            </a:r>
          </a:p>
        </p:txBody>
      </p:sp>
      <p:sp>
        <p:nvSpPr>
          <p:cNvPr id="96" name="Pentagon 48">
            <a:extLst>
              <a:ext uri="{FF2B5EF4-FFF2-40B4-BE49-F238E27FC236}">
                <a16:creationId xmlns:a16="http://schemas.microsoft.com/office/drawing/2014/main" id="{94A3AD37-E363-A290-D05A-648F9F0C9978}"/>
              </a:ext>
            </a:extLst>
          </p:cNvPr>
          <p:cNvSpPr/>
          <p:nvPr/>
        </p:nvSpPr>
        <p:spPr>
          <a:xfrm>
            <a:off x="7157919" y="4481268"/>
            <a:ext cx="3371805" cy="216000"/>
          </a:xfrm>
          <a:prstGeom prst="homePlate">
            <a:avLst>
              <a:gd name="adj" fmla="val 55186"/>
            </a:avLst>
          </a:prstGeom>
          <a:solidFill>
            <a:schemeClr val="accent3"/>
          </a:solidFill>
          <a:ln w="38100" cap="flat" cmpd="sng" algn="ctr">
            <a:noFill/>
            <a:prstDash val="solid"/>
          </a:ln>
          <a:effectLst/>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5725" defTabSz="914400">
              <a:lnSpc>
                <a:spcPct val="90000"/>
              </a:lnSpc>
              <a:defRPr/>
            </a:pPr>
            <a:r>
              <a:rPr lang="en-AU" sz="900" b="1" dirty="0">
                <a:solidFill>
                  <a:srgbClr val="FFFFFF"/>
                </a:solidFill>
                <a:ea typeface="Open Sans" panose="020B0606030504020204" pitchFamily="34" charset="0"/>
                <a:cs typeface="Open Sans" panose="020B0606030504020204" pitchFamily="34" charset="0"/>
              </a:rPr>
              <a:t>Package solution for demo and develop documentation</a:t>
            </a:r>
          </a:p>
        </p:txBody>
      </p:sp>
      <p:sp>
        <p:nvSpPr>
          <p:cNvPr id="101" name="Rectangle 100">
            <a:extLst>
              <a:ext uri="{FF2B5EF4-FFF2-40B4-BE49-F238E27FC236}">
                <a16:creationId xmlns:a16="http://schemas.microsoft.com/office/drawing/2014/main" id="{A456959C-9FAF-098F-5E89-4D9B5D240D81}"/>
              </a:ext>
            </a:extLst>
          </p:cNvPr>
          <p:cNvSpPr/>
          <p:nvPr/>
        </p:nvSpPr>
        <p:spPr>
          <a:xfrm>
            <a:off x="737524" y="2919939"/>
            <a:ext cx="1064850" cy="276999"/>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rPr>
              <a:t>Spin up required resources</a:t>
            </a:r>
          </a:p>
        </p:txBody>
      </p:sp>
      <p:sp>
        <p:nvSpPr>
          <p:cNvPr id="102" name="Teardrop 101">
            <a:extLst>
              <a:ext uri="{FF2B5EF4-FFF2-40B4-BE49-F238E27FC236}">
                <a16:creationId xmlns:a16="http://schemas.microsoft.com/office/drawing/2014/main" id="{6D2E213D-0014-565D-80DE-1B2737E7D47E}"/>
              </a:ext>
            </a:extLst>
          </p:cNvPr>
          <p:cNvSpPr/>
          <p:nvPr/>
        </p:nvSpPr>
        <p:spPr bwMode="gray">
          <a:xfrm rot="8131854">
            <a:off x="1215949" y="2774348"/>
            <a:ext cx="108000" cy="108000"/>
          </a:xfrm>
          <a:prstGeom prst="teardrop">
            <a:avLst/>
          </a:prstGeom>
          <a:solidFill>
            <a:srgbClr val="303F50"/>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800" b="1" i="0" u="none" strike="noStrike" kern="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104" name="Rectangle 103">
            <a:extLst>
              <a:ext uri="{FF2B5EF4-FFF2-40B4-BE49-F238E27FC236}">
                <a16:creationId xmlns:a16="http://schemas.microsoft.com/office/drawing/2014/main" id="{AAF174DD-7438-A5DB-C6F8-0EFC98E92EA8}"/>
              </a:ext>
            </a:extLst>
          </p:cNvPr>
          <p:cNvSpPr/>
          <p:nvPr/>
        </p:nvSpPr>
        <p:spPr>
          <a:xfrm>
            <a:off x="737524" y="3962673"/>
            <a:ext cx="1064850" cy="415498"/>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rPr>
              <a:t>Start integrating on premise solutions where applicable</a:t>
            </a:r>
          </a:p>
        </p:txBody>
      </p:sp>
      <p:sp>
        <p:nvSpPr>
          <p:cNvPr id="105" name="Teardrop 104">
            <a:extLst>
              <a:ext uri="{FF2B5EF4-FFF2-40B4-BE49-F238E27FC236}">
                <a16:creationId xmlns:a16="http://schemas.microsoft.com/office/drawing/2014/main" id="{F8196A76-C09E-8EE9-5D93-EBC19AFBC3BA}"/>
              </a:ext>
            </a:extLst>
          </p:cNvPr>
          <p:cNvSpPr/>
          <p:nvPr/>
        </p:nvSpPr>
        <p:spPr bwMode="gray">
          <a:xfrm rot="8131854">
            <a:off x="1215949" y="3817082"/>
            <a:ext cx="108000" cy="108000"/>
          </a:xfrm>
          <a:prstGeom prst="teardrop">
            <a:avLst/>
          </a:prstGeom>
          <a:solidFill>
            <a:srgbClr val="303F50"/>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800" b="1" i="0" u="none" strike="noStrike" kern="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107" name="Rectangle 106">
            <a:extLst>
              <a:ext uri="{FF2B5EF4-FFF2-40B4-BE49-F238E27FC236}">
                <a16:creationId xmlns:a16="http://schemas.microsoft.com/office/drawing/2014/main" id="{9BE7AD5C-3E1E-A5E6-CF6D-10424ABBEB7D}"/>
              </a:ext>
            </a:extLst>
          </p:cNvPr>
          <p:cNvSpPr/>
          <p:nvPr/>
        </p:nvSpPr>
        <p:spPr>
          <a:xfrm>
            <a:off x="737524" y="4622538"/>
            <a:ext cx="1064850" cy="553998"/>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rPr>
              <a:t>Continue gathering client requirements to implement for the demo</a:t>
            </a:r>
          </a:p>
        </p:txBody>
      </p:sp>
      <p:sp>
        <p:nvSpPr>
          <p:cNvPr id="108" name="Teardrop 107">
            <a:extLst>
              <a:ext uri="{FF2B5EF4-FFF2-40B4-BE49-F238E27FC236}">
                <a16:creationId xmlns:a16="http://schemas.microsoft.com/office/drawing/2014/main" id="{3D5A894E-4175-10D4-BFA3-7B69040B63AB}"/>
              </a:ext>
            </a:extLst>
          </p:cNvPr>
          <p:cNvSpPr/>
          <p:nvPr/>
        </p:nvSpPr>
        <p:spPr bwMode="gray">
          <a:xfrm rot="8131854">
            <a:off x="1215949" y="4476947"/>
            <a:ext cx="108000" cy="108000"/>
          </a:xfrm>
          <a:prstGeom prst="teardrop">
            <a:avLst/>
          </a:prstGeom>
          <a:solidFill>
            <a:srgbClr val="303F50"/>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800" b="1" i="0" u="none" strike="noStrike" kern="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110" name="Rectangle 109">
            <a:extLst>
              <a:ext uri="{FF2B5EF4-FFF2-40B4-BE49-F238E27FC236}">
                <a16:creationId xmlns:a16="http://schemas.microsoft.com/office/drawing/2014/main" id="{A1E248F8-EC67-D6B9-FCE4-8972DB9C7A04}"/>
              </a:ext>
            </a:extLst>
          </p:cNvPr>
          <p:cNvSpPr/>
          <p:nvPr/>
        </p:nvSpPr>
        <p:spPr>
          <a:xfrm>
            <a:off x="737524" y="3441306"/>
            <a:ext cx="1064850" cy="276999"/>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rPr>
              <a:t>Create dummy data and warehouse</a:t>
            </a:r>
          </a:p>
        </p:txBody>
      </p:sp>
      <p:sp>
        <p:nvSpPr>
          <p:cNvPr id="111" name="Teardrop 110">
            <a:extLst>
              <a:ext uri="{FF2B5EF4-FFF2-40B4-BE49-F238E27FC236}">
                <a16:creationId xmlns:a16="http://schemas.microsoft.com/office/drawing/2014/main" id="{4F79A7DC-6D80-A324-C101-3F2FF1732ECC}"/>
              </a:ext>
            </a:extLst>
          </p:cNvPr>
          <p:cNvSpPr/>
          <p:nvPr/>
        </p:nvSpPr>
        <p:spPr bwMode="gray">
          <a:xfrm rot="8131854">
            <a:off x="1215949" y="3295715"/>
            <a:ext cx="108000" cy="108000"/>
          </a:xfrm>
          <a:prstGeom prst="teardrop">
            <a:avLst/>
          </a:prstGeom>
          <a:solidFill>
            <a:srgbClr val="303F50"/>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800" b="1" i="0" u="none" strike="noStrike" kern="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114" name="Rectangle 113">
            <a:extLst>
              <a:ext uri="{FF2B5EF4-FFF2-40B4-BE49-F238E27FC236}">
                <a16:creationId xmlns:a16="http://schemas.microsoft.com/office/drawing/2014/main" id="{3A181DA9-A012-CBC4-6495-7C9CC231D0A0}"/>
              </a:ext>
            </a:extLst>
          </p:cNvPr>
          <p:cNvSpPr/>
          <p:nvPr/>
        </p:nvSpPr>
        <p:spPr>
          <a:xfrm>
            <a:off x="2802862" y="3174203"/>
            <a:ext cx="1064850" cy="276999"/>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rPr>
              <a:t>Utilise full Bedrock capabilities</a:t>
            </a:r>
          </a:p>
        </p:txBody>
      </p:sp>
      <p:sp>
        <p:nvSpPr>
          <p:cNvPr id="115" name="Teardrop 114">
            <a:extLst>
              <a:ext uri="{FF2B5EF4-FFF2-40B4-BE49-F238E27FC236}">
                <a16:creationId xmlns:a16="http://schemas.microsoft.com/office/drawing/2014/main" id="{4A9ED139-F809-26DE-5D15-E91B56C014C4}"/>
              </a:ext>
            </a:extLst>
          </p:cNvPr>
          <p:cNvSpPr/>
          <p:nvPr/>
        </p:nvSpPr>
        <p:spPr bwMode="gray">
          <a:xfrm rot="8131854">
            <a:off x="3281287" y="3028612"/>
            <a:ext cx="108000" cy="108000"/>
          </a:xfrm>
          <a:prstGeom prst="teardrop">
            <a:avLst/>
          </a:prstGeom>
          <a:solidFill>
            <a:srgbClr val="303F50"/>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800" b="1" i="0" u="none" strike="noStrike" kern="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117" name="Rectangle 116">
            <a:extLst>
              <a:ext uri="{FF2B5EF4-FFF2-40B4-BE49-F238E27FC236}">
                <a16:creationId xmlns:a16="http://schemas.microsoft.com/office/drawing/2014/main" id="{E778FC55-F19C-3E6C-C97F-08ECFE5C457B}"/>
              </a:ext>
            </a:extLst>
          </p:cNvPr>
          <p:cNvSpPr/>
          <p:nvPr/>
        </p:nvSpPr>
        <p:spPr>
          <a:xfrm>
            <a:off x="3967980" y="3163118"/>
            <a:ext cx="1064850" cy="276999"/>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rPr>
              <a:t>Implement Robust Security</a:t>
            </a:r>
            <a:r>
              <a:rPr lang="en-AU" sz="900" kern="0" dirty="0">
                <a:solidFill>
                  <a:srgbClr val="303F50"/>
                </a:solidFill>
                <a:ea typeface="Open Sans" panose="020B0606030504020204" pitchFamily="34" charset="0"/>
                <a:cs typeface="Open Sans" panose="020B0606030504020204" pitchFamily="34" charset="0"/>
              </a:rPr>
              <a:t> Model</a:t>
            </a:r>
            <a:endPar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endParaRPr>
          </a:p>
        </p:txBody>
      </p:sp>
      <p:sp>
        <p:nvSpPr>
          <p:cNvPr id="118" name="Teardrop 117">
            <a:extLst>
              <a:ext uri="{FF2B5EF4-FFF2-40B4-BE49-F238E27FC236}">
                <a16:creationId xmlns:a16="http://schemas.microsoft.com/office/drawing/2014/main" id="{CF10E918-77BE-45DB-3A74-E9ACA57C7F7E}"/>
              </a:ext>
            </a:extLst>
          </p:cNvPr>
          <p:cNvSpPr/>
          <p:nvPr/>
        </p:nvSpPr>
        <p:spPr bwMode="gray">
          <a:xfrm rot="8131854">
            <a:off x="4446405" y="3017527"/>
            <a:ext cx="108000" cy="108000"/>
          </a:xfrm>
          <a:prstGeom prst="teardrop">
            <a:avLst/>
          </a:prstGeom>
          <a:solidFill>
            <a:srgbClr val="303F50"/>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800" b="1" i="0" u="none" strike="noStrike" kern="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121" name="Rectangle 120">
            <a:extLst>
              <a:ext uri="{FF2B5EF4-FFF2-40B4-BE49-F238E27FC236}">
                <a16:creationId xmlns:a16="http://schemas.microsoft.com/office/drawing/2014/main" id="{96A35353-6F02-3EF2-3D8A-E037B4F1E7C5}"/>
              </a:ext>
            </a:extLst>
          </p:cNvPr>
          <p:cNvSpPr/>
          <p:nvPr/>
        </p:nvSpPr>
        <p:spPr>
          <a:xfrm>
            <a:off x="5180736" y="3151838"/>
            <a:ext cx="1064850" cy="553998"/>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rPr>
              <a:t>Create UI and host application using appropriate services</a:t>
            </a:r>
          </a:p>
        </p:txBody>
      </p:sp>
      <p:sp>
        <p:nvSpPr>
          <p:cNvPr id="122" name="Teardrop 121">
            <a:extLst>
              <a:ext uri="{FF2B5EF4-FFF2-40B4-BE49-F238E27FC236}">
                <a16:creationId xmlns:a16="http://schemas.microsoft.com/office/drawing/2014/main" id="{9601EBAF-042C-2283-30D9-0D4C2E38D865}"/>
              </a:ext>
            </a:extLst>
          </p:cNvPr>
          <p:cNvSpPr/>
          <p:nvPr/>
        </p:nvSpPr>
        <p:spPr bwMode="gray">
          <a:xfrm rot="8131854">
            <a:off x="5659161" y="3006247"/>
            <a:ext cx="108000" cy="108000"/>
          </a:xfrm>
          <a:prstGeom prst="teardrop">
            <a:avLst/>
          </a:prstGeom>
          <a:solidFill>
            <a:srgbClr val="303F50"/>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800" b="1" i="0" u="none" strike="noStrike" kern="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124" name="Rectangle 123">
            <a:extLst>
              <a:ext uri="{FF2B5EF4-FFF2-40B4-BE49-F238E27FC236}">
                <a16:creationId xmlns:a16="http://schemas.microsoft.com/office/drawing/2014/main" id="{217293A6-7A73-638B-9458-BAE3ECC81DB5}"/>
              </a:ext>
            </a:extLst>
          </p:cNvPr>
          <p:cNvSpPr/>
          <p:nvPr/>
        </p:nvSpPr>
        <p:spPr>
          <a:xfrm>
            <a:off x="6360016" y="3151838"/>
            <a:ext cx="1064850" cy="553998"/>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rPr>
              <a:t>Start preparing for scaling out with multiple LLMs and a load balancer</a:t>
            </a:r>
          </a:p>
        </p:txBody>
      </p:sp>
      <p:sp>
        <p:nvSpPr>
          <p:cNvPr id="125" name="Teardrop 124">
            <a:extLst>
              <a:ext uri="{FF2B5EF4-FFF2-40B4-BE49-F238E27FC236}">
                <a16:creationId xmlns:a16="http://schemas.microsoft.com/office/drawing/2014/main" id="{74325883-853C-CAC2-5471-7D6CDCFF8277}"/>
              </a:ext>
            </a:extLst>
          </p:cNvPr>
          <p:cNvSpPr/>
          <p:nvPr/>
        </p:nvSpPr>
        <p:spPr bwMode="gray">
          <a:xfrm rot="8131854">
            <a:off x="6838441" y="3006247"/>
            <a:ext cx="108000" cy="108000"/>
          </a:xfrm>
          <a:prstGeom prst="teardrop">
            <a:avLst/>
          </a:prstGeom>
          <a:solidFill>
            <a:srgbClr val="303F50"/>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800" b="1" i="0" u="none" strike="noStrike" kern="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127" name="Rectangle 126">
            <a:extLst>
              <a:ext uri="{FF2B5EF4-FFF2-40B4-BE49-F238E27FC236}">
                <a16:creationId xmlns:a16="http://schemas.microsoft.com/office/drawing/2014/main" id="{49FC23D8-CB4B-3818-E9E9-419398BBF783}"/>
              </a:ext>
            </a:extLst>
          </p:cNvPr>
          <p:cNvSpPr/>
          <p:nvPr/>
        </p:nvSpPr>
        <p:spPr>
          <a:xfrm>
            <a:off x="7475000" y="3151838"/>
            <a:ext cx="1064850" cy="553998"/>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rPr>
              <a:t>Start developing logging and monitoring capabilities</a:t>
            </a:r>
          </a:p>
        </p:txBody>
      </p:sp>
      <p:sp>
        <p:nvSpPr>
          <p:cNvPr id="128" name="Teardrop 127">
            <a:extLst>
              <a:ext uri="{FF2B5EF4-FFF2-40B4-BE49-F238E27FC236}">
                <a16:creationId xmlns:a16="http://schemas.microsoft.com/office/drawing/2014/main" id="{5BB1FB6E-CE4F-8E3A-4977-0B19377B69FB}"/>
              </a:ext>
            </a:extLst>
          </p:cNvPr>
          <p:cNvSpPr/>
          <p:nvPr/>
        </p:nvSpPr>
        <p:spPr bwMode="gray">
          <a:xfrm rot="8131854">
            <a:off x="7953425" y="3006247"/>
            <a:ext cx="108000" cy="108000"/>
          </a:xfrm>
          <a:prstGeom prst="teardrop">
            <a:avLst/>
          </a:prstGeom>
          <a:solidFill>
            <a:srgbClr val="303F50"/>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800" b="1" i="0" u="none" strike="noStrike" kern="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grpSp>
        <p:nvGrpSpPr>
          <p:cNvPr id="130" name="Group 129">
            <a:extLst>
              <a:ext uri="{FF2B5EF4-FFF2-40B4-BE49-F238E27FC236}">
                <a16:creationId xmlns:a16="http://schemas.microsoft.com/office/drawing/2014/main" id="{0F671C61-4B6B-C30E-1AF6-46C78BBF4FB5}"/>
              </a:ext>
            </a:extLst>
          </p:cNvPr>
          <p:cNvGrpSpPr/>
          <p:nvPr/>
        </p:nvGrpSpPr>
        <p:grpSpPr>
          <a:xfrm>
            <a:off x="7501908" y="4869553"/>
            <a:ext cx="2404092" cy="422590"/>
            <a:chOff x="1079422" y="1904996"/>
            <a:chExt cx="2404092" cy="422590"/>
          </a:xfrm>
        </p:grpSpPr>
        <p:sp>
          <p:nvSpPr>
            <p:cNvPr id="131" name="Rectangle 130">
              <a:extLst>
                <a:ext uri="{FF2B5EF4-FFF2-40B4-BE49-F238E27FC236}">
                  <a16:creationId xmlns:a16="http://schemas.microsoft.com/office/drawing/2014/main" id="{ACD02CBE-3645-BCA1-F1BB-F6D410CFB3D0}"/>
                </a:ext>
              </a:extLst>
            </p:cNvPr>
            <p:cNvSpPr/>
            <p:nvPr/>
          </p:nvSpPr>
          <p:spPr>
            <a:xfrm>
              <a:off x="1079422" y="2050587"/>
              <a:ext cx="2404092" cy="276999"/>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rPr>
                <a:t>Develop handover and package application in line with Phoenix Solution standards</a:t>
              </a:r>
            </a:p>
          </p:txBody>
        </p:sp>
        <p:sp>
          <p:nvSpPr>
            <p:cNvPr id="132" name="Teardrop 131">
              <a:extLst>
                <a:ext uri="{FF2B5EF4-FFF2-40B4-BE49-F238E27FC236}">
                  <a16:creationId xmlns:a16="http://schemas.microsoft.com/office/drawing/2014/main" id="{8BE6982A-26AC-EC8E-1C8C-B840CBFBC934}"/>
                </a:ext>
              </a:extLst>
            </p:cNvPr>
            <p:cNvSpPr/>
            <p:nvPr/>
          </p:nvSpPr>
          <p:spPr bwMode="gray">
            <a:xfrm rot="8131854">
              <a:off x="2227468" y="1904996"/>
              <a:ext cx="108000" cy="108000"/>
            </a:xfrm>
            <a:prstGeom prst="teardrop">
              <a:avLst/>
            </a:prstGeom>
            <a:solidFill>
              <a:srgbClr val="303F50"/>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800" b="1" i="0" u="none" strike="noStrike" kern="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grpSp>
      <p:grpSp>
        <p:nvGrpSpPr>
          <p:cNvPr id="133" name="Group 132">
            <a:extLst>
              <a:ext uri="{FF2B5EF4-FFF2-40B4-BE49-F238E27FC236}">
                <a16:creationId xmlns:a16="http://schemas.microsoft.com/office/drawing/2014/main" id="{4D125303-9BBB-DD57-CAED-50059E939EBA}"/>
              </a:ext>
            </a:extLst>
          </p:cNvPr>
          <p:cNvGrpSpPr/>
          <p:nvPr/>
        </p:nvGrpSpPr>
        <p:grpSpPr>
          <a:xfrm>
            <a:off x="8886631" y="2555878"/>
            <a:ext cx="1559120" cy="176765"/>
            <a:chOff x="2476232" y="1744477"/>
            <a:chExt cx="1171390" cy="131491"/>
          </a:xfrm>
        </p:grpSpPr>
        <p:sp>
          <p:nvSpPr>
            <p:cNvPr id="134" name="Rectangle 133">
              <a:extLst>
                <a:ext uri="{FF2B5EF4-FFF2-40B4-BE49-F238E27FC236}">
                  <a16:creationId xmlns:a16="http://schemas.microsoft.com/office/drawing/2014/main" id="{BEAD79C3-5C8F-0544-76B6-7DAD63CD73B5}"/>
                </a:ext>
              </a:extLst>
            </p:cNvPr>
            <p:cNvSpPr/>
            <p:nvPr/>
          </p:nvSpPr>
          <p:spPr bwMode="gray">
            <a:xfrm>
              <a:off x="2582408" y="1744477"/>
              <a:ext cx="1065214" cy="131491"/>
            </a:xfrm>
            <a:prstGeom prst="rect">
              <a:avLst/>
            </a:prstGeom>
            <a:solidFill>
              <a:sysClr val="window" lastClr="FFFFFF"/>
            </a:solidFill>
            <a:ln w="19050" algn="ctr">
              <a:noFill/>
              <a:miter lim="800000"/>
              <a:headEnd/>
              <a:tailEnd/>
            </a:ln>
          </p:spPr>
          <p:txBody>
            <a:bodyPr wrap="square" lIns="88900" tIns="88900" rIns="0" bIns="88900" rtlCol="0" anchor="ctr"/>
            <a:lstStyle/>
            <a:p>
              <a:pPr marL="0" marR="0" lvl="0" indent="0" defTabSz="914400" eaLnBrk="1" fontAlgn="auto" latinLnBrk="0" hangingPunct="1">
                <a:lnSpc>
                  <a:spcPct val="100000"/>
                </a:lnSpc>
                <a:spcBef>
                  <a:spcPts val="0"/>
                </a:spcBef>
                <a:spcAft>
                  <a:spcPts val="0"/>
                </a:spcAft>
                <a:buClrTx/>
                <a:buSzTx/>
                <a:buFont typeface="Wingdings 2" pitchFamily="18" charset="2"/>
                <a:buNone/>
                <a:tabLst/>
                <a:defRPr/>
              </a:pPr>
              <a:r>
                <a:rPr kumimoji="0" lang="en-AU" sz="900" b="0" i="0" u="none" strike="noStrike" kern="0" cap="none" spc="0" normalizeH="0" baseline="0" noProof="0" dirty="0">
                  <a:ln>
                    <a:noFill/>
                  </a:ln>
                  <a:solidFill>
                    <a:prstClr val="black"/>
                  </a:solidFill>
                  <a:effectLst/>
                  <a:uLnTx/>
                  <a:uFillTx/>
                  <a:ea typeface="Open Sans" panose="020B0606030504020204" pitchFamily="34" charset="0"/>
                  <a:cs typeface="Open Sans" panose="020B0606030504020204" pitchFamily="34" charset="0"/>
                </a:rPr>
                <a:t>Full AWS Generative AI Solution</a:t>
              </a:r>
            </a:p>
          </p:txBody>
        </p:sp>
        <p:sp>
          <p:nvSpPr>
            <p:cNvPr id="135" name="Isosceles Triangle 134">
              <a:extLst>
                <a:ext uri="{FF2B5EF4-FFF2-40B4-BE49-F238E27FC236}">
                  <a16:creationId xmlns:a16="http://schemas.microsoft.com/office/drawing/2014/main" id="{8C5395EB-B13E-49CE-3146-F70480DD70F6}"/>
                </a:ext>
              </a:extLst>
            </p:cNvPr>
            <p:cNvSpPr>
              <a:spLocks/>
            </p:cNvSpPr>
            <p:nvPr/>
          </p:nvSpPr>
          <p:spPr>
            <a:xfrm rot="10800000" flipV="1">
              <a:off x="2476232" y="1744477"/>
              <a:ext cx="126494" cy="113546"/>
            </a:xfrm>
            <a:prstGeom prst="triangle">
              <a:avLst/>
            </a:prstGeom>
            <a:solidFill>
              <a:srgbClr val="609E88"/>
            </a:solidFill>
            <a:ln w="12700" cap="flat" cmpd="sng" algn="ctr">
              <a:noFill/>
              <a:prstDash val="sysDot"/>
              <a:miter lim="800000"/>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6A6CF"/>
                </a:solidFill>
                <a:effectLst/>
                <a:uLnTx/>
                <a:uFillTx/>
                <a:ea typeface="Open Sans" panose="020B0606030504020204" pitchFamily="34" charset="0"/>
                <a:cs typeface="Open Sans" panose="020B0606030504020204" pitchFamily="34" charset="0"/>
              </a:endParaRPr>
            </a:p>
          </p:txBody>
        </p:sp>
      </p:grpSp>
      <p:grpSp>
        <p:nvGrpSpPr>
          <p:cNvPr id="136" name="Group 135">
            <a:extLst>
              <a:ext uri="{FF2B5EF4-FFF2-40B4-BE49-F238E27FC236}">
                <a16:creationId xmlns:a16="http://schemas.microsoft.com/office/drawing/2014/main" id="{62D51BB1-41E5-062E-6B58-B3B0E8890A92}"/>
              </a:ext>
            </a:extLst>
          </p:cNvPr>
          <p:cNvGrpSpPr/>
          <p:nvPr/>
        </p:nvGrpSpPr>
        <p:grpSpPr>
          <a:xfrm>
            <a:off x="9226854" y="4176431"/>
            <a:ext cx="1218898" cy="176765"/>
            <a:chOff x="2476232" y="1744477"/>
            <a:chExt cx="915776" cy="131491"/>
          </a:xfrm>
        </p:grpSpPr>
        <p:sp>
          <p:nvSpPr>
            <p:cNvPr id="137" name="Rectangle 136">
              <a:extLst>
                <a:ext uri="{FF2B5EF4-FFF2-40B4-BE49-F238E27FC236}">
                  <a16:creationId xmlns:a16="http://schemas.microsoft.com/office/drawing/2014/main" id="{76EF374E-6ABA-F9E3-B813-3FDED500DC22}"/>
                </a:ext>
              </a:extLst>
            </p:cNvPr>
            <p:cNvSpPr/>
            <p:nvPr/>
          </p:nvSpPr>
          <p:spPr bwMode="gray">
            <a:xfrm>
              <a:off x="2582408" y="1744477"/>
              <a:ext cx="809600" cy="131491"/>
            </a:xfrm>
            <a:prstGeom prst="rect">
              <a:avLst/>
            </a:prstGeom>
            <a:solidFill>
              <a:sysClr val="window" lastClr="FFFFFF"/>
            </a:solidFill>
            <a:ln w="19050" algn="ctr">
              <a:noFill/>
              <a:miter lim="800000"/>
              <a:headEnd/>
              <a:tailEnd/>
            </a:ln>
          </p:spPr>
          <p:txBody>
            <a:bodyPr wrap="square" lIns="88900" tIns="88900" rIns="0" bIns="88900" rtlCol="0" anchor="ctr"/>
            <a:lstStyle/>
            <a:p>
              <a:pPr marL="0" marR="0" lvl="0" indent="0" defTabSz="914400" eaLnBrk="1" fontAlgn="auto" latinLnBrk="0" hangingPunct="1">
                <a:lnSpc>
                  <a:spcPct val="100000"/>
                </a:lnSpc>
                <a:spcBef>
                  <a:spcPts val="0"/>
                </a:spcBef>
                <a:spcAft>
                  <a:spcPts val="0"/>
                </a:spcAft>
                <a:buClrTx/>
                <a:buSzTx/>
                <a:buFont typeface="Wingdings 2" pitchFamily="18" charset="2"/>
                <a:buNone/>
                <a:tabLst/>
                <a:defRPr/>
              </a:pPr>
              <a:r>
                <a:rPr kumimoji="0" lang="en-AU" sz="900" b="0" i="0" u="none" strike="noStrike" kern="0" cap="none" spc="0" normalizeH="0" baseline="0" noProof="0" dirty="0">
                  <a:ln>
                    <a:noFill/>
                  </a:ln>
                  <a:solidFill>
                    <a:prstClr val="black"/>
                  </a:solidFill>
                  <a:effectLst/>
                  <a:uLnTx/>
                  <a:uFillTx/>
                  <a:ea typeface="Open Sans" panose="020B0606030504020204" pitchFamily="34" charset="0"/>
                  <a:cs typeface="Open Sans" panose="020B0606030504020204" pitchFamily="34" charset="0"/>
                </a:rPr>
                <a:t>Documentation of Solution</a:t>
              </a:r>
            </a:p>
          </p:txBody>
        </p:sp>
        <p:sp>
          <p:nvSpPr>
            <p:cNvPr id="138" name="Isosceles Triangle 137">
              <a:extLst>
                <a:ext uri="{FF2B5EF4-FFF2-40B4-BE49-F238E27FC236}">
                  <a16:creationId xmlns:a16="http://schemas.microsoft.com/office/drawing/2014/main" id="{0FDD5564-4233-10F1-32C2-F61A89DE476D}"/>
                </a:ext>
              </a:extLst>
            </p:cNvPr>
            <p:cNvSpPr>
              <a:spLocks/>
            </p:cNvSpPr>
            <p:nvPr/>
          </p:nvSpPr>
          <p:spPr>
            <a:xfrm rot="10800000" flipV="1">
              <a:off x="2476232" y="1744477"/>
              <a:ext cx="126494" cy="113546"/>
            </a:xfrm>
            <a:prstGeom prst="triangle">
              <a:avLst/>
            </a:prstGeom>
            <a:solidFill>
              <a:srgbClr val="609E88"/>
            </a:solidFill>
            <a:ln w="12700" cap="flat" cmpd="sng" algn="ctr">
              <a:noFill/>
              <a:prstDash val="sysDot"/>
              <a:miter lim="800000"/>
            </a:ln>
            <a:effectLst/>
          </p:spPr>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6A6CF"/>
                </a:solidFill>
                <a:effectLst/>
                <a:uLnTx/>
                <a:uFillTx/>
                <a:ea typeface="Open Sans" panose="020B0606030504020204" pitchFamily="34" charset="0"/>
                <a:cs typeface="Open Sans" panose="020B0606030504020204" pitchFamily="34" charset="0"/>
              </a:endParaRPr>
            </a:p>
          </p:txBody>
        </p:sp>
      </p:grpSp>
      <p:sp>
        <p:nvSpPr>
          <p:cNvPr id="139" name="TextBox 138">
            <a:extLst>
              <a:ext uri="{FF2B5EF4-FFF2-40B4-BE49-F238E27FC236}">
                <a16:creationId xmlns:a16="http://schemas.microsoft.com/office/drawing/2014/main" id="{FFA050E2-B9DE-475C-112C-EC55C3373645}"/>
              </a:ext>
            </a:extLst>
          </p:cNvPr>
          <p:cNvSpPr txBox="1"/>
          <p:nvPr/>
        </p:nvSpPr>
        <p:spPr>
          <a:xfrm>
            <a:off x="2844857" y="2366999"/>
            <a:ext cx="1523266" cy="138499"/>
          </a:xfrm>
          <a:prstGeom prst="rect">
            <a:avLst/>
          </a:prstGeom>
          <a:solidFill>
            <a:sysClr val="window" lastClr="FFFFFF"/>
          </a:solidFill>
        </p:spPr>
        <p:txBody>
          <a:bodyPr wrap="square" lIns="0" tIns="0" rIns="0" bIns="0" rtlCol="0">
            <a:spAutoFit/>
          </a:bodyPr>
          <a:lstStyle/>
          <a:p>
            <a:pPr marL="0" marR="0" lvl="0" indent="0" defTabSz="1219170" eaLnBrk="1" fontAlgn="auto" latinLnBrk="0" hangingPunct="1">
              <a:lnSpc>
                <a:spcPct val="100000"/>
              </a:lnSpc>
              <a:spcBef>
                <a:spcPct val="0"/>
              </a:spcBef>
              <a:spcAft>
                <a:spcPct val="0"/>
              </a:spcAft>
              <a:buClrTx/>
              <a:buSzTx/>
              <a:buFontTx/>
              <a:buNone/>
              <a:tabLst/>
              <a:defRPr/>
            </a:pPr>
            <a:r>
              <a:rPr lang="en-AU" altLang="en-US" sz="900" b="1" kern="0" dirty="0">
                <a:ea typeface="Open Sans" panose="020B0606030504020204" pitchFamily="34" charset="0"/>
                <a:cs typeface="Open Sans" panose="020B0606030504020204" pitchFamily="34" charset="0"/>
              </a:rPr>
              <a:t>Build</a:t>
            </a:r>
          </a:p>
        </p:txBody>
      </p:sp>
      <p:sp>
        <p:nvSpPr>
          <p:cNvPr id="140" name="TextBox 139">
            <a:extLst>
              <a:ext uri="{FF2B5EF4-FFF2-40B4-BE49-F238E27FC236}">
                <a16:creationId xmlns:a16="http://schemas.microsoft.com/office/drawing/2014/main" id="{875EAA62-5FB5-E90A-AA47-E90CC8C361D9}"/>
              </a:ext>
            </a:extLst>
          </p:cNvPr>
          <p:cNvSpPr txBox="1"/>
          <p:nvPr/>
        </p:nvSpPr>
        <p:spPr>
          <a:xfrm>
            <a:off x="7202033" y="4298155"/>
            <a:ext cx="1523266" cy="138499"/>
          </a:xfrm>
          <a:prstGeom prst="rect">
            <a:avLst/>
          </a:prstGeom>
          <a:solidFill>
            <a:sysClr val="window" lastClr="FFFFFF"/>
          </a:solidFill>
        </p:spPr>
        <p:txBody>
          <a:bodyPr wrap="square" lIns="0" tIns="0" rIns="0" bIns="0" rtlCol="0">
            <a:spAutoFit/>
          </a:bodyPr>
          <a:lstStyle/>
          <a:p>
            <a:pPr marL="0" marR="0" lvl="0" indent="0" defTabSz="1219170" eaLnBrk="1" fontAlgn="auto" latinLnBrk="0" hangingPunct="1">
              <a:lnSpc>
                <a:spcPct val="100000"/>
              </a:lnSpc>
              <a:spcBef>
                <a:spcPct val="0"/>
              </a:spcBef>
              <a:spcAft>
                <a:spcPct val="0"/>
              </a:spcAft>
              <a:buClrTx/>
              <a:buSzTx/>
              <a:buFontTx/>
              <a:buNone/>
              <a:tabLst/>
              <a:defRPr/>
            </a:pPr>
            <a:r>
              <a:rPr lang="en-AU" altLang="en-US" sz="900" b="1" kern="0" dirty="0">
                <a:ea typeface="Open Sans" panose="020B0606030504020204" pitchFamily="34" charset="0"/>
                <a:cs typeface="Open Sans" panose="020B0606030504020204" pitchFamily="34" charset="0"/>
              </a:rPr>
              <a:t>Document</a:t>
            </a:r>
          </a:p>
        </p:txBody>
      </p:sp>
      <p:pic>
        <p:nvPicPr>
          <p:cNvPr id="142" name="Graphic 141" descr="Daily calendar outline">
            <a:extLst>
              <a:ext uri="{FF2B5EF4-FFF2-40B4-BE49-F238E27FC236}">
                <a16:creationId xmlns:a16="http://schemas.microsoft.com/office/drawing/2014/main" id="{D4134ED9-8E83-3726-4798-EAAEAB6716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2510" y="1466870"/>
            <a:ext cx="254877" cy="254877"/>
          </a:xfrm>
          <a:prstGeom prst="rect">
            <a:avLst/>
          </a:prstGeom>
        </p:spPr>
      </p:pic>
      <p:sp>
        <p:nvSpPr>
          <p:cNvPr id="143" name="TextBox 142">
            <a:extLst>
              <a:ext uri="{FF2B5EF4-FFF2-40B4-BE49-F238E27FC236}">
                <a16:creationId xmlns:a16="http://schemas.microsoft.com/office/drawing/2014/main" id="{D73F1F74-AED2-C799-5DFC-00A09193FD14}"/>
              </a:ext>
            </a:extLst>
          </p:cNvPr>
          <p:cNvSpPr txBox="1"/>
          <p:nvPr/>
        </p:nvSpPr>
        <p:spPr>
          <a:xfrm>
            <a:off x="1403192" y="1538909"/>
            <a:ext cx="1523266" cy="138499"/>
          </a:xfrm>
          <a:prstGeom prst="rect">
            <a:avLst/>
          </a:prstGeom>
          <a:solidFill>
            <a:sysClr val="window" lastClr="FFFFFF"/>
          </a:solidFill>
        </p:spPr>
        <p:txBody>
          <a:bodyPr wrap="square" lIns="0" tIns="0" rIns="0" bIns="0" rtlCol="0">
            <a:spAutoFit/>
          </a:bodyPr>
          <a:lstStyle/>
          <a:p>
            <a:pPr marL="0" marR="0" lvl="0" indent="0" defTabSz="1219170" eaLnBrk="1" fontAlgn="auto" latinLnBrk="0" hangingPunct="1">
              <a:lnSpc>
                <a:spcPct val="100000"/>
              </a:lnSpc>
              <a:spcBef>
                <a:spcPct val="0"/>
              </a:spcBef>
              <a:spcAft>
                <a:spcPct val="0"/>
              </a:spcAft>
              <a:buClrTx/>
              <a:buSzTx/>
              <a:buFontTx/>
              <a:buNone/>
              <a:tabLst/>
              <a:defRPr/>
            </a:pPr>
            <a:r>
              <a:rPr kumimoji="0" lang="en-AU" altLang="en-US" sz="900" i="1" u="none" strike="noStrike" kern="0" cap="none" spc="0" normalizeH="0" baseline="0" noProof="0" dirty="0">
                <a:ln>
                  <a:noFill/>
                </a:ln>
                <a:effectLst/>
                <a:uLnTx/>
                <a:uFillTx/>
                <a:ea typeface="Open Sans" panose="020B0606030504020204" pitchFamily="34" charset="0"/>
                <a:cs typeface="Open Sans" panose="020B0606030504020204" pitchFamily="34" charset="0"/>
              </a:rPr>
              <a:t>On Prem Solution Demo</a:t>
            </a:r>
          </a:p>
        </p:txBody>
      </p:sp>
      <p:pic>
        <p:nvPicPr>
          <p:cNvPr id="144" name="Graphic 143" descr="Daily calendar outline">
            <a:extLst>
              <a:ext uri="{FF2B5EF4-FFF2-40B4-BE49-F238E27FC236}">
                <a16:creationId xmlns:a16="http://schemas.microsoft.com/office/drawing/2014/main" id="{1984C710-D7C8-1F59-43A2-EB49EE1B43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60262" y="1466870"/>
            <a:ext cx="254877" cy="254877"/>
          </a:xfrm>
          <a:prstGeom prst="rect">
            <a:avLst/>
          </a:prstGeom>
        </p:spPr>
      </p:pic>
      <p:sp>
        <p:nvSpPr>
          <p:cNvPr id="145" name="TextBox 144">
            <a:extLst>
              <a:ext uri="{FF2B5EF4-FFF2-40B4-BE49-F238E27FC236}">
                <a16:creationId xmlns:a16="http://schemas.microsoft.com/office/drawing/2014/main" id="{27CE1C6E-6ECA-DC87-BAE8-7118A19E60F9}"/>
              </a:ext>
            </a:extLst>
          </p:cNvPr>
          <p:cNvSpPr txBox="1"/>
          <p:nvPr/>
        </p:nvSpPr>
        <p:spPr>
          <a:xfrm>
            <a:off x="5420944" y="1538909"/>
            <a:ext cx="1523266" cy="138499"/>
          </a:xfrm>
          <a:prstGeom prst="rect">
            <a:avLst/>
          </a:prstGeom>
          <a:solidFill>
            <a:sysClr val="window" lastClr="FFFFFF"/>
          </a:solidFill>
        </p:spPr>
        <p:txBody>
          <a:bodyPr wrap="square" lIns="0" tIns="0" rIns="0" bIns="0" rtlCol="0">
            <a:spAutoFit/>
          </a:bodyPr>
          <a:lstStyle/>
          <a:p>
            <a:pPr marL="0" marR="0" lvl="0" indent="0" defTabSz="1219170" eaLnBrk="1" fontAlgn="auto" latinLnBrk="0" hangingPunct="1">
              <a:lnSpc>
                <a:spcPct val="100000"/>
              </a:lnSpc>
              <a:spcBef>
                <a:spcPct val="0"/>
              </a:spcBef>
              <a:spcAft>
                <a:spcPct val="0"/>
              </a:spcAft>
              <a:buClrTx/>
              <a:buSzTx/>
              <a:buFontTx/>
              <a:buNone/>
              <a:tabLst/>
              <a:defRPr/>
            </a:pPr>
            <a:r>
              <a:rPr kumimoji="0" lang="en-AU" altLang="en-US" sz="900" i="1" u="none" strike="noStrike" kern="0" cap="none" spc="0" normalizeH="0" baseline="0" noProof="0" dirty="0">
                <a:ln>
                  <a:noFill/>
                </a:ln>
                <a:effectLst/>
                <a:uLnTx/>
                <a:uFillTx/>
                <a:ea typeface="Open Sans" panose="020B0606030504020204" pitchFamily="34" charset="0"/>
                <a:cs typeface="Open Sans" panose="020B0606030504020204" pitchFamily="34" charset="0"/>
              </a:rPr>
              <a:t>Basic Capabilities Demo</a:t>
            </a:r>
          </a:p>
        </p:txBody>
      </p:sp>
      <p:pic>
        <p:nvPicPr>
          <p:cNvPr id="146" name="Graphic 145" descr="Daily calendar outline">
            <a:extLst>
              <a:ext uri="{FF2B5EF4-FFF2-40B4-BE49-F238E27FC236}">
                <a16:creationId xmlns:a16="http://schemas.microsoft.com/office/drawing/2014/main" id="{DDD025BA-D678-B8F0-536D-DC4B91874F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58313" y="1466870"/>
            <a:ext cx="254877" cy="254877"/>
          </a:xfrm>
          <a:prstGeom prst="rect">
            <a:avLst/>
          </a:prstGeom>
        </p:spPr>
      </p:pic>
      <p:sp>
        <p:nvSpPr>
          <p:cNvPr id="147" name="TextBox 146">
            <a:extLst>
              <a:ext uri="{FF2B5EF4-FFF2-40B4-BE49-F238E27FC236}">
                <a16:creationId xmlns:a16="http://schemas.microsoft.com/office/drawing/2014/main" id="{42D9A688-E9B3-010C-37B3-BA521529A42F}"/>
              </a:ext>
            </a:extLst>
          </p:cNvPr>
          <p:cNvSpPr txBox="1"/>
          <p:nvPr/>
        </p:nvSpPr>
        <p:spPr>
          <a:xfrm>
            <a:off x="9618995" y="1538909"/>
            <a:ext cx="826756" cy="138499"/>
          </a:xfrm>
          <a:prstGeom prst="rect">
            <a:avLst/>
          </a:prstGeom>
          <a:solidFill>
            <a:sysClr val="window" lastClr="FFFFFF"/>
          </a:solidFill>
        </p:spPr>
        <p:txBody>
          <a:bodyPr wrap="square" lIns="0" tIns="0" rIns="0" bIns="0" rtlCol="0">
            <a:spAutoFit/>
          </a:bodyPr>
          <a:lstStyle/>
          <a:p>
            <a:pPr marL="0" marR="0" lvl="0" indent="0" defTabSz="1219170" eaLnBrk="1" fontAlgn="auto" latinLnBrk="0" hangingPunct="1">
              <a:lnSpc>
                <a:spcPct val="100000"/>
              </a:lnSpc>
              <a:spcBef>
                <a:spcPct val="0"/>
              </a:spcBef>
              <a:spcAft>
                <a:spcPct val="0"/>
              </a:spcAft>
              <a:buClrTx/>
              <a:buSzTx/>
              <a:buFontTx/>
              <a:buNone/>
              <a:tabLst/>
              <a:defRPr/>
            </a:pPr>
            <a:r>
              <a:rPr kumimoji="0" lang="en-AU" altLang="en-US" sz="900" i="1" u="none" strike="noStrike" kern="0" cap="none" spc="0" normalizeH="0" baseline="0" noProof="0" dirty="0">
                <a:ln>
                  <a:noFill/>
                </a:ln>
                <a:effectLst/>
                <a:uLnTx/>
                <a:uFillTx/>
                <a:ea typeface="Open Sans" panose="020B0606030504020204" pitchFamily="34" charset="0"/>
                <a:cs typeface="Open Sans" panose="020B0606030504020204" pitchFamily="34" charset="0"/>
              </a:rPr>
              <a:t>Full Demo</a:t>
            </a:r>
          </a:p>
        </p:txBody>
      </p:sp>
      <p:pic>
        <p:nvPicPr>
          <p:cNvPr id="148" name="Graphic 147" descr="Daily calendar outline">
            <a:extLst>
              <a:ext uri="{FF2B5EF4-FFF2-40B4-BE49-F238E27FC236}">
                <a16:creationId xmlns:a16="http://schemas.microsoft.com/office/drawing/2014/main" id="{F94F6516-8332-9216-5452-81C1FBAF63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17954" y="2428513"/>
            <a:ext cx="254877" cy="254877"/>
          </a:xfrm>
          <a:prstGeom prst="rect">
            <a:avLst/>
          </a:prstGeom>
        </p:spPr>
      </p:pic>
      <p:sp>
        <p:nvSpPr>
          <p:cNvPr id="151" name="Rectangle: Rounded Corners 150">
            <a:extLst>
              <a:ext uri="{FF2B5EF4-FFF2-40B4-BE49-F238E27FC236}">
                <a16:creationId xmlns:a16="http://schemas.microsoft.com/office/drawing/2014/main" id="{58CF3896-A85D-774E-C656-38B5722BDCE0}"/>
              </a:ext>
            </a:extLst>
          </p:cNvPr>
          <p:cNvSpPr/>
          <p:nvPr/>
        </p:nvSpPr>
        <p:spPr bwMode="gray">
          <a:xfrm>
            <a:off x="3032219" y="3964301"/>
            <a:ext cx="3668259" cy="591465"/>
          </a:xfrm>
          <a:prstGeom prst="roundRect">
            <a:avLst/>
          </a:prstGeom>
          <a:solidFill>
            <a:srgbClr val="FFF3F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100" dirty="0">
                <a:solidFill>
                  <a:srgbClr val="FF0000"/>
                </a:solidFill>
                <a:latin typeface="+mj-lt"/>
              </a:rPr>
              <a:t>Note: </a:t>
            </a:r>
            <a:r>
              <a:rPr lang="en-AU" sz="1100" i="1" dirty="0">
                <a:solidFill>
                  <a:srgbClr val="FF0000"/>
                </a:solidFill>
                <a:latin typeface="+mj-lt"/>
              </a:rPr>
              <a:t>Difficult to estimate activities without further research and guidance from Preparation Phase</a:t>
            </a:r>
          </a:p>
        </p:txBody>
      </p:sp>
    </p:spTree>
    <p:extLst>
      <p:ext uri="{BB962C8B-B14F-4D97-AF65-F5344CB8AC3E}">
        <p14:creationId xmlns:p14="http://schemas.microsoft.com/office/powerpoint/2010/main" val="887744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323B4E5-FCB9-D79B-1565-9551AB0D02A3}"/>
              </a:ext>
            </a:extLst>
          </p:cNvPr>
          <p:cNvGraphicFramePr>
            <a:graphicFrameLocks noGrp="1"/>
          </p:cNvGraphicFramePr>
          <p:nvPr>
            <p:extLst>
              <p:ext uri="{D42A27DB-BD31-4B8C-83A1-F6EECF244321}">
                <p14:modId xmlns:p14="http://schemas.microsoft.com/office/powerpoint/2010/main" val="189960176"/>
              </p:ext>
            </p:extLst>
          </p:nvPr>
        </p:nvGraphicFramePr>
        <p:xfrm>
          <a:off x="469900" y="393933"/>
          <a:ext cx="10056060" cy="6398753"/>
        </p:xfrm>
        <a:graphic>
          <a:graphicData uri="http://schemas.openxmlformats.org/drawingml/2006/table">
            <a:tbl>
              <a:tblPr firstRow="1" bandRow="1"/>
              <a:tblGrid>
                <a:gridCol w="1676010">
                  <a:extLst>
                    <a:ext uri="{9D8B030D-6E8A-4147-A177-3AD203B41FA5}">
                      <a16:colId xmlns:a16="http://schemas.microsoft.com/office/drawing/2014/main" val="1797721822"/>
                    </a:ext>
                  </a:extLst>
                </a:gridCol>
                <a:gridCol w="1676010">
                  <a:extLst>
                    <a:ext uri="{9D8B030D-6E8A-4147-A177-3AD203B41FA5}">
                      <a16:colId xmlns:a16="http://schemas.microsoft.com/office/drawing/2014/main" val="3927370538"/>
                    </a:ext>
                  </a:extLst>
                </a:gridCol>
                <a:gridCol w="1676010">
                  <a:extLst>
                    <a:ext uri="{9D8B030D-6E8A-4147-A177-3AD203B41FA5}">
                      <a16:colId xmlns:a16="http://schemas.microsoft.com/office/drawing/2014/main" val="279264833"/>
                    </a:ext>
                  </a:extLst>
                </a:gridCol>
                <a:gridCol w="1676010">
                  <a:extLst>
                    <a:ext uri="{9D8B030D-6E8A-4147-A177-3AD203B41FA5}">
                      <a16:colId xmlns:a16="http://schemas.microsoft.com/office/drawing/2014/main" val="3746685646"/>
                    </a:ext>
                  </a:extLst>
                </a:gridCol>
                <a:gridCol w="1676010">
                  <a:extLst>
                    <a:ext uri="{9D8B030D-6E8A-4147-A177-3AD203B41FA5}">
                      <a16:colId xmlns:a16="http://schemas.microsoft.com/office/drawing/2014/main" val="4153446422"/>
                    </a:ext>
                  </a:extLst>
                </a:gridCol>
                <a:gridCol w="1676010">
                  <a:extLst>
                    <a:ext uri="{9D8B030D-6E8A-4147-A177-3AD203B41FA5}">
                      <a16:colId xmlns:a16="http://schemas.microsoft.com/office/drawing/2014/main" val="1753729995"/>
                    </a:ext>
                  </a:extLst>
                </a:gridCol>
              </a:tblGrid>
              <a:tr h="320361">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pPr algn="ctr"/>
                      <a:r>
                        <a:rPr lang="en-AU" sz="1000" dirty="0">
                          <a:solidFill>
                            <a:schemeClr val="bg1"/>
                          </a:solidFill>
                          <a:latin typeface="+mj-lt"/>
                          <a:ea typeface="Open Sans" panose="020B0606030504020204" pitchFamily="34" charset="0"/>
                          <a:cs typeface="Open Sans" panose="020B0606030504020204" pitchFamily="34" charset="0"/>
                        </a:rPr>
                        <a:t>Week 08/06 – 15/06 </a:t>
                      </a:r>
                    </a:p>
                  </a:txBody>
                  <a:tcPr marL="0" marR="0" anchor="ctr">
                    <a:lnL w="12700" cap="flat" cmpd="sng" algn="ctr">
                      <a:solidFill>
                        <a:sysClr val="window" lastClr="FFFFFF">
                          <a:lumMod val="85000"/>
                        </a:sys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609E88"/>
                    </a:solid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pPr algn="ctr"/>
                      <a:r>
                        <a:rPr lang="en-AU" sz="1000" dirty="0">
                          <a:solidFill>
                            <a:schemeClr val="bg1"/>
                          </a:solidFill>
                          <a:latin typeface="+mj-lt"/>
                          <a:ea typeface="Open Sans" panose="020B0606030504020204" pitchFamily="34" charset="0"/>
                          <a:cs typeface="Open Sans" panose="020B0606030504020204" pitchFamily="34" charset="0"/>
                        </a:rPr>
                        <a:t>Week 15/06 – 22/06</a:t>
                      </a: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609E88"/>
                    </a:solid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pPr algn="ctr"/>
                      <a:r>
                        <a:rPr lang="en-AU" sz="1000" dirty="0">
                          <a:solidFill>
                            <a:schemeClr val="bg1"/>
                          </a:solidFill>
                          <a:latin typeface="+mj-lt"/>
                          <a:ea typeface="Open Sans" panose="020B0606030504020204" pitchFamily="34" charset="0"/>
                          <a:cs typeface="Open Sans" panose="020B0606030504020204" pitchFamily="34" charset="0"/>
                        </a:rPr>
                        <a:t>Week 22/06 – 29/06</a:t>
                      </a: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609E88"/>
                    </a:solid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pPr algn="ctr"/>
                      <a:r>
                        <a:rPr lang="en-AU" sz="1000" dirty="0">
                          <a:solidFill>
                            <a:schemeClr val="bg1"/>
                          </a:solidFill>
                          <a:latin typeface="+mj-lt"/>
                          <a:ea typeface="Open Sans" panose="020B0606030504020204" pitchFamily="34" charset="0"/>
                          <a:cs typeface="Open Sans" panose="020B0606030504020204" pitchFamily="34" charset="0"/>
                        </a:rPr>
                        <a:t>Week 29/06 – 05/07</a:t>
                      </a: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609E88"/>
                    </a:solid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pPr algn="ctr"/>
                      <a:r>
                        <a:rPr lang="en-AU" sz="1000" dirty="0">
                          <a:solidFill>
                            <a:schemeClr val="bg1"/>
                          </a:solidFill>
                          <a:latin typeface="+mj-lt"/>
                          <a:ea typeface="Open Sans" panose="020B0606030504020204" pitchFamily="34" charset="0"/>
                          <a:cs typeface="Open Sans" panose="020B0606030504020204" pitchFamily="34" charset="0"/>
                        </a:rPr>
                        <a:t>Week 05/07 – 12-07</a:t>
                      </a: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609E88"/>
                    </a:solid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pPr algn="ctr"/>
                      <a:r>
                        <a:rPr lang="en-AU" sz="1000" dirty="0">
                          <a:solidFill>
                            <a:schemeClr val="bg1"/>
                          </a:solidFill>
                          <a:latin typeface="+mj-lt"/>
                          <a:ea typeface="Open Sans" panose="020B0606030504020204" pitchFamily="34" charset="0"/>
                          <a:cs typeface="Open Sans" panose="020B0606030504020204" pitchFamily="34" charset="0"/>
                        </a:rPr>
                        <a:t>Week 12/07 – 19/07</a:t>
                      </a: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609E88"/>
                    </a:solidFill>
                  </a:tcPr>
                </a:tc>
                <a:extLst>
                  <a:ext uri="{0D108BD9-81ED-4DB2-BD59-A6C34878D82A}">
                    <a16:rowId xmlns:a16="http://schemas.microsoft.com/office/drawing/2014/main" val="3824699708"/>
                  </a:ext>
                </a:extLst>
              </a:tr>
              <a:tr h="197846">
                <a:tc gridSpan="6">
                  <a:txBody>
                    <a:bodyPr/>
                    <a:lstStyle/>
                    <a:p>
                      <a:pPr algn="ctr"/>
                      <a:endParaRPr lang="en-AU" sz="1000" dirty="0">
                        <a:solidFill>
                          <a:schemeClr val="bg1"/>
                        </a:solidFill>
                        <a:latin typeface="+mj-lt"/>
                        <a:ea typeface="Open Sans" panose="020B0606030504020204" pitchFamily="34" charset="0"/>
                        <a:cs typeface="Open Sans" panose="020B0606030504020204" pitchFamily="34" charset="0"/>
                      </a:endParaRPr>
                    </a:p>
                  </a:txBody>
                  <a:tcPr marL="0" marR="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AU" sz="1000" dirty="0">
                        <a:solidFill>
                          <a:schemeClr val="bg1"/>
                        </a:solidFill>
                        <a:latin typeface="+mj-lt"/>
                        <a:ea typeface="Open Sans" panose="020B0606030504020204" pitchFamily="34" charset="0"/>
                        <a:cs typeface="Open Sans" panose="020B0606030504020204" pitchFamily="34" charset="0"/>
                      </a:endParaRP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AU" sz="1000" dirty="0">
                        <a:solidFill>
                          <a:schemeClr val="bg1"/>
                        </a:solidFill>
                        <a:latin typeface="+mj-lt"/>
                        <a:ea typeface="Open Sans" panose="020B0606030504020204" pitchFamily="34" charset="0"/>
                        <a:cs typeface="Open Sans" panose="020B0606030504020204" pitchFamily="34" charset="0"/>
                      </a:endParaRP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AU" sz="1000" dirty="0">
                        <a:solidFill>
                          <a:schemeClr val="bg1"/>
                        </a:solidFill>
                        <a:latin typeface="+mj-lt"/>
                        <a:ea typeface="Open Sans" panose="020B0606030504020204" pitchFamily="34" charset="0"/>
                        <a:cs typeface="Open Sans" panose="020B0606030504020204" pitchFamily="34" charset="0"/>
                      </a:endParaRP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AU" sz="1000" dirty="0">
                        <a:solidFill>
                          <a:schemeClr val="bg1"/>
                        </a:solidFill>
                        <a:latin typeface="+mj-lt"/>
                        <a:ea typeface="Open Sans" panose="020B0606030504020204" pitchFamily="34" charset="0"/>
                        <a:cs typeface="Open Sans" panose="020B0606030504020204" pitchFamily="34" charset="0"/>
                      </a:endParaRP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AU" sz="1000" dirty="0">
                        <a:solidFill>
                          <a:schemeClr val="bg1"/>
                        </a:solidFill>
                        <a:latin typeface="+mj-lt"/>
                        <a:ea typeface="Open Sans" panose="020B0606030504020204" pitchFamily="34" charset="0"/>
                        <a:cs typeface="Open Sans" panose="020B0606030504020204" pitchFamily="34" charset="0"/>
                      </a:endParaRP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459672"/>
                  </a:ext>
                </a:extLst>
              </a:tr>
              <a:tr h="5834552">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endParaRPr lang="en-AU" sz="9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ysClr val="window" lastClr="FFFFFF">
                          <a:lumMod val="85000"/>
                        </a:sys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endParaRPr lang="en-AU" sz="9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endParaRPr lang="en-AU" sz="9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endParaRPr lang="en-AU" sz="9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endParaRPr lang="en-AU" sz="9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endParaRPr lang="en-AU" sz="9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5851397"/>
                  </a:ext>
                </a:extLst>
              </a:tr>
            </a:tbl>
          </a:graphicData>
        </a:graphic>
      </p:graphicFrame>
      <p:pic>
        <p:nvPicPr>
          <p:cNvPr id="5" name="Graphic 4" descr="Daily calendar outline">
            <a:extLst>
              <a:ext uri="{FF2B5EF4-FFF2-40B4-BE49-F238E27FC236}">
                <a16:creationId xmlns:a16="http://schemas.microsoft.com/office/drawing/2014/main" id="{F2165094-D997-4698-249C-F5284A2DEE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80662" y="701557"/>
            <a:ext cx="254877" cy="254877"/>
          </a:xfrm>
          <a:prstGeom prst="rect">
            <a:avLst/>
          </a:prstGeom>
        </p:spPr>
      </p:pic>
      <p:sp>
        <p:nvSpPr>
          <p:cNvPr id="6" name="TextBox 5">
            <a:extLst>
              <a:ext uri="{FF2B5EF4-FFF2-40B4-BE49-F238E27FC236}">
                <a16:creationId xmlns:a16="http://schemas.microsoft.com/office/drawing/2014/main" id="{D55F1B86-B55B-D1B0-DADF-4914ED45C796}"/>
              </a:ext>
            </a:extLst>
          </p:cNvPr>
          <p:cNvSpPr txBox="1"/>
          <p:nvPr/>
        </p:nvSpPr>
        <p:spPr>
          <a:xfrm>
            <a:off x="3941344" y="773596"/>
            <a:ext cx="1523266" cy="138499"/>
          </a:xfrm>
          <a:prstGeom prst="rect">
            <a:avLst/>
          </a:prstGeom>
          <a:solidFill>
            <a:sysClr val="window" lastClr="FFFFFF"/>
          </a:solidFill>
        </p:spPr>
        <p:txBody>
          <a:bodyPr wrap="square" lIns="0" tIns="0" rIns="0" bIns="0" rtlCol="0">
            <a:spAutoFit/>
          </a:bodyPr>
          <a:lstStyle/>
          <a:p>
            <a:pPr marL="0" marR="0" lvl="0" indent="0" defTabSz="1219170" eaLnBrk="1" fontAlgn="auto" latinLnBrk="0" hangingPunct="1">
              <a:lnSpc>
                <a:spcPct val="100000"/>
              </a:lnSpc>
              <a:spcBef>
                <a:spcPct val="0"/>
              </a:spcBef>
              <a:spcAft>
                <a:spcPct val="0"/>
              </a:spcAft>
              <a:buClrTx/>
              <a:buSzTx/>
              <a:buFontTx/>
              <a:buNone/>
              <a:tabLst/>
              <a:defRPr/>
            </a:pPr>
            <a:r>
              <a:rPr kumimoji="0" lang="en-AU" altLang="en-US" sz="900" i="1" u="none" strike="noStrike" kern="0" cap="none" spc="0" normalizeH="0" baseline="0" noProof="0" dirty="0">
                <a:ln>
                  <a:noFill/>
                </a:ln>
                <a:effectLst/>
                <a:uLnTx/>
                <a:uFillTx/>
                <a:ea typeface="Open Sans" panose="020B0606030504020204" pitchFamily="34" charset="0"/>
                <a:cs typeface="Open Sans" panose="020B0606030504020204" pitchFamily="34" charset="0"/>
              </a:rPr>
              <a:t>On Prem Solution Demo</a:t>
            </a:r>
          </a:p>
        </p:txBody>
      </p:sp>
      <p:pic>
        <p:nvPicPr>
          <p:cNvPr id="7" name="Graphic 6" descr="Daily calendar outline">
            <a:extLst>
              <a:ext uri="{FF2B5EF4-FFF2-40B4-BE49-F238E27FC236}">
                <a16:creationId xmlns:a16="http://schemas.microsoft.com/office/drawing/2014/main" id="{204C8620-3D57-03AD-938B-8D31EC5CCA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27774" y="701557"/>
            <a:ext cx="254877" cy="254877"/>
          </a:xfrm>
          <a:prstGeom prst="rect">
            <a:avLst/>
          </a:prstGeom>
        </p:spPr>
      </p:pic>
      <p:sp>
        <p:nvSpPr>
          <p:cNvPr id="8" name="TextBox 7">
            <a:extLst>
              <a:ext uri="{FF2B5EF4-FFF2-40B4-BE49-F238E27FC236}">
                <a16:creationId xmlns:a16="http://schemas.microsoft.com/office/drawing/2014/main" id="{8EE7F5E3-9B56-2F1E-1825-DBD8B492AB8A}"/>
              </a:ext>
            </a:extLst>
          </p:cNvPr>
          <p:cNvSpPr txBox="1"/>
          <p:nvPr/>
        </p:nvSpPr>
        <p:spPr>
          <a:xfrm>
            <a:off x="9588456" y="773778"/>
            <a:ext cx="1523266" cy="138499"/>
          </a:xfrm>
          <a:prstGeom prst="rect">
            <a:avLst/>
          </a:prstGeom>
          <a:solidFill>
            <a:sysClr val="window" lastClr="FFFFFF"/>
          </a:solidFill>
        </p:spPr>
        <p:txBody>
          <a:bodyPr wrap="square" lIns="0" tIns="0" rIns="0" bIns="0" rtlCol="0">
            <a:spAutoFit/>
          </a:bodyPr>
          <a:lstStyle/>
          <a:p>
            <a:pPr marL="0" marR="0" lvl="0" indent="0" defTabSz="1219170" eaLnBrk="1" fontAlgn="auto" latinLnBrk="0" hangingPunct="1">
              <a:lnSpc>
                <a:spcPct val="100000"/>
              </a:lnSpc>
              <a:spcBef>
                <a:spcPct val="0"/>
              </a:spcBef>
              <a:spcAft>
                <a:spcPct val="0"/>
              </a:spcAft>
              <a:buClrTx/>
              <a:buSzTx/>
              <a:buFontTx/>
              <a:buNone/>
              <a:tabLst/>
              <a:defRPr/>
            </a:pPr>
            <a:r>
              <a:rPr kumimoji="0" lang="en-AU" altLang="en-US" sz="900" i="1" u="none" strike="noStrike" kern="0" cap="none" spc="0" normalizeH="0" baseline="0" noProof="0" dirty="0">
                <a:ln>
                  <a:noFill/>
                </a:ln>
                <a:effectLst/>
                <a:uLnTx/>
                <a:uFillTx/>
                <a:ea typeface="Open Sans" panose="020B0606030504020204" pitchFamily="34" charset="0"/>
                <a:cs typeface="Open Sans" panose="020B0606030504020204" pitchFamily="34" charset="0"/>
              </a:rPr>
              <a:t>Azure MVP Demo</a:t>
            </a:r>
          </a:p>
        </p:txBody>
      </p:sp>
      <p:sp>
        <p:nvSpPr>
          <p:cNvPr id="9" name="Pentagon 48">
            <a:extLst>
              <a:ext uri="{FF2B5EF4-FFF2-40B4-BE49-F238E27FC236}">
                <a16:creationId xmlns:a16="http://schemas.microsoft.com/office/drawing/2014/main" id="{8C7C8DA7-9308-49DD-39A4-068B1BF8A01C}"/>
              </a:ext>
            </a:extLst>
          </p:cNvPr>
          <p:cNvSpPr/>
          <p:nvPr/>
        </p:nvSpPr>
        <p:spPr>
          <a:xfrm>
            <a:off x="469900" y="1011815"/>
            <a:ext cx="1878818" cy="393771"/>
          </a:xfrm>
          <a:prstGeom prst="homePlate">
            <a:avLst>
              <a:gd name="adj" fmla="val 55186"/>
            </a:avLst>
          </a:prstGeom>
          <a:solidFill>
            <a:schemeClr val="accent3"/>
          </a:solidFill>
          <a:ln w="38100" cap="flat" cmpd="sng" algn="ctr">
            <a:noFill/>
            <a:prstDash val="solid"/>
          </a:ln>
          <a:effectLst/>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5725" defTabSz="914400">
              <a:lnSpc>
                <a:spcPct val="90000"/>
              </a:lnSpc>
              <a:defRPr/>
            </a:pPr>
            <a:r>
              <a:rPr lang="en-AU" sz="900" b="1" dirty="0">
                <a:solidFill>
                  <a:srgbClr val="FFFFFF"/>
                </a:solidFill>
                <a:ea typeface="Open Sans" panose="020B0606030504020204" pitchFamily="34" charset="0"/>
                <a:cs typeface="Open Sans" panose="020B0606030504020204" pitchFamily="34" charset="0"/>
              </a:rPr>
              <a:t>Finalise remaining UI and chat enhancement</a:t>
            </a:r>
          </a:p>
        </p:txBody>
      </p:sp>
      <p:sp>
        <p:nvSpPr>
          <p:cNvPr id="10" name="Pentagon 48">
            <a:extLst>
              <a:ext uri="{FF2B5EF4-FFF2-40B4-BE49-F238E27FC236}">
                <a16:creationId xmlns:a16="http://schemas.microsoft.com/office/drawing/2014/main" id="{12635DE0-947F-8969-4211-EAFC53853CEB}"/>
              </a:ext>
            </a:extLst>
          </p:cNvPr>
          <p:cNvSpPr/>
          <p:nvPr/>
        </p:nvSpPr>
        <p:spPr>
          <a:xfrm>
            <a:off x="2348718" y="1011815"/>
            <a:ext cx="1459382" cy="393771"/>
          </a:xfrm>
          <a:prstGeom prst="homePlate">
            <a:avLst>
              <a:gd name="adj" fmla="val 55186"/>
            </a:avLst>
          </a:prstGeom>
          <a:solidFill>
            <a:schemeClr val="accent3"/>
          </a:solidFill>
          <a:ln w="38100" cap="flat" cmpd="sng" algn="ctr">
            <a:noFill/>
            <a:prstDash val="solid"/>
          </a:ln>
          <a:effectLst/>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5725" defTabSz="914400">
              <a:lnSpc>
                <a:spcPct val="90000"/>
              </a:lnSpc>
              <a:defRPr/>
            </a:pPr>
            <a:r>
              <a:rPr lang="en-AU" sz="900" b="1" dirty="0">
                <a:solidFill>
                  <a:srgbClr val="FFFFFF"/>
                </a:solidFill>
                <a:ea typeface="Open Sans" panose="020B0606030504020204" pitchFamily="34" charset="0"/>
                <a:cs typeface="Open Sans" panose="020B0606030504020204" pitchFamily="34" charset="0"/>
              </a:rPr>
              <a:t>Test solution – All hands</a:t>
            </a:r>
          </a:p>
        </p:txBody>
      </p:sp>
      <p:sp>
        <p:nvSpPr>
          <p:cNvPr id="11" name="Rectangle 10">
            <a:extLst>
              <a:ext uri="{FF2B5EF4-FFF2-40B4-BE49-F238E27FC236}">
                <a16:creationId xmlns:a16="http://schemas.microsoft.com/office/drawing/2014/main" id="{CF32509B-3169-2836-E40A-7E35E9C24BDF}"/>
              </a:ext>
            </a:extLst>
          </p:cNvPr>
          <p:cNvSpPr/>
          <p:nvPr/>
        </p:nvSpPr>
        <p:spPr>
          <a:xfrm>
            <a:off x="587395" y="1576272"/>
            <a:ext cx="1380683" cy="138499"/>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900" kern="0" dirty="0">
                <a:solidFill>
                  <a:srgbClr val="303F50"/>
                </a:solidFill>
                <a:ea typeface="Open Sans" panose="020B0606030504020204" pitchFamily="34" charset="0"/>
                <a:cs typeface="Open Sans" panose="020B0606030504020204" pitchFamily="34" charset="0"/>
              </a:rPr>
              <a:t>@punjaya – activities here</a:t>
            </a:r>
            <a:endPar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endParaRPr>
          </a:p>
        </p:txBody>
      </p:sp>
      <p:sp>
        <p:nvSpPr>
          <p:cNvPr id="12" name="Teardrop 11">
            <a:extLst>
              <a:ext uri="{FF2B5EF4-FFF2-40B4-BE49-F238E27FC236}">
                <a16:creationId xmlns:a16="http://schemas.microsoft.com/office/drawing/2014/main" id="{CA6ED8F0-7DC2-2A0A-FD31-02F48E250FF6}"/>
              </a:ext>
            </a:extLst>
          </p:cNvPr>
          <p:cNvSpPr/>
          <p:nvPr/>
        </p:nvSpPr>
        <p:spPr bwMode="gray">
          <a:xfrm rot="8131854">
            <a:off x="1215949" y="1430681"/>
            <a:ext cx="108000" cy="108000"/>
          </a:xfrm>
          <a:prstGeom prst="teardrop">
            <a:avLst/>
          </a:prstGeom>
          <a:solidFill>
            <a:srgbClr val="303F50"/>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800" b="1" i="0" u="none" strike="noStrike" kern="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947FEDAC-3F8B-6E48-85E1-218DEC18C3AE}"/>
              </a:ext>
            </a:extLst>
          </p:cNvPr>
          <p:cNvSpPr/>
          <p:nvPr/>
        </p:nvSpPr>
        <p:spPr>
          <a:xfrm>
            <a:off x="587395" y="1920086"/>
            <a:ext cx="1380683" cy="138499"/>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900" kern="0" dirty="0">
                <a:solidFill>
                  <a:srgbClr val="303F50"/>
                </a:solidFill>
                <a:ea typeface="Open Sans" panose="020B0606030504020204" pitchFamily="34" charset="0"/>
                <a:cs typeface="Open Sans" panose="020B0606030504020204" pitchFamily="34" charset="0"/>
              </a:rPr>
              <a:t>@punjaya – activities here</a:t>
            </a:r>
            <a:endPar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320C39EC-AF30-31A9-6681-726EB2574EEA}"/>
              </a:ext>
            </a:extLst>
          </p:cNvPr>
          <p:cNvSpPr/>
          <p:nvPr/>
        </p:nvSpPr>
        <p:spPr>
          <a:xfrm>
            <a:off x="587395" y="2268682"/>
            <a:ext cx="1380683" cy="138499"/>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900" kern="0" dirty="0">
                <a:solidFill>
                  <a:srgbClr val="303F50"/>
                </a:solidFill>
                <a:ea typeface="Open Sans" panose="020B0606030504020204" pitchFamily="34" charset="0"/>
                <a:cs typeface="Open Sans" panose="020B0606030504020204" pitchFamily="34" charset="0"/>
              </a:rPr>
              <a:t>@punjaya – activities here</a:t>
            </a:r>
            <a:endPar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endParaRPr>
          </a:p>
        </p:txBody>
      </p:sp>
      <p:sp>
        <p:nvSpPr>
          <p:cNvPr id="23" name="Rectangle 22">
            <a:extLst>
              <a:ext uri="{FF2B5EF4-FFF2-40B4-BE49-F238E27FC236}">
                <a16:creationId xmlns:a16="http://schemas.microsoft.com/office/drawing/2014/main" id="{AB1F1D27-A57E-918C-7CF0-79FA3977861F}"/>
              </a:ext>
            </a:extLst>
          </p:cNvPr>
          <p:cNvSpPr/>
          <p:nvPr/>
        </p:nvSpPr>
        <p:spPr>
          <a:xfrm>
            <a:off x="2258750" y="1576272"/>
            <a:ext cx="1459382" cy="415498"/>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900" kern="0" dirty="0">
                <a:solidFill>
                  <a:srgbClr val="303F50"/>
                </a:solidFill>
                <a:ea typeface="Open Sans" panose="020B0606030504020204" pitchFamily="34" charset="0"/>
                <a:cs typeface="Open Sans" panose="020B0606030504020204" pitchFamily="34" charset="0"/>
              </a:rPr>
              <a:t>@Everyone Test on-premise deployment for Windows, Linux and Mac</a:t>
            </a:r>
            <a:endPar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endParaRPr>
          </a:p>
        </p:txBody>
      </p:sp>
      <p:sp>
        <p:nvSpPr>
          <p:cNvPr id="25" name="Rectangle 24">
            <a:extLst>
              <a:ext uri="{FF2B5EF4-FFF2-40B4-BE49-F238E27FC236}">
                <a16:creationId xmlns:a16="http://schemas.microsoft.com/office/drawing/2014/main" id="{77D008C4-1558-6DEC-741A-8EECE7139D4A}"/>
              </a:ext>
            </a:extLst>
          </p:cNvPr>
          <p:cNvSpPr/>
          <p:nvPr/>
        </p:nvSpPr>
        <p:spPr>
          <a:xfrm>
            <a:off x="2502414" y="2268682"/>
            <a:ext cx="1064850" cy="138499"/>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endParaRPr>
          </a:p>
        </p:txBody>
      </p:sp>
      <p:sp>
        <p:nvSpPr>
          <p:cNvPr id="27" name="Teardrop 26">
            <a:extLst>
              <a:ext uri="{FF2B5EF4-FFF2-40B4-BE49-F238E27FC236}">
                <a16:creationId xmlns:a16="http://schemas.microsoft.com/office/drawing/2014/main" id="{252ED7FE-CEDB-8297-6219-44C5DF1D2041}"/>
              </a:ext>
            </a:extLst>
          </p:cNvPr>
          <p:cNvSpPr/>
          <p:nvPr/>
        </p:nvSpPr>
        <p:spPr bwMode="gray">
          <a:xfrm rot="8131854">
            <a:off x="2980840" y="1430681"/>
            <a:ext cx="108000" cy="108000"/>
          </a:xfrm>
          <a:prstGeom prst="teardrop">
            <a:avLst/>
          </a:prstGeom>
          <a:solidFill>
            <a:srgbClr val="303F50"/>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800" b="1" i="0" u="none" strike="noStrike" kern="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C8405204-D4E5-27DA-DCC0-5F536D9F61C6}"/>
              </a:ext>
            </a:extLst>
          </p:cNvPr>
          <p:cNvSpPr/>
          <p:nvPr/>
        </p:nvSpPr>
        <p:spPr>
          <a:xfrm>
            <a:off x="2258750" y="2430607"/>
            <a:ext cx="1459382" cy="276999"/>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900" kern="0" dirty="0">
                <a:solidFill>
                  <a:srgbClr val="303F50"/>
                </a:solidFill>
                <a:ea typeface="Open Sans" panose="020B0606030504020204" pitchFamily="34" charset="0"/>
                <a:cs typeface="Open Sans" panose="020B0606030504020204" pitchFamily="34" charset="0"/>
              </a:rPr>
              <a:t>@Everyone Test website Azure/AWS</a:t>
            </a:r>
            <a:endPar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endParaRPr>
          </a:p>
        </p:txBody>
      </p:sp>
      <p:sp>
        <p:nvSpPr>
          <p:cNvPr id="29" name="Rectangle 28">
            <a:extLst>
              <a:ext uri="{FF2B5EF4-FFF2-40B4-BE49-F238E27FC236}">
                <a16:creationId xmlns:a16="http://schemas.microsoft.com/office/drawing/2014/main" id="{9B8B970E-ABFA-FC4A-0B32-46B1A133A1C6}"/>
              </a:ext>
            </a:extLst>
          </p:cNvPr>
          <p:cNvSpPr/>
          <p:nvPr/>
        </p:nvSpPr>
        <p:spPr>
          <a:xfrm>
            <a:off x="2502414" y="3123017"/>
            <a:ext cx="1064850" cy="138499"/>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endParaRPr>
          </a:p>
        </p:txBody>
      </p:sp>
      <p:sp>
        <p:nvSpPr>
          <p:cNvPr id="30" name="Teardrop 29">
            <a:extLst>
              <a:ext uri="{FF2B5EF4-FFF2-40B4-BE49-F238E27FC236}">
                <a16:creationId xmlns:a16="http://schemas.microsoft.com/office/drawing/2014/main" id="{6F14B017-2D54-4A58-A230-5D6AF1A51E05}"/>
              </a:ext>
            </a:extLst>
          </p:cNvPr>
          <p:cNvSpPr/>
          <p:nvPr/>
        </p:nvSpPr>
        <p:spPr bwMode="gray">
          <a:xfrm rot="8131854">
            <a:off x="2980840" y="2285016"/>
            <a:ext cx="108000" cy="108000"/>
          </a:xfrm>
          <a:prstGeom prst="teardrop">
            <a:avLst/>
          </a:prstGeom>
          <a:solidFill>
            <a:srgbClr val="303F50"/>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800" b="1" i="0" u="none" strike="noStrike" kern="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31" name="Pentagon 48">
            <a:extLst>
              <a:ext uri="{FF2B5EF4-FFF2-40B4-BE49-F238E27FC236}">
                <a16:creationId xmlns:a16="http://schemas.microsoft.com/office/drawing/2014/main" id="{242652B3-C419-C022-F247-85DC0618F757}"/>
              </a:ext>
            </a:extLst>
          </p:cNvPr>
          <p:cNvSpPr/>
          <p:nvPr/>
        </p:nvSpPr>
        <p:spPr>
          <a:xfrm>
            <a:off x="3867021" y="1011815"/>
            <a:ext cx="1819897" cy="393771"/>
          </a:xfrm>
          <a:prstGeom prst="homePlate">
            <a:avLst>
              <a:gd name="adj" fmla="val 55186"/>
            </a:avLst>
          </a:prstGeom>
          <a:solidFill>
            <a:schemeClr val="accent3"/>
          </a:solidFill>
          <a:ln w="38100" cap="flat" cmpd="sng" algn="ctr">
            <a:noFill/>
            <a:prstDash val="solid"/>
          </a:ln>
          <a:effectLst/>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5725" defTabSz="914400">
              <a:lnSpc>
                <a:spcPct val="90000"/>
              </a:lnSpc>
              <a:defRPr/>
            </a:pPr>
            <a:r>
              <a:rPr lang="en-AU" sz="900" b="1" dirty="0">
                <a:solidFill>
                  <a:srgbClr val="FFFFFF"/>
                </a:solidFill>
                <a:ea typeface="Open Sans" panose="020B0606030504020204" pitchFamily="34" charset="0"/>
                <a:cs typeface="Open Sans" panose="020B0606030504020204" pitchFamily="34" charset="0"/>
              </a:rPr>
              <a:t>Scope Reporting Use Case</a:t>
            </a:r>
          </a:p>
        </p:txBody>
      </p:sp>
      <p:sp>
        <p:nvSpPr>
          <p:cNvPr id="32" name="Pentagon 48">
            <a:extLst>
              <a:ext uri="{FF2B5EF4-FFF2-40B4-BE49-F238E27FC236}">
                <a16:creationId xmlns:a16="http://schemas.microsoft.com/office/drawing/2014/main" id="{E23DB631-52F4-0B08-2EE6-EF144961B14E}"/>
              </a:ext>
            </a:extLst>
          </p:cNvPr>
          <p:cNvSpPr/>
          <p:nvPr/>
        </p:nvSpPr>
        <p:spPr>
          <a:xfrm>
            <a:off x="5695580" y="1011815"/>
            <a:ext cx="4763976" cy="393771"/>
          </a:xfrm>
          <a:prstGeom prst="homePlate">
            <a:avLst>
              <a:gd name="adj" fmla="val 55186"/>
            </a:avLst>
          </a:prstGeom>
          <a:solidFill>
            <a:schemeClr val="accent3"/>
          </a:solidFill>
          <a:ln w="38100" cap="flat" cmpd="sng" algn="ctr">
            <a:noFill/>
            <a:prstDash val="solid"/>
          </a:ln>
          <a:effectLst/>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5725" defTabSz="914400">
              <a:lnSpc>
                <a:spcPct val="90000"/>
              </a:lnSpc>
              <a:defRPr/>
            </a:pPr>
            <a:r>
              <a:rPr lang="en-AU" sz="900" b="1" dirty="0">
                <a:solidFill>
                  <a:srgbClr val="FFFFFF"/>
                </a:solidFill>
                <a:ea typeface="Open Sans" panose="020B0606030504020204" pitchFamily="34" charset="0"/>
                <a:cs typeface="Open Sans" panose="020B0606030504020204" pitchFamily="34" charset="0"/>
              </a:rPr>
              <a:t>Develop and Build Implementation Use Case</a:t>
            </a:r>
          </a:p>
        </p:txBody>
      </p:sp>
      <p:cxnSp>
        <p:nvCxnSpPr>
          <p:cNvPr id="33" name="Straight Connector 32">
            <a:extLst>
              <a:ext uri="{FF2B5EF4-FFF2-40B4-BE49-F238E27FC236}">
                <a16:creationId xmlns:a16="http://schemas.microsoft.com/office/drawing/2014/main" id="{8BD7D278-6AB4-67FF-914C-1B0EF1BADEF0}"/>
              </a:ext>
            </a:extLst>
          </p:cNvPr>
          <p:cNvCxnSpPr>
            <a:cxnSpLocks/>
          </p:cNvCxnSpPr>
          <p:nvPr/>
        </p:nvCxnSpPr>
        <p:spPr>
          <a:xfrm>
            <a:off x="469900" y="2908631"/>
            <a:ext cx="10056060" cy="0"/>
          </a:xfrm>
          <a:prstGeom prst="line">
            <a:avLst/>
          </a:prstGeom>
          <a:noFill/>
          <a:ln w="25400" cap="flat" cmpd="sng" algn="ctr">
            <a:solidFill>
              <a:sysClr val="window" lastClr="FFFFFF">
                <a:lumMod val="75000"/>
              </a:sysClr>
            </a:solidFill>
            <a:prstDash val="solid"/>
            <a:headEnd type="oval"/>
            <a:tailEnd type="oval"/>
          </a:ln>
          <a:effectLst/>
        </p:spPr>
      </p:cxnSp>
      <p:sp>
        <p:nvSpPr>
          <p:cNvPr id="35" name="Pentagon 48">
            <a:extLst>
              <a:ext uri="{FF2B5EF4-FFF2-40B4-BE49-F238E27FC236}">
                <a16:creationId xmlns:a16="http://schemas.microsoft.com/office/drawing/2014/main" id="{F4DE3C0E-F9FB-CBC5-38DB-0EFA9B02A1E7}"/>
              </a:ext>
            </a:extLst>
          </p:cNvPr>
          <p:cNvSpPr/>
          <p:nvPr/>
        </p:nvSpPr>
        <p:spPr>
          <a:xfrm>
            <a:off x="469900" y="2996856"/>
            <a:ext cx="1691556" cy="393771"/>
          </a:xfrm>
          <a:prstGeom prst="homePlate">
            <a:avLst>
              <a:gd name="adj" fmla="val 55186"/>
            </a:avLst>
          </a:prstGeom>
          <a:solidFill>
            <a:schemeClr val="accent2">
              <a:lumMod val="75000"/>
            </a:schemeClr>
          </a:solidFill>
          <a:ln w="38100" cap="flat" cmpd="sng" algn="ctr">
            <a:noFill/>
            <a:prstDash val="solid"/>
          </a:ln>
          <a:effectLst/>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5725" defTabSz="914400">
              <a:lnSpc>
                <a:spcPct val="90000"/>
              </a:lnSpc>
              <a:defRPr/>
            </a:pPr>
            <a:r>
              <a:rPr lang="en-AU" sz="900" b="1" dirty="0">
                <a:solidFill>
                  <a:srgbClr val="FFFFFF"/>
                </a:solidFill>
                <a:ea typeface="Open Sans" panose="020B0606030504020204" pitchFamily="34" charset="0"/>
                <a:cs typeface="Open Sans" panose="020B0606030504020204" pitchFamily="34" charset="0"/>
              </a:rPr>
              <a:t>Sign off on design and technology</a:t>
            </a:r>
          </a:p>
        </p:txBody>
      </p:sp>
      <p:sp>
        <p:nvSpPr>
          <p:cNvPr id="36" name="Pentagon 48">
            <a:extLst>
              <a:ext uri="{FF2B5EF4-FFF2-40B4-BE49-F238E27FC236}">
                <a16:creationId xmlns:a16="http://schemas.microsoft.com/office/drawing/2014/main" id="{72D5F04B-EDFA-D90A-77F7-F8BC86E42DCC}"/>
              </a:ext>
            </a:extLst>
          </p:cNvPr>
          <p:cNvSpPr/>
          <p:nvPr/>
        </p:nvSpPr>
        <p:spPr>
          <a:xfrm>
            <a:off x="2170118" y="2996856"/>
            <a:ext cx="1637982" cy="393771"/>
          </a:xfrm>
          <a:prstGeom prst="homePlate">
            <a:avLst>
              <a:gd name="adj" fmla="val 55186"/>
            </a:avLst>
          </a:prstGeom>
          <a:solidFill>
            <a:schemeClr val="accent2">
              <a:lumMod val="75000"/>
            </a:schemeClr>
          </a:solidFill>
          <a:ln w="38100" cap="flat" cmpd="sng" algn="ctr">
            <a:noFill/>
            <a:prstDash val="solid"/>
          </a:ln>
          <a:effectLst/>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5725" defTabSz="914400">
              <a:lnSpc>
                <a:spcPct val="90000"/>
              </a:lnSpc>
              <a:defRPr/>
            </a:pPr>
            <a:r>
              <a:rPr lang="en-AU" sz="900" b="1" dirty="0">
                <a:solidFill>
                  <a:srgbClr val="FFFFFF"/>
                </a:solidFill>
                <a:ea typeface="Open Sans" panose="020B0606030504020204" pitchFamily="34" charset="0"/>
                <a:cs typeface="Open Sans" panose="020B0606030504020204" pitchFamily="34" charset="0"/>
              </a:rPr>
              <a:t>Lockdown build approach</a:t>
            </a:r>
          </a:p>
        </p:txBody>
      </p:sp>
      <p:sp>
        <p:nvSpPr>
          <p:cNvPr id="37" name="Rectangle 36">
            <a:extLst>
              <a:ext uri="{FF2B5EF4-FFF2-40B4-BE49-F238E27FC236}">
                <a16:creationId xmlns:a16="http://schemas.microsoft.com/office/drawing/2014/main" id="{D539E668-C4FE-5FA2-848A-7219005FDBFA}"/>
              </a:ext>
            </a:extLst>
          </p:cNvPr>
          <p:cNvSpPr/>
          <p:nvPr/>
        </p:nvSpPr>
        <p:spPr>
          <a:xfrm>
            <a:off x="587395" y="3561313"/>
            <a:ext cx="1380683" cy="415498"/>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rPr>
              <a:t>@Vudaya to sign off on design with Ed and Defence team</a:t>
            </a:r>
          </a:p>
        </p:txBody>
      </p:sp>
      <p:sp>
        <p:nvSpPr>
          <p:cNvPr id="38" name="Teardrop 37">
            <a:extLst>
              <a:ext uri="{FF2B5EF4-FFF2-40B4-BE49-F238E27FC236}">
                <a16:creationId xmlns:a16="http://schemas.microsoft.com/office/drawing/2014/main" id="{6A51AE7D-9C73-4D8D-D434-D067AE72679D}"/>
              </a:ext>
            </a:extLst>
          </p:cNvPr>
          <p:cNvSpPr/>
          <p:nvPr/>
        </p:nvSpPr>
        <p:spPr bwMode="gray">
          <a:xfrm rot="8131854">
            <a:off x="1215949" y="3415722"/>
            <a:ext cx="108000" cy="108000"/>
          </a:xfrm>
          <a:prstGeom prst="teardrop">
            <a:avLst/>
          </a:prstGeom>
          <a:solidFill>
            <a:schemeClr val="accent2">
              <a:lumMod val="75000"/>
            </a:scheme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800" b="1" i="0" u="none" strike="noStrike" kern="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41" name="Rectangle 40">
            <a:extLst>
              <a:ext uri="{FF2B5EF4-FFF2-40B4-BE49-F238E27FC236}">
                <a16:creationId xmlns:a16="http://schemas.microsoft.com/office/drawing/2014/main" id="{12F9FF7C-A47F-98AF-5CFB-82366EAC7024}"/>
              </a:ext>
            </a:extLst>
          </p:cNvPr>
          <p:cNvSpPr/>
          <p:nvPr/>
        </p:nvSpPr>
        <p:spPr>
          <a:xfrm>
            <a:off x="2258750" y="3561313"/>
            <a:ext cx="1459382" cy="692497"/>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900" kern="0" dirty="0">
                <a:solidFill>
                  <a:srgbClr val="303F50"/>
                </a:solidFill>
                <a:ea typeface="Open Sans" panose="020B0606030504020204" pitchFamily="34" charset="0"/>
                <a:cs typeface="Open Sans" panose="020B0606030504020204" pitchFamily="34" charset="0"/>
              </a:rPr>
              <a:t>@Everyone Whiteboard session on fastest way to flip front end and back end python into Azure SDK python </a:t>
            </a:r>
            <a:endPar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endParaRPr>
          </a:p>
        </p:txBody>
      </p:sp>
      <p:sp>
        <p:nvSpPr>
          <p:cNvPr id="42" name="Rectangle 41">
            <a:extLst>
              <a:ext uri="{FF2B5EF4-FFF2-40B4-BE49-F238E27FC236}">
                <a16:creationId xmlns:a16="http://schemas.microsoft.com/office/drawing/2014/main" id="{7C3686C1-BC7B-4A6D-EC24-B10A4F05B644}"/>
              </a:ext>
            </a:extLst>
          </p:cNvPr>
          <p:cNvSpPr/>
          <p:nvPr/>
        </p:nvSpPr>
        <p:spPr>
          <a:xfrm>
            <a:off x="2502414" y="4253723"/>
            <a:ext cx="1064850" cy="138499"/>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endParaRPr>
          </a:p>
        </p:txBody>
      </p:sp>
      <p:sp>
        <p:nvSpPr>
          <p:cNvPr id="43" name="Teardrop 42">
            <a:extLst>
              <a:ext uri="{FF2B5EF4-FFF2-40B4-BE49-F238E27FC236}">
                <a16:creationId xmlns:a16="http://schemas.microsoft.com/office/drawing/2014/main" id="{9DD6BA46-C426-F92B-03D9-B431F56EE0D5}"/>
              </a:ext>
            </a:extLst>
          </p:cNvPr>
          <p:cNvSpPr/>
          <p:nvPr/>
        </p:nvSpPr>
        <p:spPr bwMode="gray">
          <a:xfrm rot="8131854">
            <a:off x="2980840" y="3415722"/>
            <a:ext cx="108000" cy="108000"/>
          </a:xfrm>
          <a:prstGeom prst="teardrop">
            <a:avLst/>
          </a:prstGeom>
          <a:solidFill>
            <a:schemeClr val="accent2">
              <a:lumMod val="75000"/>
            </a:schemeClr>
          </a:solidFill>
          <a:ln w="19050" algn="ctr">
            <a:noFill/>
            <a:miter lim="800000"/>
            <a:headEnd/>
            <a:tailEnd/>
          </a:ln>
        </p:spPr>
        <p:txBody>
          <a:bodyPr wrap="square" lIns="88900" tIns="88900" rIns="88900" bIns="88900" rtlCol="0" anchor="ctr"/>
          <a:lstStyle/>
          <a:p>
            <a:pPr algn="ctr">
              <a:lnSpc>
                <a:spcPct val="106000"/>
              </a:lnSpc>
            </a:pPr>
            <a:endParaRPr lang="en-AU" sz="800" b="1" kern="0">
              <a:solidFill>
                <a:prstClr val="white"/>
              </a:solidFill>
              <a:ea typeface="Open Sans" panose="020B0606030504020204" pitchFamily="34" charset="0"/>
              <a:cs typeface="Open Sans" panose="020B0606030504020204" pitchFamily="34" charset="0"/>
            </a:endParaRPr>
          </a:p>
        </p:txBody>
      </p:sp>
      <p:sp>
        <p:nvSpPr>
          <p:cNvPr id="44" name="Rectangle 43">
            <a:extLst>
              <a:ext uri="{FF2B5EF4-FFF2-40B4-BE49-F238E27FC236}">
                <a16:creationId xmlns:a16="http://schemas.microsoft.com/office/drawing/2014/main" id="{AA0B1D9C-8906-1389-EBCC-C21F255A2B6F}"/>
              </a:ext>
            </a:extLst>
          </p:cNvPr>
          <p:cNvSpPr/>
          <p:nvPr/>
        </p:nvSpPr>
        <p:spPr>
          <a:xfrm>
            <a:off x="2258750" y="4415648"/>
            <a:ext cx="1459382" cy="692497"/>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rPr>
              <a:t>@Sam start creating infrastructure on Azure, build repository and copy folder structure of the on-prem solution</a:t>
            </a:r>
          </a:p>
        </p:txBody>
      </p:sp>
      <p:sp>
        <p:nvSpPr>
          <p:cNvPr id="45" name="Teardrop 44">
            <a:extLst>
              <a:ext uri="{FF2B5EF4-FFF2-40B4-BE49-F238E27FC236}">
                <a16:creationId xmlns:a16="http://schemas.microsoft.com/office/drawing/2014/main" id="{24F0F67A-A4B8-4217-DEE4-8721B63E94EF}"/>
              </a:ext>
            </a:extLst>
          </p:cNvPr>
          <p:cNvSpPr/>
          <p:nvPr/>
        </p:nvSpPr>
        <p:spPr bwMode="gray">
          <a:xfrm rot="8131854">
            <a:off x="2980840" y="4270057"/>
            <a:ext cx="108000" cy="108000"/>
          </a:xfrm>
          <a:prstGeom prst="teardrop">
            <a:avLst/>
          </a:prstGeom>
          <a:solidFill>
            <a:schemeClr val="accent2">
              <a:lumMod val="75000"/>
            </a:schemeClr>
          </a:solidFill>
          <a:ln w="19050" algn="ctr">
            <a:noFill/>
            <a:miter lim="800000"/>
            <a:headEnd/>
            <a:tailEnd/>
          </a:ln>
        </p:spPr>
        <p:txBody>
          <a:bodyPr wrap="square" lIns="88900" tIns="88900" rIns="88900" bIns="88900" rtlCol="0" anchor="ctr"/>
          <a:lstStyle/>
          <a:p>
            <a:pPr algn="ctr">
              <a:lnSpc>
                <a:spcPct val="106000"/>
              </a:lnSpc>
            </a:pPr>
            <a:endParaRPr lang="en-AU" sz="800" b="1" kern="0">
              <a:solidFill>
                <a:prstClr val="white"/>
              </a:solidFill>
              <a:ea typeface="Open Sans" panose="020B0606030504020204" pitchFamily="34" charset="0"/>
              <a:cs typeface="Open Sans" panose="020B0606030504020204" pitchFamily="34" charset="0"/>
            </a:endParaRPr>
          </a:p>
        </p:txBody>
      </p:sp>
      <p:sp>
        <p:nvSpPr>
          <p:cNvPr id="46" name="Pentagon 48">
            <a:extLst>
              <a:ext uri="{FF2B5EF4-FFF2-40B4-BE49-F238E27FC236}">
                <a16:creationId xmlns:a16="http://schemas.microsoft.com/office/drawing/2014/main" id="{8E192132-B9BE-0D67-280F-21C6E1C8E940}"/>
              </a:ext>
            </a:extLst>
          </p:cNvPr>
          <p:cNvSpPr/>
          <p:nvPr/>
        </p:nvSpPr>
        <p:spPr>
          <a:xfrm>
            <a:off x="3867021" y="2996856"/>
            <a:ext cx="6667601" cy="393771"/>
          </a:xfrm>
          <a:prstGeom prst="homePlate">
            <a:avLst>
              <a:gd name="adj" fmla="val 55186"/>
            </a:avLst>
          </a:prstGeom>
          <a:solidFill>
            <a:schemeClr val="accent2">
              <a:lumMod val="75000"/>
            </a:schemeClr>
          </a:solidFill>
          <a:ln w="38100" cap="flat" cmpd="sng" algn="ctr">
            <a:noFill/>
            <a:prstDash val="solid"/>
          </a:ln>
          <a:effectLst/>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5725" defTabSz="914400">
              <a:lnSpc>
                <a:spcPct val="90000"/>
              </a:lnSpc>
              <a:defRPr/>
            </a:pPr>
            <a:r>
              <a:rPr lang="en-AU" sz="900" b="1" dirty="0">
                <a:solidFill>
                  <a:srgbClr val="FFFFFF"/>
                </a:solidFill>
                <a:ea typeface="Open Sans" panose="020B0606030504020204" pitchFamily="34" charset="0"/>
                <a:cs typeface="Open Sans" panose="020B0606030504020204" pitchFamily="34" charset="0"/>
              </a:rPr>
              <a:t>Build Azure MVP</a:t>
            </a:r>
          </a:p>
        </p:txBody>
      </p:sp>
      <p:sp>
        <p:nvSpPr>
          <p:cNvPr id="48" name="Rectangle 47">
            <a:extLst>
              <a:ext uri="{FF2B5EF4-FFF2-40B4-BE49-F238E27FC236}">
                <a16:creationId xmlns:a16="http://schemas.microsoft.com/office/drawing/2014/main" id="{7DD33646-11D4-0AE3-09DE-04C3FA369BE8}"/>
              </a:ext>
            </a:extLst>
          </p:cNvPr>
          <p:cNvSpPr/>
          <p:nvPr/>
        </p:nvSpPr>
        <p:spPr>
          <a:xfrm>
            <a:off x="587395" y="4282134"/>
            <a:ext cx="1380683" cy="692497"/>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rPr>
              <a:t>@Sam to familiarise with Bicep as an IAC tool, and prepare for microservice to CLI deployment approach</a:t>
            </a:r>
          </a:p>
        </p:txBody>
      </p:sp>
      <p:sp>
        <p:nvSpPr>
          <p:cNvPr id="49" name="Teardrop 48">
            <a:extLst>
              <a:ext uri="{FF2B5EF4-FFF2-40B4-BE49-F238E27FC236}">
                <a16:creationId xmlns:a16="http://schemas.microsoft.com/office/drawing/2014/main" id="{4A977826-60C5-F22D-89C2-49D7B596E468}"/>
              </a:ext>
            </a:extLst>
          </p:cNvPr>
          <p:cNvSpPr/>
          <p:nvPr/>
        </p:nvSpPr>
        <p:spPr bwMode="gray">
          <a:xfrm rot="8131854">
            <a:off x="1215949" y="4136543"/>
            <a:ext cx="108000" cy="108000"/>
          </a:xfrm>
          <a:prstGeom prst="teardrop">
            <a:avLst/>
          </a:prstGeom>
          <a:solidFill>
            <a:schemeClr val="accent2">
              <a:lumMod val="75000"/>
            </a:scheme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800" b="1" i="0" u="none" strike="noStrike" kern="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cxnSp>
        <p:nvCxnSpPr>
          <p:cNvPr id="50" name="Straight Connector 49">
            <a:extLst>
              <a:ext uri="{FF2B5EF4-FFF2-40B4-BE49-F238E27FC236}">
                <a16:creationId xmlns:a16="http://schemas.microsoft.com/office/drawing/2014/main" id="{48A0B6F4-EE46-8518-7DDD-DBE2E48A9678}"/>
              </a:ext>
            </a:extLst>
          </p:cNvPr>
          <p:cNvCxnSpPr>
            <a:cxnSpLocks/>
          </p:cNvCxnSpPr>
          <p:nvPr/>
        </p:nvCxnSpPr>
        <p:spPr>
          <a:xfrm>
            <a:off x="469900" y="5238876"/>
            <a:ext cx="10056060" cy="0"/>
          </a:xfrm>
          <a:prstGeom prst="line">
            <a:avLst/>
          </a:prstGeom>
          <a:noFill/>
          <a:ln w="25400" cap="flat" cmpd="sng" algn="ctr">
            <a:solidFill>
              <a:sysClr val="window" lastClr="FFFFFF">
                <a:lumMod val="75000"/>
              </a:sysClr>
            </a:solidFill>
            <a:prstDash val="solid"/>
            <a:headEnd type="oval"/>
            <a:tailEnd type="oval"/>
          </a:ln>
          <a:effectLst/>
        </p:spPr>
      </p:cxnSp>
      <p:sp>
        <p:nvSpPr>
          <p:cNvPr id="51" name="Pentagon 48">
            <a:extLst>
              <a:ext uri="{FF2B5EF4-FFF2-40B4-BE49-F238E27FC236}">
                <a16:creationId xmlns:a16="http://schemas.microsoft.com/office/drawing/2014/main" id="{3F945156-C179-1483-4709-54454FCD4689}"/>
              </a:ext>
            </a:extLst>
          </p:cNvPr>
          <p:cNvSpPr/>
          <p:nvPr/>
        </p:nvSpPr>
        <p:spPr>
          <a:xfrm>
            <a:off x="469900" y="5306236"/>
            <a:ext cx="1546625" cy="393771"/>
          </a:xfrm>
          <a:prstGeom prst="homePlate">
            <a:avLst>
              <a:gd name="adj" fmla="val 55186"/>
            </a:avLst>
          </a:prstGeom>
          <a:solidFill>
            <a:schemeClr val="accent6">
              <a:lumMod val="50000"/>
            </a:schemeClr>
          </a:solidFill>
          <a:ln w="38100" cap="flat" cmpd="sng" algn="ctr">
            <a:noFill/>
            <a:prstDash val="solid"/>
          </a:ln>
          <a:effectLst/>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5725" defTabSz="914400">
              <a:lnSpc>
                <a:spcPct val="90000"/>
              </a:lnSpc>
              <a:defRPr/>
            </a:pPr>
            <a:r>
              <a:rPr lang="en-AU" sz="900" b="1" dirty="0">
                <a:solidFill>
                  <a:srgbClr val="FFFFFF"/>
                </a:solidFill>
                <a:ea typeface="Open Sans" panose="020B0606030504020204" pitchFamily="34" charset="0"/>
                <a:cs typeface="Open Sans" panose="020B0606030504020204" pitchFamily="34" charset="0"/>
              </a:rPr>
              <a:t>Finalise Testing Data Sets</a:t>
            </a:r>
          </a:p>
        </p:txBody>
      </p:sp>
      <p:sp>
        <p:nvSpPr>
          <p:cNvPr id="52" name="Pentagon 48">
            <a:extLst>
              <a:ext uri="{FF2B5EF4-FFF2-40B4-BE49-F238E27FC236}">
                <a16:creationId xmlns:a16="http://schemas.microsoft.com/office/drawing/2014/main" id="{6B38CFC9-42A1-8C34-42E9-6919078458B1}"/>
              </a:ext>
            </a:extLst>
          </p:cNvPr>
          <p:cNvSpPr/>
          <p:nvPr/>
        </p:nvSpPr>
        <p:spPr>
          <a:xfrm>
            <a:off x="2070429" y="5306236"/>
            <a:ext cx="1737671" cy="393771"/>
          </a:xfrm>
          <a:prstGeom prst="homePlate">
            <a:avLst>
              <a:gd name="adj" fmla="val 55186"/>
            </a:avLst>
          </a:prstGeom>
          <a:solidFill>
            <a:schemeClr val="accent6">
              <a:lumMod val="50000"/>
            </a:schemeClr>
          </a:solidFill>
          <a:ln w="38100" cap="flat" cmpd="sng" algn="ctr">
            <a:noFill/>
            <a:prstDash val="solid"/>
          </a:ln>
          <a:effectLst/>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5725" defTabSz="914400">
              <a:lnSpc>
                <a:spcPct val="90000"/>
              </a:lnSpc>
              <a:defRPr/>
            </a:pPr>
            <a:r>
              <a:rPr lang="en-AU" sz="900" b="1" dirty="0">
                <a:solidFill>
                  <a:srgbClr val="FFFFFF"/>
                </a:solidFill>
                <a:ea typeface="Open Sans" panose="020B0606030504020204" pitchFamily="34" charset="0"/>
                <a:cs typeface="Open Sans" panose="020B0606030504020204" pitchFamily="34" charset="0"/>
              </a:rPr>
              <a:t>Continue Eval Pipeline Work</a:t>
            </a:r>
          </a:p>
        </p:txBody>
      </p:sp>
      <p:sp>
        <p:nvSpPr>
          <p:cNvPr id="53" name="Rectangle 52">
            <a:extLst>
              <a:ext uri="{FF2B5EF4-FFF2-40B4-BE49-F238E27FC236}">
                <a16:creationId xmlns:a16="http://schemas.microsoft.com/office/drawing/2014/main" id="{6D7595A8-1CB8-55FC-EC66-3BAE738E9692}"/>
              </a:ext>
            </a:extLst>
          </p:cNvPr>
          <p:cNvSpPr/>
          <p:nvPr/>
        </p:nvSpPr>
        <p:spPr>
          <a:xfrm>
            <a:off x="587395" y="5885462"/>
            <a:ext cx="1380683" cy="553998"/>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rPr>
              <a:t>@Dwarak build out rest of the data sets with feedback from @Punjaya and @Sam</a:t>
            </a:r>
          </a:p>
        </p:txBody>
      </p:sp>
      <p:sp>
        <p:nvSpPr>
          <p:cNvPr id="54" name="Teardrop 53">
            <a:extLst>
              <a:ext uri="{FF2B5EF4-FFF2-40B4-BE49-F238E27FC236}">
                <a16:creationId xmlns:a16="http://schemas.microsoft.com/office/drawing/2014/main" id="{3474C3F7-3234-9787-BCF2-7213B6A6BB86}"/>
              </a:ext>
            </a:extLst>
          </p:cNvPr>
          <p:cNvSpPr/>
          <p:nvPr/>
        </p:nvSpPr>
        <p:spPr bwMode="gray">
          <a:xfrm rot="8131854">
            <a:off x="1215949" y="5739871"/>
            <a:ext cx="108000" cy="108000"/>
          </a:xfrm>
          <a:prstGeom prst="teardrop">
            <a:avLst/>
          </a:prstGeom>
          <a:solidFill>
            <a:schemeClr val="accent6">
              <a:lumMod val="75000"/>
            </a:scheme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800" b="1" i="0" u="none" strike="noStrike" kern="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56" name="Rectangle 55">
            <a:extLst>
              <a:ext uri="{FF2B5EF4-FFF2-40B4-BE49-F238E27FC236}">
                <a16:creationId xmlns:a16="http://schemas.microsoft.com/office/drawing/2014/main" id="{FEB47D70-3B48-8CB5-1811-BB416B31F228}"/>
              </a:ext>
            </a:extLst>
          </p:cNvPr>
          <p:cNvSpPr/>
          <p:nvPr/>
        </p:nvSpPr>
        <p:spPr>
          <a:xfrm>
            <a:off x="2214082" y="5885462"/>
            <a:ext cx="1515320" cy="415498"/>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rPr>
              <a:t>@Dwarak @Sam build out client-ready testing documentation</a:t>
            </a:r>
          </a:p>
        </p:txBody>
      </p:sp>
      <p:sp>
        <p:nvSpPr>
          <p:cNvPr id="57" name="Teardrop 56">
            <a:extLst>
              <a:ext uri="{FF2B5EF4-FFF2-40B4-BE49-F238E27FC236}">
                <a16:creationId xmlns:a16="http://schemas.microsoft.com/office/drawing/2014/main" id="{A170AA5F-9DC7-455C-B975-F11DA08B1D80}"/>
              </a:ext>
            </a:extLst>
          </p:cNvPr>
          <p:cNvSpPr/>
          <p:nvPr/>
        </p:nvSpPr>
        <p:spPr bwMode="gray">
          <a:xfrm rot="8131854">
            <a:off x="2949564" y="5739871"/>
            <a:ext cx="108000" cy="108000"/>
          </a:xfrm>
          <a:prstGeom prst="teardrop">
            <a:avLst/>
          </a:prstGeom>
          <a:solidFill>
            <a:schemeClr val="accent6">
              <a:lumMod val="75000"/>
            </a:scheme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800" b="1" i="0" u="none" strike="noStrike" kern="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58" name="Rectangle 57">
            <a:extLst>
              <a:ext uri="{FF2B5EF4-FFF2-40B4-BE49-F238E27FC236}">
                <a16:creationId xmlns:a16="http://schemas.microsoft.com/office/drawing/2014/main" id="{5A05972A-8306-F63B-21ED-2B612AA57F5D}"/>
              </a:ext>
            </a:extLst>
          </p:cNvPr>
          <p:cNvSpPr/>
          <p:nvPr/>
        </p:nvSpPr>
        <p:spPr>
          <a:xfrm>
            <a:off x="2214082" y="6480820"/>
            <a:ext cx="1515320" cy="276999"/>
          </a:xfrm>
          <a:prstGeom prst="rect">
            <a:avLst/>
          </a:prstGeom>
          <a:solidFill>
            <a:sysClr val="window" lastClr="FFFFFF"/>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rPr>
              <a:t>@Dwarak @Sam get comfortable with </a:t>
            </a:r>
            <a:r>
              <a:rPr kumimoji="0" lang="en-AU" sz="900" b="0" i="0" u="none" strike="noStrike" kern="0" cap="none" spc="0" normalizeH="0" baseline="0" noProof="0" dirty="0" err="1">
                <a:ln>
                  <a:noFill/>
                </a:ln>
                <a:solidFill>
                  <a:srgbClr val="303F50"/>
                </a:solidFill>
                <a:effectLst/>
                <a:uLnTx/>
                <a:uFillTx/>
                <a:ea typeface="Open Sans" panose="020B0606030504020204" pitchFamily="34" charset="0"/>
                <a:cs typeface="Open Sans" panose="020B0606030504020204" pitchFamily="34" charset="0"/>
              </a:rPr>
              <a:t>LangSmith</a:t>
            </a:r>
            <a:endParaRPr kumimoji="0" lang="en-AU" sz="900" b="0" i="0" u="none" strike="noStrike" kern="0" cap="none" spc="0" normalizeH="0" baseline="0" noProof="0" dirty="0">
              <a:ln>
                <a:noFill/>
              </a:ln>
              <a:solidFill>
                <a:srgbClr val="303F50"/>
              </a:solidFill>
              <a:effectLst/>
              <a:uLnTx/>
              <a:uFillTx/>
              <a:ea typeface="Open Sans" panose="020B0606030504020204" pitchFamily="34" charset="0"/>
              <a:cs typeface="Open Sans" panose="020B0606030504020204" pitchFamily="34" charset="0"/>
            </a:endParaRPr>
          </a:p>
        </p:txBody>
      </p:sp>
      <p:sp>
        <p:nvSpPr>
          <p:cNvPr id="59" name="Teardrop 58">
            <a:extLst>
              <a:ext uri="{FF2B5EF4-FFF2-40B4-BE49-F238E27FC236}">
                <a16:creationId xmlns:a16="http://schemas.microsoft.com/office/drawing/2014/main" id="{A4A8C58B-0B0D-B659-315E-4E9C19FE286C}"/>
              </a:ext>
            </a:extLst>
          </p:cNvPr>
          <p:cNvSpPr/>
          <p:nvPr/>
        </p:nvSpPr>
        <p:spPr bwMode="gray">
          <a:xfrm rot="8131854">
            <a:off x="2949564" y="6333703"/>
            <a:ext cx="108000" cy="108000"/>
          </a:xfrm>
          <a:prstGeom prst="teardrop">
            <a:avLst/>
          </a:prstGeom>
          <a:solidFill>
            <a:schemeClr val="accent6">
              <a:lumMod val="75000"/>
            </a:scheme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800" b="1" i="0" u="none" strike="noStrike" kern="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60" name="Pentagon 48">
            <a:extLst>
              <a:ext uri="{FF2B5EF4-FFF2-40B4-BE49-F238E27FC236}">
                <a16:creationId xmlns:a16="http://schemas.microsoft.com/office/drawing/2014/main" id="{B1218BFF-7EC6-CA67-918B-3EAD64EB96DD}"/>
              </a:ext>
            </a:extLst>
          </p:cNvPr>
          <p:cNvSpPr/>
          <p:nvPr/>
        </p:nvSpPr>
        <p:spPr>
          <a:xfrm>
            <a:off x="3834141" y="5306236"/>
            <a:ext cx="1737671" cy="393771"/>
          </a:xfrm>
          <a:prstGeom prst="homePlate">
            <a:avLst>
              <a:gd name="adj" fmla="val 55186"/>
            </a:avLst>
          </a:prstGeom>
          <a:solidFill>
            <a:schemeClr val="accent6">
              <a:lumMod val="50000"/>
            </a:schemeClr>
          </a:solidFill>
          <a:ln w="38100" cap="flat" cmpd="sng" algn="ctr">
            <a:noFill/>
            <a:prstDash val="solid"/>
          </a:ln>
          <a:effectLst/>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5725" defTabSz="914400">
              <a:lnSpc>
                <a:spcPct val="90000"/>
              </a:lnSpc>
              <a:defRPr/>
            </a:pPr>
            <a:r>
              <a:rPr lang="en-AU" sz="900" b="1" dirty="0">
                <a:solidFill>
                  <a:srgbClr val="FFFFFF"/>
                </a:solidFill>
                <a:ea typeface="Open Sans" panose="020B0606030504020204" pitchFamily="34" charset="0"/>
                <a:cs typeface="Open Sans" panose="020B0606030504020204" pitchFamily="34" charset="0"/>
              </a:rPr>
              <a:t>Implement on </a:t>
            </a:r>
            <a:r>
              <a:rPr lang="en-AU" sz="900" b="1" dirty="0" err="1">
                <a:solidFill>
                  <a:srgbClr val="FFFFFF"/>
                </a:solidFill>
                <a:ea typeface="Open Sans" panose="020B0606030504020204" pitchFamily="34" charset="0"/>
                <a:cs typeface="Open Sans" panose="020B0606030504020204" pitchFamily="34" charset="0"/>
              </a:rPr>
              <a:t>LangSmith</a:t>
            </a:r>
            <a:endParaRPr lang="en-AU" sz="900" b="1" dirty="0">
              <a:solidFill>
                <a:srgbClr val="FFFFFF"/>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29828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C8168D-5767-0F38-ED12-DB584ED5ADA7}"/>
              </a:ext>
            </a:extLst>
          </p:cNvPr>
          <p:cNvSpPr>
            <a:spLocks noGrp="1"/>
          </p:cNvSpPr>
          <p:nvPr>
            <p:ph type="body" sz="quarter" idx="11"/>
          </p:nvPr>
        </p:nvSpPr>
        <p:spPr/>
        <p:txBody>
          <a:bodyPr/>
          <a:lstStyle/>
          <a:p>
            <a:r>
              <a:rPr lang="en-AU" dirty="0"/>
              <a:t>xx</a:t>
            </a:r>
          </a:p>
        </p:txBody>
      </p:sp>
      <p:sp>
        <p:nvSpPr>
          <p:cNvPr id="3" name="Text Placeholder 2">
            <a:extLst>
              <a:ext uri="{FF2B5EF4-FFF2-40B4-BE49-F238E27FC236}">
                <a16:creationId xmlns:a16="http://schemas.microsoft.com/office/drawing/2014/main" id="{03E835D6-2878-FE7A-3408-2D8D9A111EE7}"/>
              </a:ext>
            </a:extLst>
          </p:cNvPr>
          <p:cNvSpPr>
            <a:spLocks noGrp="1"/>
          </p:cNvSpPr>
          <p:nvPr>
            <p:ph type="body" sz="quarter" idx="13"/>
          </p:nvPr>
        </p:nvSpPr>
        <p:spPr/>
        <p:txBody>
          <a:bodyPr/>
          <a:lstStyle/>
          <a:p>
            <a:r>
              <a:rPr lang="en-AU" dirty="0"/>
              <a:t>Cadence</a:t>
            </a:r>
          </a:p>
        </p:txBody>
      </p:sp>
      <p:graphicFrame>
        <p:nvGraphicFramePr>
          <p:cNvPr id="4" name="Table 3">
            <a:extLst>
              <a:ext uri="{FF2B5EF4-FFF2-40B4-BE49-F238E27FC236}">
                <a16:creationId xmlns:a16="http://schemas.microsoft.com/office/drawing/2014/main" id="{ECAFFA37-64CD-E6FE-976D-A9A5CC7ABC55}"/>
              </a:ext>
            </a:extLst>
          </p:cNvPr>
          <p:cNvGraphicFramePr>
            <a:graphicFrameLocks noGrp="1"/>
          </p:cNvGraphicFramePr>
          <p:nvPr>
            <p:extLst>
              <p:ext uri="{D42A27DB-BD31-4B8C-83A1-F6EECF244321}">
                <p14:modId xmlns:p14="http://schemas.microsoft.com/office/powerpoint/2010/main" val="2530767107"/>
              </p:ext>
            </p:extLst>
          </p:nvPr>
        </p:nvGraphicFramePr>
        <p:xfrm>
          <a:off x="391026" y="1230086"/>
          <a:ext cx="11448000" cy="5441674"/>
        </p:xfrm>
        <a:graphic>
          <a:graphicData uri="http://schemas.openxmlformats.org/drawingml/2006/table">
            <a:tbl>
              <a:tblPr firstRow="1" bandRow="1">
                <a:tableStyleId>{F2DE63D5-997A-4646-A377-4702673A728D}</a:tableStyleId>
              </a:tblPr>
              <a:tblGrid>
                <a:gridCol w="2845660">
                  <a:extLst>
                    <a:ext uri="{9D8B030D-6E8A-4147-A177-3AD203B41FA5}">
                      <a16:colId xmlns:a16="http://schemas.microsoft.com/office/drawing/2014/main" val="4200345231"/>
                    </a:ext>
                  </a:extLst>
                </a:gridCol>
                <a:gridCol w="8602340">
                  <a:extLst>
                    <a:ext uri="{9D8B030D-6E8A-4147-A177-3AD203B41FA5}">
                      <a16:colId xmlns:a16="http://schemas.microsoft.com/office/drawing/2014/main" val="3166589759"/>
                    </a:ext>
                  </a:extLst>
                </a:gridCol>
              </a:tblGrid>
              <a:tr h="476181">
                <a:tc>
                  <a:txBody>
                    <a:bodyPr/>
                    <a:lstStyle/>
                    <a:p>
                      <a:pPr algn="ctr"/>
                      <a:r>
                        <a:rPr lang="en-AU" sz="1600" dirty="0"/>
                        <a:t> Requirements</a:t>
                      </a:r>
                    </a:p>
                  </a:txBody>
                  <a:tcPr anchor="ctr"/>
                </a:tc>
                <a:tc>
                  <a:txBody>
                    <a:bodyPr/>
                    <a:lstStyle/>
                    <a:p>
                      <a:pPr algn="ctr"/>
                      <a:r>
                        <a:rPr lang="en-AU" sz="1600" dirty="0"/>
                        <a:t>Notes, Options &amp; Suggestions</a:t>
                      </a:r>
                    </a:p>
                  </a:txBody>
                  <a:tcPr anchor="ctr"/>
                </a:tc>
                <a:extLst>
                  <a:ext uri="{0D108BD9-81ED-4DB2-BD59-A6C34878D82A}">
                    <a16:rowId xmlns:a16="http://schemas.microsoft.com/office/drawing/2014/main" val="1267089021"/>
                  </a:ext>
                </a:extLst>
              </a:tr>
              <a:tr h="981401">
                <a:tc>
                  <a:txBody>
                    <a:bodyPr/>
                    <a:lstStyle/>
                    <a:p>
                      <a:r>
                        <a:rPr lang="en-AU" dirty="0"/>
                        <a:t>Standup with John &amp; Matt</a:t>
                      </a:r>
                    </a:p>
                  </a:txBody>
                  <a:tcPr anchor="ctr"/>
                </a:tc>
                <a:tc>
                  <a:txBody>
                    <a:bodyPr/>
                    <a:lstStyle/>
                    <a:p>
                      <a:r>
                        <a:rPr lang="en-AU" dirty="0"/>
                        <a:t>Option 1: 1 hour in-detail meeting </a:t>
                      </a:r>
                      <a:r>
                        <a:rPr lang="en-AU" b="1" dirty="0"/>
                        <a:t>once a week, </a:t>
                      </a:r>
                      <a:r>
                        <a:rPr lang="en-AU" b="0" dirty="0"/>
                        <a:t>mini sprint showcase and plan</a:t>
                      </a:r>
                      <a:endParaRPr lang="en-AU" b="1" dirty="0"/>
                    </a:p>
                    <a:p>
                      <a:endParaRPr lang="en-AU" dirty="0"/>
                    </a:p>
                    <a:p>
                      <a:r>
                        <a:rPr lang="en-AU" dirty="0"/>
                        <a:t>Option 2: 15 minutes </a:t>
                      </a:r>
                      <a:r>
                        <a:rPr lang="en-AU" b="1" dirty="0"/>
                        <a:t>daily meeting </a:t>
                      </a:r>
                      <a:r>
                        <a:rPr lang="en-AU" dirty="0"/>
                        <a:t>to capture plan, progress and any blockers</a:t>
                      </a:r>
                    </a:p>
                  </a:txBody>
                  <a:tcPr anchor="ctr"/>
                </a:tc>
                <a:extLst>
                  <a:ext uri="{0D108BD9-81ED-4DB2-BD59-A6C34878D82A}">
                    <a16:rowId xmlns:a16="http://schemas.microsoft.com/office/drawing/2014/main" val="2762933433"/>
                  </a:ext>
                </a:extLst>
              </a:tr>
              <a:tr h="646655">
                <a:tc>
                  <a:txBody>
                    <a:bodyPr/>
                    <a:lstStyle/>
                    <a:p>
                      <a:r>
                        <a:rPr lang="en-AU" dirty="0"/>
                        <a:t>Time with Vijay Uncle</a:t>
                      </a:r>
                    </a:p>
                  </a:txBody>
                  <a:tcPr anchor="ctr"/>
                </a:tc>
                <a:tc>
                  <a:txBody>
                    <a:bodyPr/>
                    <a:lstStyle/>
                    <a:p>
                      <a:r>
                        <a:rPr lang="en-AU" dirty="0"/>
                        <a:t>Showing capability and progress – more frequently in the lead-up to May 31</a:t>
                      </a:r>
                      <a:r>
                        <a:rPr lang="en-AU" baseline="30000" dirty="0"/>
                        <a:t>st</a:t>
                      </a:r>
                      <a:r>
                        <a:rPr lang="en-AU" dirty="0"/>
                        <a:t> Demo. Potentially </a:t>
                      </a:r>
                      <a:r>
                        <a:rPr lang="en-AU" b="1" dirty="0"/>
                        <a:t>once a fortnight?</a:t>
                      </a:r>
                    </a:p>
                  </a:txBody>
                  <a:tcPr anchor="ctr"/>
                </a:tc>
                <a:extLst>
                  <a:ext uri="{0D108BD9-81ED-4DB2-BD59-A6C34878D82A}">
                    <a16:rowId xmlns:a16="http://schemas.microsoft.com/office/drawing/2014/main" val="2257464303"/>
                  </a:ext>
                </a:extLst>
              </a:tr>
              <a:tr h="2044127">
                <a:tc>
                  <a:txBody>
                    <a:bodyPr/>
                    <a:lstStyle/>
                    <a:p>
                      <a:r>
                        <a:rPr lang="en-AU" dirty="0"/>
                        <a:t>Role of Matt &amp; John</a:t>
                      </a:r>
                    </a:p>
                  </a:txBody>
                  <a:tcPr anchor="ctr"/>
                </a:tc>
                <a:tc>
                  <a:txBody>
                    <a:bodyPr/>
                    <a:lstStyle/>
                    <a:p>
                      <a:r>
                        <a:rPr lang="en-AU" dirty="0"/>
                        <a:t>Option 1: </a:t>
                      </a:r>
                      <a:r>
                        <a:rPr lang="en-AU" b="1" dirty="0"/>
                        <a:t>Project Managers</a:t>
                      </a:r>
                      <a:r>
                        <a:rPr lang="en-AU" dirty="0"/>
                        <a:t>, who will assign us work daily or weekly and manage timelines to meet demos. The overall vision of the application will be their responsibility. </a:t>
                      </a:r>
                    </a:p>
                    <a:p>
                      <a:endParaRPr lang="en-AU" dirty="0"/>
                    </a:p>
                    <a:p>
                      <a:r>
                        <a:rPr lang="en-AU" dirty="0"/>
                        <a:t>Option 2: </a:t>
                      </a:r>
                      <a:r>
                        <a:rPr lang="en-AU" b="1" dirty="0"/>
                        <a:t>Fellow developers</a:t>
                      </a:r>
                      <a:r>
                        <a:rPr lang="en-AU" dirty="0"/>
                        <a:t>, so we split work 4-ways, and all share equal responsibility for the planning, developing and execution of Zara AI</a:t>
                      </a:r>
                    </a:p>
                    <a:p>
                      <a:endParaRPr lang="en-AU" dirty="0"/>
                    </a:p>
                    <a:p>
                      <a:r>
                        <a:rPr lang="en-AU" dirty="0"/>
                        <a:t>Option 3: </a:t>
                      </a:r>
                      <a:r>
                        <a:rPr lang="en-AU" b="1" dirty="0"/>
                        <a:t>Technical advisors</a:t>
                      </a:r>
                      <a:r>
                        <a:rPr lang="en-AU" dirty="0"/>
                        <a:t>, who will roughly monitor our progress. We will use them to alleviate blockers and ask specific questions, but we will manage our own timelines for the demos. </a:t>
                      </a:r>
                    </a:p>
                  </a:txBody>
                  <a:tcPr anchor="ctr"/>
                </a:tc>
                <a:extLst>
                  <a:ext uri="{0D108BD9-81ED-4DB2-BD59-A6C34878D82A}">
                    <a16:rowId xmlns:a16="http://schemas.microsoft.com/office/drawing/2014/main" val="1258314688"/>
                  </a:ext>
                </a:extLst>
              </a:tr>
              <a:tr h="646655">
                <a:tc>
                  <a:txBody>
                    <a:bodyPr/>
                    <a:lstStyle/>
                    <a:p>
                      <a:r>
                        <a:rPr lang="en-AU" dirty="0"/>
                        <a:t>Client documentation and IP</a:t>
                      </a:r>
                    </a:p>
                  </a:txBody>
                  <a:tcPr anchor="ctr"/>
                </a:tc>
                <a:tc>
                  <a:txBody>
                    <a:bodyPr/>
                    <a:lstStyle/>
                    <a:p>
                      <a:r>
                        <a:rPr lang="en-AU" dirty="0"/>
                        <a:t>We need more resources and templates for cloud implementation in defence. Particularly from a platform setup perspective on DAWS</a:t>
                      </a:r>
                    </a:p>
                  </a:txBody>
                  <a:tcPr anchor="ctr"/>
                </a:tc>
                <a:extLst>
                  <a:ext uri="{0D108BD9-81ED-4DB2-BD59-A6C34878D82A}">
                    <a16:rowId xmlns:a16="http://schemas.microsoft.com/office/drawing/2014/main" val="2242812249"/>
                  </a:ext>
                </a:extLst>
              </a:tr>
              <a:tr h="646655">
                <a:tc>
                  <a:txBody>
                    <a:bodyPr/>
                    <a:lstStyle/>
                    <a:p>
                      <a:r>
                        <a:rPr lang="en-AU" dirty="0"/>
                        <a:t>Platform Engineering &amp; Security Assistance</a:t>
                      </a:r>
                    </a:p>
                  </a:txBody>
                  <a:tcPr anchor="ctr"/>
                </a:tc>
                <a:tc>
                  <a:txBody>
                    <a:bodyPr/>
                    <a:lstStyle/>
                    <a:p>
                      <a:r>
                        <a:rPr lang="en-AU" dirty="0"/>
                        <a:t>We would love access to all Phoenix employees, so we can soundboard ideas for specific capability</a:t>
                      </a:r>
                    </a:p>
                  </a:txBody>
                  <a:tcPr anchor="ctr"/>
                </a:tc>
                <a:extLst>
                  <a:ext uri="{0D108BD9-81ED-4DB2-BD59-A6C34878D82A}">
                    <a16:rowId xmlns:a16="http://schemas.microsoft.com/office/drawing/2014/main" val="3501529197"/>
                  </a:ext>
                </a:extLst>
              </a:tr>
            </a:tbl>
          </a:graphicData>
        </a:graphic>
      </p:graphicFrame>
    </p:spTree>
    <p:extLst>
      <p:ext uri="{BB962C8B-B14F-4D97-AF65-F5344CB8AC3E}">
        <p14:creationId xmlns:p14="http://schemas.microsoft.com/office/powerpoint/2010/main" val="3798985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012E2F-E7AD-A34C-1BB3-D3374149A161}"/>
              </a:ext>
            </a:extLst>
          </p:cNvPr>
          <p:cNvSpPr>
            <a:spLocks noGrp="1"/>
          </p:cNvSpPr>
          <p:nvPr>
            <p:ph type="body" sz="quarter" idx="11"/>
          </p:nvPr>
        </p:nvSpPr>
        <p:spPr/>
        <p:txBody>
          <a:bodyPr/>
          <a:lstStyle/>
          <a:p>
            <a:r>
              <a:rPr lang="en-AU" dirty="0"/>
              <a:t>xx</a:t>
            </a:r>
          </a:p>
        </p:txBody>
      </p:sp>
      <p:sp>
        <p:nvSpPr>
          <p:cNvPr id="3" name="Text Placeholder 2">
            <a:extLst>
              <a:ext uri="{FF2B5EF4-FFF2-40B4-BE49-F238E27FC236}">
                <a16:creationId xmlns:a16="http://schemas.microsoft.com/office/drawing/2014/main" id="{B5DD12E9-F3C4-6286-DE94-3FA3219DAF0E}"/>
              </a:ext>
            </a:extLst>
          </p:cNvPr>
          <p:cNvSpPr>
            <a:spLocks noGrp="1"/>
          </p:cNvSpPr>
          <p:nvPr>
            <p:ph type="body" sz="quarter" idx="13"/>
          </p:nvPr>
        </p:nvSpPr>
        <p:spPr/>
        <p:txBody>
          <a:bodyPr/>
          <a:lstStyle/>
          <a:p>
            <a:r>
              <a:rPr lang="en-AU" dirty="0"/>
              <a:t>Current State</a:t>
            </a:r>
          </a:p>
        </p:txBody>
      </p:sp>
      <p:cxnSp>
        <p:nvCxnSpPr>
          <p:cNvPr id="26" name="Straight Connector 25">
            <a:extLst>
              <a:ext uri="{FF2B5EF4-FFF2-40B4-BE49-F238E27FC236}">
                <a16:creationId xmlns:a16="http://schemas.microsoft.com/office/drawing/2014/main" id="{2649CACB-D23B-0DF3-CF02-65C5A08C6378}"/>
              </a:ext>
            </a:extLst>
          </p:cNvPr>
          <p:cNvCxnSpPr>
            <a:cxnSpLocks/>
          </p:cNvCxnSpPr>
          <p:nvPr/>
        </p:nvCxnSpPr>
        <p:spPr>
          <a:xfrm>
            <a:off x="6096000" y="1181100"/>
            <a:ext cx="0" cy="5429250"/>
          </a:xfrm>
          <a:prstGeom prst="line">
            <a:avLst/>
          </a:prstGeom>
          <a:ln>
            <a:solidFill>
              <a:schemeClr val="tx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6727E03-DCA9-076C-8B2E-EECBC33FFB3A}"/>
              </a:ext>
            </a:extLst>
          </p:cNvPr>
          <p:cNvSpPr/>
          <p:nvPr/>
        </p:nvSpPr>
        <p:spPr bwMode="gray">
          <a:xfrm>
            <a:off x="292988" y="3001659"/>
            <a:ext cx="5450974" cy="726718"/>
          </a:xfrm>
          <a:prstGeom prst="rect">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marL="0" marR="0" lvl="0" indent="0" algn="ctr" defTabSz="1219170" eaLnBrk="1" fontAlgn="auto" latinLnBrk="0" hangingPunct="1">
              <a:lnSpc>
                <a:spcPct val="100000"/>
              </a:lnSpc>
              <a:spcBef>
                <a:spcPts val="0"/>
              </a:spcBef>
              <a:spcAft>
                <a:spcPts val="0"/>
              </a:spcAft>
              <a:buClrTx/>
              <a:buSzTx/>
              <a:buFont typeface="Wingdings 2" pitchFamily="18" charset="2"/>
              <a:buNone/>
              <a:tabLst/>
              <a:defRPr/>
            </a:pPr>
            <a:endParaRPr kumimoji="0" lang="en-AU" sz="1000" b="1" i="0" u="none" strike="noStrike" kern="0" cap="none" spc="0" normalizeH="0" baseline="0" noProof="0" dirty="0">
              <a:ln>
                <a:noFill/>
              </a:ln>
              <a:solidFill>
                <a:prstClr val="white"/>
              </a:solidFill>
              <a:effectLst/>
              <a:uLnTx/>
              <a:uFillTx/>
            </a:endParaRPr>
          </a:p>
        </p:txBody>
      </p:sp>
      <p:sp>
        <p:nvSpPr>
          <p:cNvPr id="31" name="TextBox 30">
            <a:extLst>
              <a:ext uri="{FF2B5EF4-FFF2-40B4-BE49-F238E27FC236}">
                <a16:creationId xmlns:a16="http://schemas.microsoft.com/office/drawing/2014/main" id="{B4A32A80-9A6D-694C-DC26-93588A32C845}"/>
              </a:ext>
            </a:extLst>
          </p:cNvPr>
          <p:cNvSpPr txBox="1"/>
          <p:nvPr/>
        </p:nvSpPr>
        <p:spPr>
          <a:xfrm>
            <a:off x="866321" y="3131209"/>
            <a:ext cx="5033286" cy="418201"/>
          </a:xfrm>
          <a:prstGeom prst="rect">
            <a:avLst/>
          </a:prstGeom>
          <a:noFill/>
        </p:spPr>
        <p:txBody>
          <a:bodyPr wrap="square" anchor="ctr">
            <a:noAutofit/>
          </a:bodyPr>
          <a:lstStyle/>
          <a:p>
            <a:pPr marL="0" marR="0" lvl="0" indent="0" defTabSz="1219170" eaLnBrk="1" fontAlgn="auto" latinLnBrk="0" hangingPunct="1">
              <a:lnSpc>
                <a:spcPts val="2400"/>
              </a:lnSpc>
              <a:spcBef>
                <a:spcPts val="0"/>
              </a:spcBef>
              <a:spcAft>
                <a:spcPts val="600"/>
              </a:spcAft>
              <a:buClrTx/>
              <a:buSzTx/>
              <a:buFontTx/>
              <a:buNone/>
              <a:tabLst/>
              <a:defRPr/>
            </a:pPr>
            <a:r>
              <a:rPr lang="en-AU" sz="1100" kern="0" dirty="0">
                <a:solidFill>
                  <a:prstClr val="black"/>
                </a:solidFill>
              </a:rPr>
              <a:t>Currently built on-prem LLM using Llama, hosted on </a:t>
            </a:r>
            <a:r>
              <a:rPr lang="en-AU" sz="1100" kern="0" dirty="0" err="1">
                <a:solidFill>
                  <a:prstClr val="black"/>
                </a:solidFill>
              </a:rPr>
              <a:t>Punjy’s</a:t>
            </a:r>
            <a:r>
              <a:rPr lang="en-AU" sz="1100" kern="0" dirty="0">
                <a:solidFill>
                  <a:prstClr val="black"/>
                </a:solidFill>
              </a:rPr>
              <a:t> computer, with a knowledge base and LangChain integrated</a:t>
            </a:r>
            <a:endParaRPr kumimoji="0" lang="en-AU" sz="1100" b="0" i="0" u="none" strike="noStrike" kern="0" cap="none" spc="0" normalizeH="0" baseline="0" noProof="0" dirty="0">
              <a:ln>
                <a:noFill/>
              </a:ln>
              <a:solidFill>
                <a:prstClr val="black"/>
              </a:solidFill>
              <a:effectLst/>
              <a:uLnTx/>
              <a:uFillTx/>
            </a:endParaRPr>
          </a:p>
        </p:txBody>
      </p:sp>
      <p:sp>
        <p:nvSpPr>
          <p:cNvPr id="32" name="Rectangle 31">
            <a:extLst>
              <a:ext uri="{FF2B5EF4-FFF2-40B4-BE49-F238E27FC236}">
                <a16:creationId xmlns:a16="http://schemas.microsoft.com/office/drawing/2014/main" id="{7CD66D43-81AB-DA2C-3486-2A9F27DC0B21}"/>
              </a:ext>
            </a:extLst>
          </p:cNvPr>
          <p:cNvSpPr/>
          <p:nvPr/>
        </p:nvSpPr>
        <p:spPr bwMode="gray">
          <a:xfrm rot="5400000">
            <a:off x="5471556" y="3256878"/>
            <a:ext cx="726718" cy="210879"/>
          </a:xfrm>
          <a:prstGeom prst="rect">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AU" sz="1600" b="1" i="0" u="none" strike="noStrike" kern="0" cap="none" spc="0" normalizeH="0" baseline="0" noProof="0">
              <a:ln>
                <a:noFill/>
              </a:ln>
              <a:solidFill>
                <a:prstClr val="white"/>
              </a:solidFill>
              <a:effectLst/>
              <a:uLnTx/>
              <a:uFillTx/>
            </a:endParaRPr>
          </a:p>
        </p:txBody>
      </p:sp>
      <p:sp>
        <p:nvSpPr>
          <p:cNvPr id="77" name="Rectangle 76">
            <a:extLst>
              <a:ext uri="{FF2B5EF4-FFF2-40B4-BE49-F238E27FC236}">
                <a16:creationId xmlns:a16="http://schemas.microsoft.com/office/drawing/2014/main" id="{6964BF61-CC40-8622-6CAC-6D02D5ED2459}"/>
              </a:ext>
            </a:extLst>
          </p:cNvPr>
          <p:cNvSpPr/>
          <p:nvPr/>
        </p:nvSpPr>
        <p:spPr bwMode="gray">
          <a:xfrm>
            <a:off x="292988" y="5797907"/>
            <a:ext cx="5450974" cy="726718"/>
          </a:xfrm>
          <a:prstGeom prst="rect">
            <a:avLst/>
          </a:prstGeom>
          <a:solidFill>
            <a:schemeClr val="accent2">
              <a:lumMod val="20000"/>
              <a:lumOff val="80000"/>
            </a:schemeClr>
          </a:solidFill>
          <a:ln w="19050" algn="ctr">
            <a:noFill/>
            <a:miter lim="800000"/>
            <a:headEnd/>
            <a:tailEnd/>
          </a:ln>
        </p:spPr>
        <p:txBody>
          <a:bodyPr wrap="square" lIns="88900" tIns="88900" rIns="88900" bIns="88900" rtlCol="0" anchor="ctr"/>
          <a:lstStyle/>
          <a:p>
            <a:pPr algn="ctr" defTabSz="1219170"/>
            <a:endParaRPr lang="en-AU" sz="1000" b="1" kern="0" dirty="0">
              <a:solidFill>
                <a:prstClr val="white"/>
              </a:solidFill>
            </a:endParaRPr>
          </a:p>
        </p:txBody>
      </p:sp>
      <p:sp>
        <p:nvSpPr>
          <p:cNvPr id="81" name="TextBox 80">
            <a:extLst>
              <a:ext uri="{FF2B5EF4-FFF2-40B4-BE49-F238E27FC236}">
                <a16:creationId xmlns:a16="http://schemas.microsoft.com/office/drawing/2014/main" id="{CC028F5B-ADB8-0D54-45E1-8A96BDC293A0}"/>
              </a:ext>
            </a:extLst>
          </p:cNvPr>
          <p:cNvSpPr txBox="1"/>
          <p:nvPr/>
        </p:nvSpPr>
        <p:spPr>
          <a:xfrm>
            <a:off x="866321" y="5927457"/>
            <a:ext cx="4794113" cy="418201"/>
          </a:xfrm>
          <a:prstGeom prst="rect">
            <a:avLst/>
          </a:prstGeom>
          <a:noFill/>
        </p:spPr>
        <p:txBody>
          <a:bodyPr wrap="square" anchor="ctr">
            <a:noAutofit/>
          </a:bodyPr>
          <a:lstStyle/>
          <a:p>
            <a:pPr marL="0" marR="0" lvl="0" indent="0" defTabSz="1219170" eaLnBrk="1" fontAlgn="auto" latinLnBrk="0" hangingPunct="1">
              <a:lnSpc>
                <a:spcPts val="2400"/>
              </a:lnSpc>
              <a:spcBef>
                <a:spcPts val="0"/>
              </a:spcBef>
              <a:spcAft>
                <a:spcPts val="600"/>
              </a:spcAft>
              <a:buClrTx/>
              <a:buSzTx/>
              <a:buFontTx/>
              <a:buNone/>
              <a:tabLst/>
              <a:defRPr/>
            </a:pPr>
            <a:r>
              <a:rPr lang="en-AU" sz="1100" kern="0" dirty="0">
                <a:solidFill>
                  <a:prstClr val="black"/>
                </a:solidFill>
              </a:rPr>
              <a:t>Develop RAG Flow capabilities for on-prem solution by May 31st – Demo ready with knowledge base RBAC prioritised</a:t>
            </a:r>
          </a:p>
        </p:txBody>
      </p:sp>
      <p:sp>
        <p:nvSpPr>
          <p:cNvPr id="79" name="Rectangle 78">
            <a:extLst>
              <a:ext uri="{FF2B5EF4-FFF2-40B4-BE49-F238E27FC236}">
                <a16:creationId xmlns:a16="http://schemas.microsoft.com/office/drawing/2014/main" id="{6039CD00-EB64-6D5F-3ED8-35B52D4BD2AF}"/>
              </a:ext>
            </a:extLst>
          </p:cNvPr>
          <p:cNvSpPr/>
          <p:nvPr/>
        </p:nvSpPr>
        <p:spPr bwMode="gray">
          <a:xfrm rot="5400000">
            <a:off x="5471556" y="6053126"/>
            <a:ext cx="726718" cy="210879"/>
          </a:xfrm>
          <a:prstGeom prst="rect">
            <a:avLst/>
          </a:prstGeom>
          <a:solidFill>
            <a:schemeClr val="accent2">
              <a:lumMod val="20000"/>
              <a:lumOff val="80000"/>
            </a:schemeClr>
          </a:solidFill>
          <a:ln w="19050" algn="ctr">
            <a:noFill/>
            <a:miter lim="800000"/>
            <a:headEnd/>
            <a:tailEnd/>
          </a:ln>
        </p:spPr>
        <p:txBody>
          <a:bodyPr wrap="square" lIns="88900" tIns="88900" rIns="88900" bIns="88900" rtlCol="0" anchor="ctr"/>
          <a:lstStyle/>
          <a:p>
            <a:pPr algn="ctr" defTabSz="1219170"/>
            <a:endParaRPr lang="en-AU" sz="1000" b="1" kern="0">
              <a:solidFill>
                <a:prstClr val="white"/>
              </a:solidFill>
            </a:endParaRPr>
          </a:p>
        </p:txBody>
      </p:sp>
      <p:sp>
        <p:nvSpPr>
          <p:cNvPr id="83" name="Rectangle 82">
            <a:extLst>
              <a:ext uri="{FF2B5EF4-FFF2-40B4-BE49-F238E27FC236}">
                <a16:creationId xmlns:a16="http://schemas.microsoft.com/office/drawing/2014/main" id="{E679DFB4-AD21-8E08-B36E-A32070C06829}"/>
              </a:ext>
            </a:extLst>
          </p:cNvPr>
          <p:cNvSpPr/>
          <p:nvPr/>
        </p:nvSpPr>
        <p:spPr bwMode="gray">
          <a:xfrm>
            <a:off x="292988" y="4865825"/>
            <a:ext cx="5450974" cy="726718"/>
          </a:xfrm>
          <a:prstGeom prst="rect">
            <a:avLst/>
          </a:prstGeom>
          <a:solidFill>
            <a:schemeClr val="accent5">
              <a:lumMod val="20000"/>
              <a:lumOff val="80000"/>
            </a:schemeClr>
          </a:solidFill>
          <a:ln w="19050" algn="ctr">
            <a:noFill/>
            <a:miter lim="800000"/>
            <a:headEnd/>
            <a:tailEnd/>
          </a:ln>
        </p:spPr>
        <p:txBody>
          <a:bodyPr wrap="square" lIns="88900" tIns="88900" rIns="88900" bIns="88900" rtlCol="0" anchor="ctr"/>
          <a:lstStyle/>
          <a:p>
            <a:pPr algn="ctr" defTabSz="1219170"/>
            <a:endParaRPr lang="en-AU" sz="1000" b="1" kern="0" dirty="0">
              <a:solidFill>
                <a:prstClr val="white"/>
              </a:solidFill>
            </a:endParaRPr>
          </a:p>
        </p:txBody>
      </p:sp>
      <p:sp>
        <p:nvSpPr>
          <p:cNvPr id="87" name="TextBox 86">
            <a:extLst>
              <a:ext uri="{FF2B5EF4-FFF2-40B4-BE49-F238E27FC236}">
                <a16:creationId xmlns:a16="http://schemas.microsoft.com/office/drawing/2014/main" id="{606AE6E7-1804-D9B5-BB5B-382383FC00D6}"/>
              </a:ext>
            </a:extLst>
          </p:cNvPr>
          <p:cNvSpPr txBox="1"/>
          <p:nvPr/>
        </p:nvSpPr>
        <p:spPr>
          <a:xfrm>
            <a:off x="797279" y="4995375"/>
            <a:ext cx="5102327" cy="418201"/>
          </a:xfrm>
          <a:prstGeom prst="rect">
            <a:avLst/>
          </a:prstGeom>
          <a:noFill/>
        </p:spPr>
        <p:txBody>
          <a:bodyPr wrap="square" anchor="ctr">
            <a:noAutofit/>
          </a:bodyPr>
          <a:lstStyle/>
          <a:p>
            <a:pPr marL="0" marR="0" lvl="0" indent="0" defTabSz="1219170" eaLnBrk="1" fontAlgn="auto" latinLnBrk="0" hangingPunct="1">
              <a:lnSpc>
                <a:spcPts val="2400"/>
              </a:lnSpc>
              <a:spcBef>
                <a:spcPts val="0"/>
              </a:spcBef>
              <a:spcAft>
                <a:spcPts val="600"/>
              </a:spcAft>
              <a:buClrTx/>
              <a:buSzTx/>
              <a:buFontTx/>
              <a:buNone/>
              <a:tabLst/>
              <a:defRPr/>
            </a:pPr>
            <a:r>
              <a:rPr lang="en-AU" sz="1100" kern="0" dirty="0">
                <a:solidFill>
                  <a:prstClr val="black"/>
                </a:solidFill>
              </a:rPr>
              <a:t>Understand Airforce security requirements – example of a different hosted on prem solution/application to understand it’s security constraints</a:t>
            </a:r>
          </a:p>
        </p:txBody>
      </p:sp>
      <p:sp>
        <p:nvSpPr>
          <p:cNvPr id="85" name="Rectangle 84">
            <a:extLst>
              <a:ext uri="{FF2B5EF4-FFF2-40B4-BE49-F238E27FC236}">
                <a16:creationId xmlns:a16="http://schemas.microsoft.com/office/drawing/2014/main" id="{414B19BD-7820-EE4A-1BCA-D46EEB5ACDB0}"/>
              </a:ext>
            </a:extLst>
          </p:cNvPr>
          <p:cNvSpPr/>
          <p:nvPr/>
        </p:nvSpPr>
        <p:spPr bwMode="gray">
          <a:xfrm rot="5400000">
            <a:off x="5471556" y="5121044"/>
            <a:ext cx="726718" cy="210879"/>
          </a:xfrm>
          <a:prstGeom prst="rect">
            <a:avLst/>
          </a:prstGeom>
          <a:solidFill>
            <a:schemeClr val="accent5">
              <a:lumMod val="20000"/>
              <a:lumOff val="80000"/>
            </a:schemeClr>
          </a:solidFill>
          <a:ln w="19050" algn="ctr">
            <a:noFill/>
            <a:miter lim="800000"/>
            <a:headEnd/>
            <a:tailEnd/>
          </a:ln>
        </p:spPr>
        <p:txBody>
          <a:bodyPr wrap="square" lIns="88900" tIns="88900" rIns="88900" bIns="88900" rtlCol="0" anchor="ctr"/>
          <a:lstStyle/>
          <a:p>
            <a:pPr algn="ctr" defTabSz="1219170"/>
            <a:endParaRPr lang="en-AU" sz="1000" b="1" kern="0">
              <a:solidFill>
                <a:prstClr val="white"/>
              </a:solidFill>
            </a:endParaRPr>
          </a:p>
        </p:txBody>
      </p:sp>
      <p:sp>
        <p:nvSpPr>
          <p:cNvPr id="89" name="Rectangle 88">
            <a:extLst>
              <a:ext uri="{FF2B5EF4-FFF2-40B4-BE49-F238E27FC236}">
                <a16:creationId xmlns:a16="http://schemas.microsoft.com/office/drawing/2014/main" id="{558D02A3-79C1-CC30-63D0-D5F5DDEA77A9}"/>
              </a:ext>
            </a:extLst>
          </p:cNvPr>
          <p:cNvSpPr/>
          <p:nvPr/>
        </p:nvSpPr>
        <p:spPr bwMode="gray">
          <a:xfrm>
            <a:off x="292988" y="3933742"/>
            <a:ext cx="5450974" cy="726718"/>
          </a:xfrm>
          <a:prstGeom prst="rect">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algn="ctr" defTabSz="1219170"/>
            <a:endParaRPr lang="en-AU" sz="1000" b="1" kern="0" dirty="0">
              <a:solidFill>
                <a:prstClr val="white"/>
              </a:solidFill>
            </a:endParaRPr>
          </a:p>
        </p:txBody>
      </p:sp>
      <p:sp>
        <p:nvSpPr>
          <p:cNvPr id="93" name="TextBox 92">
            <a:extLst>
              <a:ext uri="{FF2B5EF4-FFF2-40B4-BE49-F238E27FC236}">
                <a16:creationId xmlns:a16="http://schemas.microsoft.com/office/drawing/2014/main" id="{338C0242-0922-CA24-8039-F9AC285299B6}"/>
              </a:ext>
            </a:extLst>
          </p:cNvPr>
          <p:cNvSpPr txBox="1"/>
          <p:nvPr/>
        </p:nvSpPr>
        <p:spPr>
          <a:xfrm>
            <a:off x="866321" y="4063292"/>
            <a:ext cx="4794113" cy="418201"/>
          </a:xfrm>
          <a:prstGeom prst="rect">
            <a:avLst/>
          </a:prstGeom>
          <a:noFill/>
        </p:spPr>
        <p:txBody>
          <a:bodyPr wrap="square" anchor="ctr">
            <a:noAutofit/>
          </a:bodyPr>
          <a:lstStyle/>
          <a:p>
            <a:pPr marL="0" marR="0" lvl="0" indent="0" defTabSz="1219170" eaLnBrk="1" fontAlgn="auto" latinLnBrk="0" hangingPunct="1">
              <a:lnSpc>
                <a:spcPts val="2400"/>
              </a:lnSpc>
              <a:spcBef>
                <a:spcPts val="0"/>
              </a:spcBef>
              <a:spcAft>
                <a:spcPts val="600"/>
              </a:spcAft>
              <a:buClrTx/>
              <a:buSzTx/>
              <a:buFontTx/>
              <a:buNone/>
              <a:tabLst/>
              <a:defRPr/>
            </a:pPr>
            <a:r>
              <a:rPr lang="en-AU" sz="1100" kern="0" dirty="0" err="1">
                <a:solidFill>
                  <a:prstClr val="black"/>
                </a:solidFill>
              </a:rPr>
              <a:t>Dockerise</a:t>
            </a:r>
            <a:r>
              <a:rPr lang="en-AU" sz="1100" kern="0" dirty="0">
                <a:solidFill>
                  <a:prstClr val="black"/>
                </a:solidFill>
              </a:rPr>
              <a:t>d project and tested on different environment. Basic UI landing page and integration to knowledge base developed</a:t>
            </a:r>
          </a:p>
        </p:txBody>
      </p:sp>
      <p:sp>
        <p:nvSpPr>
          <p:cNvPr id="91" name="Rectangle 90">
            <a:extLst>
              <a:ext uri="{FF2B5EF4-FFF2-40B4-BE49-F238E27FC236}">
                <a16:creationId xmlns:a16="http://schemas.microsoft.com/office/drawing/2014/main" id="{12E3F9CE-662C-D572-22EA-6629302937D1}"/>
              </a:ext>
            </a:extLst>
          </p:cNvPr>
          <p:cNvSpPr/>
          <p:nvPr/>
        </p:nvSpPr>
        <p:spPr bwMode="gray">
          <a:xfrm rot="5400000">
            <a:off x="5471556" y="4188961"/>
            <a:ext cx="726718" cy="210879"/>
          </a:xfrm>
          <a:prstGeom prst="rect">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algn="ctr" defTabSz="1219170">
              <a:lnSpc>
                <a:spcPct val="106000"/>
              </a:lnSpc>
            </a:pPr>
            <a:endParaRPr lang="en-AU" sz="1600" b="1" kern="0">
              <a:solidFill>
                <a:prstClr val="white"/>
              </a:solidFill>
            </a:endParaRPr>
          </a:p>
        </p:txBody>
      </p:sp>
      <p:pic>
        <p:nvPicPr>
          <p:cNvPr id="145" name="Graphic 144" descr="Checkmark with solid fill">
            <a:extLst>
              <a:ext uri="{FF2B5EF4-FFF2-40B4-BE49-F238E27FC236}">
                <a16:creationId xmlns:a16="http://schemas.microsoft.com/office/drawing/2014/main" id="{22B74876-C3F3-C346-B039-D9290CC7801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0403" y="3159803"/>
            <a:ext cx="472776" cy="472776"/>
          </a:xfrm>
          <a:prstGeom prst="rect">
            <a:avLst/>
          </a:prstGeom>
        </p:spPr>
      </p:pic>
      <p:pic>
        <p:nvPicPr>
          <p:cNvPr id="146" name="Graphic 145" descr="Checkmark with solid fill">
            <a:extLst>
              <a:ext uri="{FF2B5EF4-FFF2-40B4-BE49-F238E27FC236}">
                <a16:creationId xmlns:a16="http://schemas.microsoft.com/office/drawing/2014/main" id="{A1AA01B4-EE38-7E28-EA8B-9624374F4AA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0403" y="4063292"/>
            <a:ext cx="472776" cy="472776"/>
          </a:xfrm>
          <a:prstGeom prst="rect">
            <a:avLst/>
          </a:prstGeom>
        </p:spPr>
      </p:pic>
      <p:pic>
        <p:nvPicPr>
          <p:cNvPr id="147" name="Graphic 146" descr="Question Mark with solid fill">
            <a:extLst>
              <a:ext uri="{FF2B5EF4-FFF2-40B4-BE49-F238E27FC236}">
                <a16:creationId xmlns:a16="http://schemas.microsoft.com/office/drawing/2014/main" id="{EB4DBFFD-7321-838E-0A36-1F4B419FF7A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59517" y="5012573"/>
            <a:ext cx="472776" cy="472776"/>
          </a:xfrm>
          <a:prstGeom prst="rect">
            <a:avLst/>
          </a:prstGeom>
        </p:spPr>
      </p:pic>
      <p:pic>
        <p:nvPicPr>
          <p:cNvPr id="148" name="Graphic 147" descr="Daily calendar with solid fill">
            <a:extLst>
              <a:ext uri="{FF2B5EF4-FFF2-40B4-BE49-F238E27FC236}">
                <a16:creationId xmlns:a16="http://schemas.microsoft.com/office/drawing/2014/main" id="{67813B9A-B20A-1D4B-370E-94B7E456A60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59517" y="5922177"/>
            <a:ext cx="472776" cy="472776"/>
          </a:xfrm>
          <a:prstGeom prst="rect">
            <a:avLst/>
          </a:prstGeom>
        </p:spPr>
      </p:pic>
      <p:sp>
        <p:nvSpPr>
          <p:cNvPr id="150" name="Rectangle 149">
            <a:extLst>
              <a:ext uri="{FF2B5EF4-FFF2-40B4-BE49-F238E27FC236}">
                <a16:creationId xmlns:a16="http://schemas.microsoft.com/office/drawing/2014/main" id="{EDE502AD-D2F5-3ACB-C662-8A51FF249F23}"/>
              </a:ext>
            </a:extLst>
          </p:cNvPr>
          <p:cNvSpPr/>
          <p:nvPr/>
        </p:nvSpPr>
        <p:spPr bwMode="gray">
          <a:xfrm>
            <a:off x="6251644" y="3001659"/>
            <a:ext cx="5587381" cy="726718"/>
          </a:xfrm>
          <a:prstGeom prst="rect">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marL="0" marR="0" lvl="0" indent="0" algn="ctr" defTabSz="1219170" eaLnBrk="1" fontAlgn="auto" latinLnBrk="0" hangingPunct="1">
              <a:lnSpc>
                <a:spcPct val="100000"/>
              </a:lnSpc>
              <a:spcBef>
                <a:spcPts val="0"/>
              </a:spcBef>
              <a:spcAft>
                <a:spcPts val="0"/>
              </a:spcAft>
              <a:buClrTx/>
              <a:buSzTx/>
              <a:buFont typeface="Wingdings 2" pitchFamily="18" charset="2"/>
              <a:buNone/>
              <a:tabLst/>
              <a:defRPr/>
            </a:pPr>
            <a:endParaRPr kumimoji="0" lang="en-AU" sz="1000" b="1" i="0" u="none" strike="noStrike" kern="0" cap="none" spc="0" normalizeH="0" baseline="0" noProof="0" dirty="0">
              <a:ln>
                <a:noFill/>
              </a:ln>
              <a:solidFill>
                <a:prstClr val="white"/>
              </a:solidFill>
              <a:effectLst/>
              <a:uLnTx/>
              <a:uFillTx/>
            </a:endParaRPr>
          </a:p>
        </p:txBody>
      </p:sp>
      <p:sp>
        <p:nvSpPr>
          <p:cNvPr id="152" name="Rectangle 151">
            <a:extLst>
              <a:ext uri="{FF2B5EF4-FFF2-40B4-BE49-F238E27FC236}">
                <a16:creationId xmlns:a16="http://schemas.microsoft.com/office/drawing/2014/main" id="{A6BE0EB0-40E5-729E-6248-C24D008472F0}"/>
              </a:ext>
            </a:extLst>
          </p:cNvPr>
          <p:cNvSpPr/>
          <p:nvPr/>
        </p:nvSpPr>
        <p:spPr bwMode="gray">
          <a:xfrm rot="5400000">
            <a:off x="11430213" y="3256878"/>
            <a:ext cx="726718" cy="210879"/>
          </a:xfrm>
          <a:prstGeom prst="rect">
            <a:avLst/>
          </a:prstGeom>
          <a:solidFill>
            <a:schemeClr val="accent4">
              <a:lumMod val="20000"/>
              <a:lumOff val="80000"/>
            </a:schemeClr>
          </a:solidFill>
          <a:ln w="19050" algn="ctr">
            <a:noFill/>
            <a:miter lim="800000"/>
            <a:headEnd/>
            <a:tailEnd/>
          </a:ln>
        </p:spPr>
        <p:txBody>
          <a:bodyPr wrap="square" lIns="88900" tIns="88900" rIns="88900" bIns="88900"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AU" sz="1600" b="1" i="0" u="none" strike="noStrike" kern="0" cap="none" spc="0" normalizeH="0" baseline="0" noProof="0">
              <a:ln>
                <a:noFill/>
              </a:ln>
              <a:solidFill>
                <a:prstClr val="white"/>
              </a:solidFill>
              <a:effectLst/>
              <a:uLnTx/>
              <a:uFillTx/>
            </a:endParaRPr>
          </a:p>
        </p:txBody>
      </p:sp>
      <p:sp>
        <p:nvSpPr>
          <p:cNvPr id="153" name="Rectangle 152">
            <a:extLst>
              <a:ext uri="{FF2B5EF4-FFF2-40B4-BE49-F238E27FC236}">
                <a16:creationId xmlns:a16="http://schemas.microsoft.com/office/drawing/2014/main" id="{9858D396-4D91-5EA2-42A4-B6DAD8F21D50}"/>
              </a:ext>
            </a:extLst>
          </p:cNvPr>
          <p:cNvSpPr/>
          <p:nvPr/>
        </p:nvSpPr>
        <p:spPr bwMode="gray">
          <a:xfrm>
            <a:off x="6251645" y="5797907"/>
            <a:ext cx="5450974" cy="726718"/>
          </a:xfrm>
          <a:prstGeom prst="rect">
            <a:avLst/>
          </a:prstGeom>
          <a:solidFill>
            <a:schemeClr val="accent2">
              <a:lumMod val="20000"/>
              <a:lumOff val="80000"/>
            </a:schemeClr>
          </a:solidFill>
          <a:ln w="19050" algn="ctr">
            <a:noFill/>
            <a:miter lim="800000"/>
            <a:headEnd/>
            <a:tailEnd/>
          </a:ln>
        </p:spPr>
        <p:txBody>
          <a:bodyPr wrap="square" lIns="88900" tIns="88900" rIns="88900" bIns="88900" rtlCol="0" anchor="ctr"/>
          <a:lstStyle/>
          <a:p>
            <a:pPr algn="ctr" defTabSz="1219170"/>
            <a:endParaRPr lang="en-AU" sz="1000" b="1" kern="0" dirty="0">
              <a:solidFill>
                <a:prstClr val="white"/>
              </a:solidFill>
            </a:endParaRPr>
          </a:p>
        </p:txBody>
      </p:sp>
      <p:sp>
        <p:nvSpPr>
          <p:cNvPr id="155" name="Rectangle 154">
            <a:extLst>
              <a:ext uri="{FF2B5EF4-FFF2-40B4-BE49-F238E27FC236}">
                <a16:creationId xmlns:a16="http://schemas.microsoft.com/office/drawing/2014/main" id="{A2EFEE0A-EBE5-BEF7-0CEE-AD52175B40C4}"/>
              </a:ext>
            </a:extLst>
          </p:cNvPr>
          <p:cNvSpPr/>
          <p:nvPr/>
        </p:nvSpPr>
        <p:spPr bwMode="gray">
          <a:xfrm rot="5400000">
            <a:off x="11430213" y="6053126"/>
            <a:ext cx="726718" cy="210879"/>
          </a:xfrm>
          <a:prstGeom prst="rect">
            <a:avLst/>
          </a:prstGeom>
          <a:solidFill>
            <a:schemeClr val="accent2">
              <a:lumMod val="20000"/>
              <a:lumOff val="80000"/>
            </a:schemeClr>
          </a:solidFill>
          <a:ln w="19050" algn="ctr">
            <a:noFill/>
            <a:miter lim="800000"/>
            <a:headEnd/>
            <a:tailEnd/>
          </a:ln>
        </p:spPr>
        <p:txBody>
          <a:bodyPr wrap="square" lIns="88900" tIns="88900" rIns="88900" bIns="88900" rtlCol="0" anchor="ctr"/>
          <a:lstStyle/>
          <a:p>
            <a:pPr algn="ctr" defTabSz="1219170"/>
            <a:endParaRPr lang="en-AU" sz="1000" b="1" kern="0">
              <a:solidFill>
                <a:prstClr val="white"/>
              </a:solidFill>
            </a:endParaRPr>
          </a:p>
        </p:txBody>
      </p:sp>
      <p:sp>
        <p:nvSpPr>
          <p:cNvPr id="156" name="Rectangle 155">
            <a:extLst>
              <a:ext uri="{FF2B5EF4-FFF2-40B4-BE49-F238E27FC236}">
                <a16:creationId xmlns:a16="http://schemas.microsoft.com/office/drawing/2014/main" id="{38431A02-762D-6D18-AD7D-04007A5CBAF9}"/>
              </a:ext>
            </a:extLst>
          </p:cNvPr>
          <p:cNvSpPr/>
          <p:nvPr/>
        </p:nvSpPr>
        <p:spPr bwMode="gray">
          <a:xfrm>
            <a:off x="6251645" y="4865825"/>
            <a:ext cx="5450974" cy="726718"/>
          </a:xfrm>
          <a:prstGeom prst="rect">
            <a:avLst/>
          </a:prstGeom>
          <a:solidFill>
            <a:schemeClr val="accent2">
              <a:lumMod val="20000"/>
              <a:lumOff val="80000"/>
            </a:schemeClr>
          </a:solidFill>
          <a:ln w="19050" algn="ctr">
            <a:noFill/>
            <a:miter lim="800000"/>
            <a:headEnd/>
            <a:tailEnd/>
          </a:ln>
        </p:spPr>
        <p:txBody>
          <a:bodyPr wrap="square" lIns="88900" tIns="88900" rIns="88900" bIns="88900" rtlCol="0" anchor="ctr"/>
          <a:lstStyle/>
          <a:p>
            <a:pPr algn="ctr" defTabSz="1219170"/>
            <a:endParaRPr lang="en-AU" sz="1000" b="1" kern="0" dirty="0">
              <a:solidFill>
                <a:prstClr val="white"/>
              </a:solidFill>
            </a:endParaRPr>
          </a:p>
        </p:txBody>
      </p:sp>
      <p:sp>
        <p:nvSpPr>
          <p:cNvPr id="157" name="TextBox 156">
            <a:extLst>
              <a:ext uri="{FF2B5EF4-FFF2-40B4-BE49-F238E27FC236}">
                <a16:creationId xmlns:a16="http://schemas.microsoft.com/office/drawing/2014/main" id="{DDE44759-9123-DD74-E67A-F3A434E6332F}"/>
              </a:ext>
            </a:extLst>
          </p:cNvPr>
          <p:cNvSpPr txBox="1"/>
          <p:nvPr/>
        </p:nvSpPr>
        <p:spPr>
          <a:xfrm>
            <a:off x="6755936" y="4995375"/>
            <a:ext cx="5102327" cy="418201"/>
          </a:xfrm>
          <a:prstGeom prst="rect">
            <a:avLst/>
          </a:prstGeom>
          <a:noFill/>
        </p:spPr>
        <p:txBody>
          <a:bodyPr wrap="square" anchor="ctr">
            <a:noAutofit/>
          </a:bodyPr>
          <a:lstStyle/>
          <a:p>
            <a:pPr marL="0" marR="0" lvl="0" indent="0" defTabSz="1219170" eaLnBrk="1" fontAlgn="auto" latinLnBrk="0" hangingPunct="1">
              <a:lnSpc>
                <a:spcPts val="2400"/>
              </a:lnSpc>
              <a:spcBef>
                <a:spcPts val="0"/>
              </a:spcBef>
              <a:spcAft>
                <a:spcPts val="600"/>
              </a:spcAft>
              <a:buClrTx/>
              <a:buSzTx/>
              <a:buFontTx/>
              <a:buNone/>
              <a:tabLst/>
              <a:defRPr/>
            </a:pPr>
            <a:r>
              <a:rPr lang="en-AU" sz="1100" kern="0" dirty="0">
                <a:solidFill>
                  <a:prstClr val="black"/>
                </a:solidFill>
              </a:rPr>
              <a:t>First demo of Bedrock capability with RBAC on knowledge base and potentially** inline agent configuration by May 31</a:t>
            </a:r>
            <a:r>
              <a:rPr lang="en-AU" sz="1100" kern="0" baseline="30000" dirty="0">
                <a:solidFill>
                  <a:prstClr val="black"/>
                </a:solidFill>
              </a:rPr>
              <a:t>st</a:t>
            </a:r>
            <a:r>
              <a:rPr lang="en-AU" sz="1100" kern="0" dirty="0">
                <a:solidFill>
                  <a:prstClr val="black"/>
                </a:solidFill>
              </a:rPr>
              <a:t> </a:t>
            </a:r>
          </a:p>
        </p:txBody>
      </p:sp>
      <p:sp>
        <p:nvSpPr>
          <p:cNvPr id="158" name="Rectangle 157">
            <a:extLst>
              <a:ext uri="{FF2B5EF4-FFF2-40B4-BE49-F238E27FC236}">
                <a16:creationId xmlns:a16="http://schemas.microsoft.com/office/drawing/2014/main" id="{6A49B0E5-199F-5EE5-C3D4-1B9D571A929D}"/>
              </a:ext>
            </a:extLst>
          </p:cNvPr>
          <p:cNvSpPr/>
          <p:nvPr/>
        </p:nvSpPr>
        <p:spPr bwMode="gray">
          <a:xfrm rot="5400000">
            <a:off x="11430213" y="5121044"/>
            <a:ext cx="726718" cy="210879"/>
          </a:xfrm>
          <a:prstGeom prst="rect">
            <a:avLst/>
          </a:prstGeom>
          <a:solidFill>
            <a:schemeClr val="accent2">
              <a:lumMod val="20000"/>
              <a:lumOff val="80000"/>
            </a:schemeClr>
          </a:solidFill>
          <a:ln w="19050" algn="ctr">
            <a:noFill/>
            <a:miter lim="800000"/>
            <a:headEnd/>
            <a:tailEnd/>
          </a:ln>
        </p:spPr>
        <p:txBody>
          <a:bodyPr wrap="square" lIns="88900" tIns="88900" rIns="88900" bIns="88900" rtlCol="0" anchor="ctr"/>
          <a:lstStyle/>
          <a:p>
            <a:pPr algn="ctr" defTabSz="1219170"/>
            <a:endParaRPr lang="en-AU" sz="1000" b="1" kern="0">
              <a:solidFill>
                <a:prstClr val="white"/>
              </a:solidFill>
            </a:endParaRPr>
          </a:p>
        </p:txBody>
      </p:sp>
      <p:sp>
        <p:nvSpPr>
          <p:cNvPr id="159" name="Rectangle 158">
            <a:extLst>
              <a:ext uri="{FF2B5EF4-FFF2-40B4-BE49-F238E27FC236}">
                <a16:creationId xmlns:a16="http://schemas.microsoft.com/office/drawing/2014/main" id="{45459226-909C-7834-92BF-DFB67F947DA3}"/>
              </a:ext>
            </a:extLst>
          </p:cNvPr>
          <p:cNvSpPr/>
          <p:nvPr/>
        </p:nvSpPr>
        <p:spPr bwMode="gray">
          <a:xfrm>
            <a:off x="6251645" y="3933742"/>
            <a:ext cx="5450974" cy="726718"/>
          </a:xfrm>
          <a:prstGeom prst="rect">
            <a:avLst/>
          </a:prstGeom>
          <a:solidFill>
            <a:schemeClr val="accent5">
              <a:lumMod val="20000"/>
              <a:lumOff val="80000"/>
            </a:schemeClr>
          </a:solidFill>
          <a:ln w="19050" algn="ctr">
            <a:noFill/>
            <a:miter lim="800000"/>
            <a:headEnd/>
            <a:tailEnd/>
          </a:ln>
        </p:spPr>
        <p:txBody>
          <a:bodyPr wrap="square" lIns="88900" tIns="88900" rIns="88900" bIns="88900" rtlCol="0" anchor="ctr"/>
          <a:lstStyle/>
          <a:p>
            <a:pPr algn="ctr" defTabSz="1219170"/>
            <a:endParaRPr lang="en-AU" sz="1000" b="1" kern="0" dirty="0">
              <a:solidFill>
                <a:prstClr val="white"/>
              </a:solidFill>
            </a:endParaRPr>
          </a:p>
        </p:txBody>
      </p:sp>
      <p:sp>
        <p:nvSpPr>
          <p:cNvPr id="161" name="Rectangle 160">
            <a:extLst>
              <a:ext uri="{FF2B5EF4-FFF2-40B4-BE49-F238E27FC236}">
                <a16:creationId xmlns:a16="http://schemas.microsoft.com/office/drawing/2014/main" id="{B602B43F-B14B-55FB-10E2-706CBF0453F0}"/>
              </a:ext>
            </a:extLst>
          </p:cNvPr>
          <p:cNvSpPr/>
          <p:nvPr/>
        </p:nvSpPr>
        <p:spPr bwMode="gray">
          <a:xfrm rot="5400000">
            <a:off x="11430213" y="4188961"/>
            <a:ext cx="726718" cy="210879"/>
          </a:xfrm>
          <a:prstGeom prst="rect">
            <a:avLst/>
          </a:prstGeom>
          <a:solidFill>
            <a:schemeClr val="accent5">
              <a:lumMod val="20000"/>
              <a:lumOff val="80000"/>
            </a:schemeClr>
          </a:solidFill>
          <a:ln w="19050" algn="ctr">
            <a:noFill/>
            <a:miter lim="800000"/>
            <a:headEnd/>
            <a:tailEnd/>
          </a:ln>
        </p:spPr>
        <p:txBody>
          <a:bodyPr wrap="square" lIns="88900" tIns="88900" rIns="88900" bIns="88900" rtlCol="0" anchor="ctr"/>
          <a:lstStyle/>
          <a:p>
            <a:pPr algn="ctr" defTabSz="1219170"/>
            <a:endParaRPr lang="en-AU" sz="1000" b="1" kern="0">
              <a:solidFill>
                <a:prstClr val="white"/>
              </a:solidFill>
            </a:endParaRPr>
          </a:p>
        </p:txBody>
      </p:sp>
      <p:pic>
        <p:nvPicPr>
          <p:cNvPr id="162" name="Graphic 161" descr="Checkmark with solid fill">
            <a:extLst>
              <a:ext uri="{FF2B5EF4-FFF2-40B4-BE49-F238E27FC236}">
                <a16:creationId xmlns:a16="http://schemas.microsoft.com/office/drawing/2014/main" id="{0045F4EA-6DC6-DD29-5536-1F2037B7805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329060" y="3159803"/>
            <a:ext cx="472776" cy="472776"/>
          </a:xfrm>
          <a:prstGeom prst="rect">
            <a:avLst/>
          </a:prstGeom>
        </p:spPr>
      </p:pic>
      <p:pic>
        <p:nvPicPr>
          <p:cNvPr id="165" name="Graphic 164" descr="Daily calendar with solid fill">
            <a:extLst>
              <a:ext uri="{FF2B5EF4-FFF2-40B4-BE49-F238E27FC236}">
                <a16:creationId xmlns:a16="http://schemas.microsoft.com/office/drawing/2014/main" id="{6402634A-EBD2-A939-06B9-EAF02763ACE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18174" y="5922177"/>
            <a:ext cx="472776" cy="472776"/>
          </a:xfrm>
          <a:prstGeom prst="rect">
            <a:avLst/>
          </a:prstGeom>
        </p:spPr>
      </p:pic>
      <p:pic>
        <p:nvPicPr>
          <p:cNvPr id="166" name="Graphic 165" descr="Question Mark with solid fill">
            <a:extLst>
              <a:ext uri="{FF2B5EF4-FFF2-40B4-BE49-F238E27FC236}">
                <a16:creationId xmlns:a16="http://schemas.microsoft.com/office/drawing/2014/main" id="{9ECB929E-907A-C8CA-C1A4-B71C21552BE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318174" y="4036004"/>
            <a:ext cx="472776" cy="472776"/>
          </a:xfrm>
          <a:prstGeom prst="rect">
            <a:avLst/>
          </a:prstGeom>
        </p:spPr>
      </p:pic>
      <p:sp>
        <p:nvSpPr>
          <p:cNvPr id="151" name="TextBox 150">
            <a:extLst>
              <a:ext uri="{FF2B5EF4-FFF2-40B4-BE49-F238E27FC236}">
                <a16:creationId xmlns:a16="http://schemas.microsoft.com/office/drawing/2014/main" id="{0118CC18-A15D-F4FA-226F-CA6ECDBB3945}"/>
              </a:ext>
            </a:extLst>
          </p:cNvPr>
          <p:cNvSpPr txBox="1"/>
          <p:nvPr/>
        </p:nvSpPr>
        <p:spPr>
          <a:xfrm>
            <a:off x="6824978" y="3131209"/>
            <a:ext cx="5033286" cy="418201"/>
          </a:xfrm>
          <a:prstGeom prst="rect">
            <a:avLst/>
          </a:prstGeom>
          <a:noFill/>
        </p:spPr>
        <p:txBody>
          <a:bodyPr wrap="square" anchor="ctr">
            <a:noAutofit/>
          </a:bodyPr>
          <a:lstStyle/>
          <a:p>
            <a:pPr marL="0" marR="0" lvl="0" indent="0" defTabSz="1219170" eaLnBrk="1" fontAlgn="auto" latinLnBrk="0" hangingPunct="1">
              <a:lnSpc>
                <a:spcPts val="2400"/>
              </a:lnSpc>
              <a:spcBef>
                <a:spcPts val="0"/>
              </a:spcBef>
              <a:spcAft>
                <a:spcPts val="600"/>
              </a:spcAft>
              <a:buClrTx/>
              <a:buSzTx/>
              <a:buFontTx/>
              <a:buNone/>
              <a:tabLst/>
              <a:defRPr/>
            </a:pPr>
            <a:r>
              <a:rPr kumimoji="0" lang="en-AU" sz="1100" b="0" i="0" u="none" strike="noStrike" kern="0" cap="none" spc="0" normalizeH="0" baseline="0" noProof="0" dirty="0">
                <a:ln>
                  <a:noFill/>
                </a:ln>
                <a:solidFill>
                  <a:prstClr val="black"/>
                </a:solidFill>
                <a:effectLst/>
                <a:uLnTx/>
                <a:uFillTx/>
              </a:rPr>
              <a:t>Creating/configuring AWS s</a:t>
            </a:r>
            <a:r>
              <a:rPr lang="en-AU" sz="1100" kern="0" dirty="0" err="1">
                <a:solidFill>
                  <a:prstClr val="black"/>
                </a:solidFill>
              </a:rPr>
              <a:t>andbox</a:t>
            </a:r>
            <a:r>
              <a:rPr lang="en-AU" sz="1100" kern="0" dirty="0">
                <a:solidFill>
                  <a:prstClr val="black"/>
                </a:solidFill>
              </a:rPr>
              <a:t> environment. Can spin up local instance for demo. Awaiting confirmation on international DREAMS access </a:t>
            </a:r>
            <a:endParaRPr kumimoji="0" lang="en-AU" sz="1100" b="0" i="0" u="none" strike="noStrike" kern="0" cap="none" spc="0" normalizeH="0" baseline="0" noProof="0" dirty="0">
              <a:ln>
                <a:noFill/>
              </a:ln>
              <a:solidFill>
                <a:prstClr val="black"/>
              </a:solidFill>
              <a:effectLst/>
              <a:uLnTx/>
              <a:uFillTx/>
            </a:endParaRPr>
          </a:p>
        </p:txBody>
      </p:sp>
      <p:sp>
        <p:nvSpPr>
          <p:cNvPr id="160" name="TextBox 159">
            <a:extLst>
              <a:ext uri="{FF2B5EF4-FFF2-40B4-BE49-F238E27FC236}">
                <a16:creationId xmlns:a16="http://schemas.microsoft.com/office/drawing/2014/main" id="{3AA868B2-B8D9-310C-DE51-8F8A459D8DB4}"/>
              </a:ext>
            </a:extLst>
          </p:cNvPr>
          <p:cNvSpPr txBox="1"/>
          <p:nvPr/>
        </p:nvSpPr>
        <p:spPr>
          <a:xfrm>
            <a:off x="6824978" y="4063292"/>
            <a:ext cx="5074034" cy="418201"/>
          </a:xfrm>
          <a:prstGeom prst="rect">
            <a:avLst/>
          </a:prstGeom>
          <a:noFill/>
        </p:spPr>
        <p:txBody>
          <a:bodyPr wrap="square" anchor="ctr">
            <a:noAutofit/>
          </a:bodyPr>
          <a:lstStyle/>
          <a:p>
            <a:pPr marL="0" marR="0" lvl="0" indent="0" defTabSz="1219170" eaLnBrk="1" fontAlgn="auto" latinLnBrk="0" hangingPunct="1">
              <a:lnSpc>
                <a:spcPts val="2400"/>
              </a:lnSpc>
              <a:spcBef>
                <a:spcPts val="0"/>
              </a:spcBef>
              <a:spcAft>
                <a:spcPts val="600"/>
              </a:spcAft>
              <a:buClrTx/>
              <a:buSzTx/>
              <a:buFontTx/>
              <a:buNone/>
              <a:tabLst/>
              <a:defRPr/>
            </a:pPr>
            <a:r>
              <a:rPr lang="en-AU" sz="1100" kern="0" dirty="0">
                <a:solidFill>
                  <a:prstClr val="black"/>
                </a:solidFill>
              </a:rPr>
              <a:t>Approved architecture and technology stack for first cloud demo – by cross referencing with client restrictions. Project plan and timelines approved</a:t>
            </a:r>
          </a:p>
        </p:txBody>
      </p:sp>
      <p:sp>
        <p:nvSpPr>
          <p:cNvPr id="154" name="TextBox 153">
            <a:extLst>
              <a:ext uri="{FF2B5EF4-FFF2-40B4-BE49-F238E27FC236}">
                <a16:creationId xmlns:a16="http://schemas.microsoft.com/office/drawing/2014/main" id="{4A00D9BE-9EC1-BAFA-0B1D-B3E145266EB5}"/>
              </a:ext>
            </a:extLst>
          </p:cNvPr>
          <p:cNvSpPr txBox="1"/>
          <p:nvPr/>
        </p:nvSpPr>
        <p:spPr>
          <a:xfrm>
            <a:off x="6824978" y="5927457"/>
            <a:ext cx="5074034" cy="418201"/>
          </a:xfrm>
          <a:prstGeom prst="rect">
            <a:avLst/>
          </a:prstGeom>
          <a:noFill/>
        </p:spPr>
        <p:txBody>
          <a:bodyPr wrap="square" anchor="ctr">
            <a:noAutofit/>
          </a:bodyPr>
          <a:lstStyle/>
          <a:p>
            <a:pPr marL="0" marR="0" lvl="0" indent="0" defTabSz="1219170" eaLnBrk="1" fontAlgn="auto" latinLnBrk="0" hangingPunct="1">
              <a:lnSpc>
                <a:spcPts val="2400"/>
              </a:lnSpc>
              <a:spcBef>
                <a:spcPts val="0"/>
              </a:spcBef>
              <a:spcAft>
                <a:spcPts val="600"/>
              </a:spcAft>
              <a:buClrTx/>
              <a:buSzTx/>
              <a:buFontTx/>
              <a:buNone/>
              <a:tabLst/>
              <a:defRPr/>
            </a:pPr>
            <a:r>
              <a:rPr lang="en-AU" sz="1100" kern="0" dirty="0">
                <a:solidFill>
                  <a:prstClr val="black"/>
                </a:solidFill>
              </a:rPr>
              <a:t>Develop cloud hosted solution, with RBAC and AD groups configured by June 31</a:t>
            </a:r>
            <a:r>
              <a:rPr lang="en-AU" sz="1100" kern="0" baseline="30000" dirty="0">
                <a:solidFill>
                  <a:prstClr val="black"/>
                </a:solidFill>
              </a:rPr>
              <a:t>st</a:t>
            </a:r>
            <a:r>
              <a:rPr lang="en-AU" sz="1100" kern="0" dirty="0">
                <a:solidFill>
                  <a:prstClr val="black"/>
                </a:solidFill>
              </a:rPr>
              <a:t>. Solution with multiple LLMS and a load balancer ready by July 31</a:t>
            </a:r>
            <a:r>
              <a:rPr lang="en-AU" sz="1100" kern="0" baseline="30000" dirty="0">
                <a:solidFill>
                  <a:prstClr val="black"/>
                </a:solidFill>
              </a:rPr>
              <a:t>st</a:t>
            </a:r>
            <a:r>
              <a:rPr lang="en-AU" sz="1100" kern="0" dirty="0">
                <a:solidFill>
                  <a:prstClr val="black"/>
                </a:solidFill>
              </a:rPr>
              <a:t> </a:t>
            </a:r>
          </a:p>
        </p:txBody>
      </p:sp>
      <p:pic>
        <p:nvPicPr>
          <p:cNvPr id="167" name="Graphic 166" descr="Daily calendar with solid fill">
            <a:extLst>
              <a:ext uri="{FF2B5EF4-FFF2-40B4-BE49-F238E27FC236}">
                <a16:creationId xmlns:a16="http://schemas.microsoft.com/office/drawing/2014/main" id="{D26EC4A2-7E3D-CE28-089D-B9BE00CE95A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18174" y="5012573"/>
            <a:ext cx="472776" cy="472776"/>
          </a:xfrm>
          <a:prstGeom prst="rect">
            <a:avLst/>
          </a:prstGeom>
        </p:spPr>
      </p:pic>
      <p:grpSp>
        <p:nvGrpSpPr>
          <p:cNvPr id="4" name="Group 3">
            <a:extLst>
              <a:ext uri="{FF2B5EF4-FFF2-40B4-BE49-F238E27FC236}">
                <a16:creationId xmlns:a16="http://schemas.microsoft.com/office/drawing/2014/main" id="{D6E4512D-1C40-BF1B-67F8-AF392CF868AA}"/>
              </a:ext>
            </a:extLst>
          </p:cNvPr>
          <p:cNvGrpSpPr/>
          <p:nvPr/>
        </p:nvGrpSpPr>
        <p:grpSpPr>
          <a:xfrm>
            <a:off x="292987" y="1281064"/>
            <a:ext cx="5647363" cy="1525364"/>
            <a:chOff x="342900" y="1251612"/>
            <a:chExt cx="5647363" cy="1787670"/>
          </a:xfrm>
        </p:grpSpPr>
        <p:sp>
          <p:nvSpPr>
            <p:cNvPr id="5" name="Rectangle: Rounded Corners 4">
              <a:extLst>
                <a:ext uri="{FF2B5EF4-FFF2-40B4-BE49-F238E27FC236}">
                  <a16:creationId xmlns:a16="http://schemas.microsoft.com/office/drawing/2014/main" id="{20803DB5-31E8-F041-ABBE-3D1F76D6FA04}"/>
                </a:ext>
              </a:extLst>
            </p:cNvPr>
            <p:cNvSpPr/>
            <p:nvPr/>
          </p:nvSpPr>
          <p:spPr bwMode="gray">
            <a:xfrm>
              <a:off x="342900" y="1710774"/>
              <a:ext cx="5647363" cy="1328508"/>
            </a:xfrm>
            <a:prstGeom prst="roundRect">
              <a:avLst>
                <a:gd name="adj" fmla="val 8440"/>
              </a:avLst>
            </a:prstGeom>
            <a:gradFill flip="none" rotWithShape="1">
              <a:gsLst>
                <a:gs pos="0">
                  <a:schemeClr val="bg1">
                    <a:lumMod val="95000"/>
                    <a:alpha val="40000"/>
                  </a:schemeClr>
                </a:gs>
                <a:gs pos="100000">
                  <a:schemeClr val="bg1">
                    <a:lumMod val="85000"/>
                    <a:alpha val="40000"/>
                  </a:schemeClr>
                </a:gs>
              </a:gsLst>
              <a:lin ang="16200000" scaled="1"/>
              <a:tileRect/>
            </a:gradFill>
            <a:ln w="19050" algn="ctr">
              <a:noFill/>
              <a:miter lim="800000"/>
              <a:headEnd/>
              <a:tailEnd/>
            </a:ln>
          </p:spPr>
          <p:txBody>
            <a:bodyPr wrap="square" lIns="108000" tIns="216000" rIns="1080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lang="en-AU" sz="1000" dirty="0">
                  <a:solidFill>
                    <a:schemeClr val="tx1">
                      <a:lumMod val="65000"/>
                      <a:lumOff val="35000"/>
                    </a:schemeClr>
                  </a:solidFill>
                  <a:latin typeface="Open Sans"/>
                </a:rPr>
                <a:t>Progress made in building core LLM &amp; LangChain functionality. </a:t>
              </a:r>
              <a:br>
                <a:rPr lang="en-AU" sz="1000" dirty="0">
                  <a:solidFill>
                    <a:schemeClr val="tx1">
                      <a:lumMod val="65000"/>
                      <a:lumOff val="35000"/>
                    </a:schemeClr>
                  </a:solidFill>
                  <a:latin typeface="Open Sans"/>
                </a:rPr>
              </a:br>
              <a:br>
                <a:rPr lang="en-AU" sz="1000" dirty="0">
                  <a:solidFill>
                    <a:schemeClr val="tx1">
                      <a:lumMod val="65000"/>
                      <a:lumOff val="35000"/>
                    </a:schemeClr>
                  </a:solidFill>
                  <a:latin typeface="Open Sans"/>
                </a:rPr>
              </a:br>
              <a:r>
                <a:rPr lang="en-AU" sz="1000" dirty="0">
                  <a:solidFill>
                    <a:schemeClr val="tx1">
                      <a:lumMod val="65000"/>
                      <a:lumOff val="35000"/>
                    </a:schemeClr>
                  </a:solidFill>
                  <a:latin typeface="Open Sans"/>
                </a:rPr>
                <a:t>Will be developed with a focus on security and robustness to cater to clients that are on-prem due, to security constraints or a low IT maturity.  </a:t>
              </a:r>
              <a:endParaRPr kumimoji="0" lang="en-AU" sz="1000" b="0" i="0" u="none" strike="noStrike" kern="1200" cap="none" spc="0" normalizeH="0" baseline="0" noProof="0" dirty="0">
                <a:ln>
                  <a:noFill/>
                </a:ln>
                <a:solidFill>
                  <a:schemeClr val="tx1">
                    <a:lumMod val="65000"/>
                    <a:lumOff val="35000"/>
                  </a:schemeClr>
                </a:solidFill>
                <a:effectLst/>
                <a:uLnTx/>
                <a:uFillTx/>
                <a:latin typeface="Open Sans"/>
                <a:ea typeface="+mn-ea"/>
                <a:cs typeface="+mn-cs"/>
              </a:endParaRPr>
            </a:p>
          </p:txBody>
        </p:sp>
        <p:grpSp>
          <p:nvGrpSpPr>
            <p:cNvPr id="6" name="Group 5">
              <a:extLst>
                <a:ext uri="{FF2B5EF4-FFF2-40B4-BE49-F238E27FC236}">
                  <a16:creationId xmlns:a16="http://schemas.microsoft.com/office/drawing/2014/main" id="{F3BB4559-597C-B7EC-93A0-FEABF315CF83}"/>
                </a:ext>
              </a:extLst>
            </p:cNvPr>
            <p:cNvGrpSpPr/>
            <p:nvPr/>
          </p:nvGrpSpPr>
          <p:grpSpPr>
            <a:xfrm>
              <a:off x="342902" y="1251612"/>
              <a:ext cx="2728837" cy="571694"/>
              <a:chOff x="648296" y="883332"/>
              <a:chExt cx="2342454" cy="571694"/>
            </a:xfrm>
          </p:grpSpPr>
          <p:grpSp>
            <p:nvGrpSpPr>
              <p:cNvPr id="11" name="Group 10">
                <a:extLst>
                  <a:ext uri="{FF2B5EF4-FFF2-40B4-BE49-F238E27FC236}">
                    <a16:creationId xmlns:a16="http://schemas.microsoft.com/office/drawing/2014/main" id="{54077465-1780-2312-BD05-097F497D3D86}"/>
                  </a:ext>
                </a:extLst>
              </p:cNvPr>
              <p:cNvGrpSpPr/>
              <p:nvPr/>
            </p:nvGrpSpPr>
            <p:grpSpPr>
              <a:xfrm>
                <a:off x="648296" y="883332"/>
                <a:ext cx="2342454" cy="571694"/>
                <a:chOff x="648296" y="883332"/>
                <a:chExt cx="2342454" cy="571694"/>
              </a:xfrm>
            </p:grpSpPr>
            <p:sp>
              <p:nvSpPr>
                <p:cNvPr id="13" name="Rectangle: Rounded Corners 12">
                  <a:extLst>
                    <a:ext uri="{FF2B5EF4-FFF2-40B4-BE49-F238E27FC236}">
                      <a16:creationId xmlns:a16="http://schemas.microsoft.com/office/drawing/2014/main" id="{901BCB3B-F637-5F59-46D5-D2BF96FCDD31}"/>
                    </a:ext>
                  </a:extLst>
                </p:cNvPr>
                <p:cNvSpPr/>
                <p:nvPr/>
              </p:nvSpPr>
              <p:spPr bwMode="gray">
                <a:xfrm>
                  <a:off x="648296" y="963343"/>
                  <a:ext cx="2342454" cy="491683"/>
                </a:xfrm>
                <a:prstGeom prst="roundRect">
                  <a:avLst>
                    <a:gd name="adj" fmla="val 5427"/>
                  </a:avLst>
                </a:prstGeom>
                <a:solidFill>
                  <a:srgbClr val="8E3493">
                    <a:lumMod val="75000"/>
                  </a:srgbClr>
                </a:solidFill>
                <a:ln w="19050" algn="ctr">
                  <a:noFill/>
                  <a:miter lim="800000"/>
                  <a:headEnd/>
                  <a:tailEnd/>
                </a:ln>
              </p:spPr>
              <p:txBody>
                <a:bodyPr wrap="square" lIns="432000" tIns="88900" rIns="88900" bIns="88900" rtlCol="0" anchor="ctr"/>
                <a:lstStyle/>
                <a:p>
                  <a:pPr marL="0" marR="0" lvl="0" indent="0" defTabSz="914400" eaLnBrk="1" fontAlgn="auto" latinLnBrk="0" hangingPunct="1">
                    <a:lnSpc>
                      <a:spcPct val="100000"/>
                    </a:lnSpc>
                    <a:spcBef>
                      <a:spcPts val="0"/>
                    </a:spcBef>
                    <a:spcAft>
                      <a:spcPts val="0"/>
                    </a:spcAft>
                    <a:buClrTx/>
                    <a:buSzTx/>
                    <a:buFont typeface="Wingdings 2" pitchFamily="18" charset="2"/>
                    <a:buNone/>
                    <a:tabLst/>
                    <a:defRPr/>
                  </a:pPr>
                  <a:endParaRPr kumimoji="0" lang="en-AU" sz="1100" b="1" i="0" u="none" strike="noStrike" kern="0" cap="none" spc="0" normalizeH="0" baseline="0" noProof="0">
                    <a:ln>
                      <a:noFill/>
                    </a:ln>
                    <a:solidFill>
                      <a:prstClr val="white"/>
                    </a:solidFill>
                    <a:effectLst/>
                    <a:uLnTx/>
                    <a:uFillTx/>
                    <a:latin typeface="Open Sans"/>
                  </a:endParaRPr>
                </a:p>
              </p:txBody>
            </p:sp>
            <p:sp>
              <p:nvSpPr>
                <p:cNvPr id="14" name="Flowchart: Manual Input 13">
                  <a:extLst>
                    <a:ext uri="{FF2B5EF4-FFF2-40B4-BE49-F238E27FC236}">
                      <a16:creationId xmlns:a16="http://schemas.microsoft.com/office/drawing/2014/main" id="{4288951B-2248-0203-19D7-92594747F46E}"/>
                    </a:ext>
                  </a:extLst>
                </p:cNvPr>
                <p:cNvSpPr/>
                <p:nvPr/>
              </p:nvSpPr>
              <p:spPr bwMode="gray">
                <a:xfrm rot="5400000" flipH="1">
                  <a:off x="675742" y="855888"/>
                  <a:ext cx="491396" cy="546283"/>
                </a:xfrm>
                <a:prstGeom prst="flowChartManualInput">
                  <a:avLst/>
                </a:prstGeom>
                <a:gradFill>
                  <a:gsLst>
                    <a:gs pos="0">
                      <a:srgbClr val="8E3493"/>
                    </a:gs>
                    <a:gs pos="100000">
                      <a:srgbClr val="8E3493">
                        <a:lumMod val="75000"/>
                      </a:srgbClr>
                    </a:gs>
                  </a:gsLst>
                  <a:lin ang="5400000" scaled="1"/>
                </a:gradFill>
                <a:ln w="19050" algn="ctr">
                  <a:noFill/>
                  <a:miter lim="800000"/>
                  <a:headEnd/>
                  <a:tailEnd/>
                </a:ln>
                <a:effectLst>
                  <a:outerShdw blurRad="50800" dist="38100" dir="2700000" algn="tl" rotWithShape="0">
                    <a:prstClr val="black">
                      <a:alpha val="40000"/>
                    </a:prstClr>
                  </a:outerShdw>
                </a:effectLst>
              </p:spPr>
              <p:txBody>
                <a:bodyPr vert="vert270"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1200" b="1" i="0" u="none" strike="noStrike" kern="0" cap="none" spc="0" normalizeH="0" baseline="0" noProof="0">
                    <a:ln>
                      <a:noFill/>
                    </a:ln>
                    <a:solidFill>
                      <a:prstClr val="white"/>
                    </a:solidFill>
                    <a:effectLst/>
                    <a:uLnTx/>
                    <a:uFillTx/>
                    <a:latin typeface="Open Sans"/>
                  </a:endParaRPr>
                </a:p>
              </p:txBody>
            </p:sp>
          </p:grpSp>
          <p:sp>
            <p:nvSpPr>
              <p:cNvPr id="12" name="TextBox 11">
                <a:extLst>
                  <a:ext uri="{FF2B5EF4-FFF2-40B4-BE49-F238E27FC236}">
                    <a16:creationId xmlns:a16="http://schemas.microsoft.com/office/drawing/2014/main" id="{97926838-CDFC-EEAF-66F3-639E8AB9BD93}"/>
                  </a:ext>
                </a:extLst>
              </p:cNvPr>
              <p:cNvSpPr txBox="1"/>
              <p:nvPr/>
            </p:nvSpPr>
            <p:spPr>
              <a:xfrm>
                <a:off x="1344054" y="995814"/>
                <a:ext cx="897171" cy="430887"/>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AU" sz="1400" b="1" i="0" u="none" strike="noStrike" kern="0" cap="none" spc="0" normalizeH="0" baseline="0" noProof="0">
                    <a:ln>
                      <a:noFill/>
                    </a:ln>
                    <a:solidFill>
                      <a:prstClr val="white"/>
                    </a:solidFill>
                    <a:effectLst/>
                    <a:uLnTx/>
                    <a:uFillTx/>
                    <a:latin typeface="Open Sans"/>
                    <a:ea typeface="+mn-ea"/>
                    <a:cs typeface="+mn-cs"/>
                  </a:rPr>
                  <a:t>Software + </a:t>
                </a:r>
              </a:p>
              <a:p>
                <a:pPr marL="0" marR="0" lvl="0" indent="0" algn="l"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AU" sz="1400" b="1" i="0" u="none" strike="noStrike" kern="0" cap="none" spc="0" normalizeH="0" baseline="0" noProof="0">
                    <a:ln>
                      <a:noFill/>
                    </a:ln>
                    <a:solidFill>
                      <a:prstClr val="white"/>
                    </a:solidFill>
                    <a:effectLst/>
                    <a:uLnTx/>
                    <a:uFillTx/>
                    <a:latin typeface="Open Sans"/>
                    <a:ea typeface="+mn-ea"/>
                    <a:cs typeface="+mn-cs"/>
                  </a:rPr>
                  <a:t>On-Premise</a:t>
                </a:r>
              </a:p>
            </p:txBody>
          </p:sp>
        </p:grpSp>
        <p:sp>
          <p:nvSpPr>
            <p:cNvPr id="7" name="Rectangle: Rounded Corners 89">
              <a:extLst>
                <a:ext uri="{FF2B5EF4-FFF2-40B4-BE49-F238E27FC236}">
                  <a16:creationId xmlns:a16="http://schemas.microsoft.com/office/drawing/2014/main" id="{2C7F425C-2D1D-0B2A-DF86-E8280F4E633C}"/>
                </a:ext>
              </a:extLst>
            </p:cNvPr>
            <p:cNvSpPr/>
            <p:nvPr/>
          </p:nvSpPr>
          <p:spPr bwMode="gray">
            <a:xfrm>
              <a:off x="342901" y="1331623"/>
              <a:ext cx="5647361" cy="491683"/>
            </a:xfrm>
            <a:prstGeom prst="roundRect">
              <a:avLst>
                <a:gd name="adj" fmla="val 5427"/>
              </a:avLst>
            </a:prstGeom>
            <a:solidFill>
              <a:srgbClr val="5788B7"/>
            </a:solidFill>
            <a:ln w="19050" algn="ctr">
              <a:noFill/>
              <a:miter lim="800000"/>
              <a:headEnd/>
              <a:tailEnd/>
            </a:ln>
          </p:spPr>
          <p:txBody>
            <a:bodyPr wrap="square" lIns="432000" tIns="88900" rIns="88900" bIns="88900" rtlCol="0" anchor="ctr"/>
            <a:lstStyle/>
            <a:p>
              <a:pPr marL="0" marR="0" lvl="0" indent="0" defTabSz="914400" eaLnBrk="1" fontAlgn="auto" latinLnBrk="0" hangingPunct="1">
                <a:lnSpc>
                  <a:spcPct val="100000"/>
                </a:lnSpc>
                <a:spcBef>
                  <a:spcPts val="0"/>
                </a:spcBef>
                <a:spcAft>
                  <a:spcPts val="0"/>
                </a:spcAft>
                <a:buClrTx/>
                <a:buSzTx/>
                <a:buFont typeface="Wingdings 2" pitchFamily="18" charset="2"/>
                <a:buNone/>
                <a:tabLst/>
                <a:defRPr/>
              </a:pPr>
              <a:endParaRPr kumimoji="0" lang="en-AU" sz="1100" b="1" i="0" u="none" strike="noStrike" kern="0" cap="none" spc="0" normalizeH="0" baseline="0" noProof="0">
                <a:ln>
                  <a:noFill/>
                </a:ln>
                <a:solidFill>
                  <a:prstClr val="white"/>
                </a:solidFill>
                <a:effectLst/>
                <a:uLnTx/>
                <a:uFillTx/>
                <a:latin typeface="Open Sans"/>
              </a:endParaRPr>
            </a:p>
          </p:txBody>
        </p:sp>
        <p:sp>
          <p:nvSpPr>
            <p:cNvPr id="8" name="Flowchart: Manual Input 90">
              <a:extLst>
                <a:ext uri="{FF2B5EF4-FFF2-40B4-BE49-F238E27FC236}">
                  <a16:creationId xmlns:a16="http://schemas.microsoft.com/office/drawing/2014/main" id="{404B16BF-BEBF-8F5C-2196-CE27B89D8B5C}"/>
                </a:ext>
              </a:extLst>
            </p:cNvPr>
            <p:cNvSpPr/>
            <p:nvPr/>
          </p:nvSpPr>
          <p:spPr bwMode="gray">
            <a:xfrm rot="5400000" flipH="1">
              <a:off x="415403" y="1179114"/>
              <a:ext cx="491396" cy="636392"/>
            </a:xfrm>
            <a:prstGeom prst="flowChartManualInput">
              <a:avLst/>
            </a:prstGeom>
            <a:solidFill>
              <a:srgbClr val="5788B7"/>
            </a:solidFill>
            <a:ln w="19050" algn="ctr">
              <a:noFill/>
              <a:miter lim="800000"/>
              <a:headEnd/>
              <a:tailEnd/>
            </a:ln>
            <a:effectLst>
              <a:outerShdw blurRad="50800" dist="38100" dir="2700000" algn="tl" rotWithShape="0">
                <a:prstClr val="black">
                  <a:alpha val="40000"/>
                </a:prstClr>
              </a:outerShdw>
            </a:effectLst>
          </p:spPr>
          <p:txBody>
            <a:bodyPr vert="vert270"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1200" b="1" i="0" u="none" strike="noStrike" kern="0" cap="none" spc="0" normalizeH="0" baseline="0" noProof="0">
                <a:ln>
                  <a:noFill/>
                </a:ln>
                <a:solidFill>
                  <a:prstClr val="white"/>
                </a:solidFill>
                <a:effectLst/>
                <a:uLnTx/>
                <a:uFillTx/>
                <a:latin typeface="Open Sans"/>
              </a:endParaRPr>
            </a:p>
          </p:txBody>
        </p:sp>
        <p:sp>
          <p:nvSpPr>
            <p:cNvPr id="9" name="TextBox 105">
              <a:extLst>
                <a:ext uri="{FF2B5EF4-FFF2-40B4-BE49-F238E27FC236}">
                  <a16:creationId xmlns:a16="http://schemas.microsoft.com/office/drawing/2014/main" id="{54C95F2B-0982-565B-698C-D4817BBDD050}"/>
                </a:ext>
              </a:extLst>
            </p:cNvPr>
            <p:cNvSpPr txBox="1"/>
            <p:nvPr/>
          </p:nvSpPr>
          <p:spPr>
            <a:xfrm>
              <a:off x="1241347" y="1469742"/>
              <a:ext cx="4538041" cy="252492"/>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AU" sz="1400" b="1" i="0" u="none" strike="noStrike" kern="0" cap="none" spc="0" normalizeH="0" baseline="0" noProof="0" dirty="0">
                  <a:ln>
                    <a:noFill/>
                  </a:ln>
                  <a:solidFill>
                    <a:prstClr val="white"/>
                  </a:solidFill>
                  <a:effectLst/>
                  <a:uLnTx/>
                  <a:uFillTx/>
                  <a:latin typeface="Open Sans"/>
                  <a:ea typeface="+mn-ea"/>
                  <a:cs typeface="+mn-cs"/>
                </a:rPr>
                <a:t>On-Prem Configured Gen AI Solution</a:t>
              </a:r>
            </a:p>
          </p:txBody>
        </p:sp>
        <p:pic>
          <p:nvPicPr>
            <p:cNvPr id="10" name="Picture 180" descr="Server with solid fill">
              <a:extLst>
                <a:ext uri="{FF2B5EF4-FFF2-40B4-BE49-F238E27FC236}">
                  <a16:creationId xmlns:a16="http://schemas.microsoft.com/office/drawing/2014/main" id="{E84F777A-0DEA-E563-2266-50D55B4634AB}"/>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464690" y="1313065"/>
              <a:ext cx="319235" cy="374132"/>
            </a:xfrm>
            <a:prstGeom prst="rect">
              <a:avLst/>
            </a:prstGeom>
          </p:spPr>
        </p:pic>
      </p:grpSp>
      <p:grpSp>
        <p:nvGrpSpPr>
          <p:cNvPr id="15" name="Group 14">
            <a:extLst>
              <a:ext uri="{FF2B5EF4-FFF2-40B4-BE49-F238E27FC236}">
                <a16:creationId xmlns:a16="http://schemas.microsoft.com/office/drawing/2014/main" id="{0F49A7AF-7299-A23E-01C3-DA1252B71B72}"/>
              </a:ext>
            </a:extLst>
          </p:cNvPr>
          <p:cNvGrpSpPr/>
          <p:nvPr/>
        </p:nvGrpSpPr>
        <p:grpSpPr>
          <a:xfrm>
            <a:off x="6251649" y="1281064"/>
            <a:ext cx="5647363" cy="1525364"/>
            <a:chOff x="342900" y="1251612"/>
            <a:chExt cx="5647363" cy="1787670"/>
          </a:xfrm>
        </p:grpSpPr>
        <p:sp>
          <p:nvSpPr>
            <p:cNvPr id="16" name="Rectangle: Rounded Corners 15">
              <a:extLst>
                <a:ext uri="{FF2B5EF4-FFF2-40B4-BE49-F238E27FC236}">
                  <a16:creationId xmlns:a16="http://schemas.microsoft.com/office/drawing/2014/main" id="{5A4E9494-2C32-BE27-5FC6-63B163EA76B6}"/>
                </a:ext>
              </a:extLst>
            </p:cNvPr>
            <p:cNvSpPr/>
            <p:nvPr/>
          </p:nvSpPr>
          <p:spPr bwMode="gray">
            <a:xfrm>
              <a:off x="342900" y="1710774"/>
              <a:ext cx="5647363" cy="1328508"/>
            </a:xfrm>
            <a:prstGeom prst="roundRect">
              <a:avLst>
                <a:gd name="adj" fmla="val 8440"/>
              </a:avLst>
            </a:prstGeom>
            <a:gradFill flip="none" rotWithShape="1">
              <a:gsLst>
                <a:gs pos="0">
                  <a:schemeClr val="bg1">
                    <a:lumMod val="95000"/>
                    <a:alpha val="40000"/>
                  </a:schemeClr>
                </a:gs>
                <a:gs pos="100000">
                  <a:schemeClr val="bg1">
                    <a:lumMod val="85000"/>
                    <a:alpha val="40000"/>
                  </a:schemeClr>
                </a:gs>
              </a:gsLst>
              <a:lin ang="16200000" scaled="1"/>
              <a:tileRect/>
            </a:gradFill>
            <a:ln w="19050" algn="ctr">
              <a:noFill/>
              <a:miter lim="800000"/>
              <a:headEnd/>
              <a:tailEnd/>
            </a:ln>
          </p:spPr>
          <p:txBody>
            <a:bodyPr wrap="square" lIns="108000" tIns="216000" rIns="1080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AU" sz="1000" b="0" i="0" u="none" strike="noStrike" kern="1200" cap="none" spc="0" normalizeH="0" baseline="0" noProof="0" dirty="0">
                  <a:ln>
                    <a:noFill/>
                  </a:ln>
                  <a:solidFill>
                    <a:schemeClr val="tx1">
                      <a:lumMod val="65000"/>
                      <a:lumOff val="35000"/>
                    </a:schemeClr>
                  </a:solidFill>
                  <a:effectLst/>
                  <a:uLnTx/>
                  <a:uFillTx/>
                  <a:latin typeface="Open Sans"/>
                  <a:ea typeface="+mn-ea"/>
                  <a:cs typeface="+mn-cs"/>
                </a:rPr>
                <a:t>Not started yet – but a faster build with existing services and reusable code from the on-prem solution. </a:t>
              </a:r>
              <a:br>
                <a:rPr kumimoji="0" lang="en-AU" sz="1000" b="0" i="0" u="none" strike="noStrike" kern="1200" cap="none" spc="0" normalizeH="0" baseline="0" noProof="0" dirty="0">
                  <a:ln>
                    <a:noFill/>
                  </a:ln>
                  <a:solidFill>
                    <a:schemeClr val="tx1">
                      <a:lumMod val="65000"/>
                      <a:lumOff val="35000"/>
                    </a:schemeClr>
                  </a:solidFill>
                  <a:effectLst/>
                  <a:uLnTx/>
                  <a:uFillTx/>
                  <a:latin typeface="Open Sans"/>
                  <a:ea typeface="+mn-ea"/>
                  <a:cs typeface="+mn-cs"/>
                </a:rPr>
              </a:br>
              <a:br>
                <a:rPr kumimoji="0" lang="en-AU" sz="1000" b="0" i="0" u="none" strike="noStrike" kern="1200" cap="none" spc="0" normalizeH="0" baseline="0" noProof="0" dirty="0">
                  <a:ln>
                    <a:noFill/>
                  </a:ln>
                  <a:solidFill>
                    <a:schemeClr val="tx1">
                      <a:lumMod val="65000"/>
                      <a:lumOff val="35000"/>
                    </a:schemeClr>
                  </a:solidFill>
                  <a:effectLst/>
                  <a:uLnTx/>
                  <a:uFillTx/>
                  <a:latin typeface="Open Sans"/>
                  <a:ea typeface="+mn-ea"/>
                  <a:cs typeface="+mn-cs"/>
                </a:rPr>
              </a:br>
              <a:r>
                <a:rPr kumimoji="0" lang="en-AU" sz="1000" b="0" i="0" u="none" strike="noStrike" kern="1200" cap="none" spc="0" normalizeH="0" baseline="0" noProof="0" dirty="0">
                  <a:ln>
                    <a:noFill/>
                  </a:ln>
                  <a:solidFill>
                    <a:schemeClr val="tx1">
                      <a:lumMod val="65000"/>
                      <a:lumOff val="35000"/>
                    </a:schemeClr>
                  </a:solidFill>
                  <a:effectLst/>
                  <a:uLnTx/>
                  <a:uFillTx/>
                  <a:latin typeface="Open Sans"/>
                  <a:ea typeface="+mn-ea"/>
                  <a:cs typeface="+mn-cs"/>
                </a:rPr>
                <a:t>Require validation and approval on architecture before starting build.</a:t>
              </a:r>
            </a:p>
          </p:txBody>
        </p:sp>
        <p:grpSp>
          <p:nvGrpSpPr>
            <p:cNvPr id="17" name="Group 16">
              <a:extLst>
                <a:ext uri="{FF2B5EF4-FFF2-40B4-BE49-F238E27FC236}">
                  <a16:creationId xmlns:a16="http://schemas.microsoft.com/office/drawing/2014/main" id="{5A19D4F2-0240-DF16-6BA8-7C8E5C552889}"/>
                </a:ext>
              </a:extLst>
            </p:cNvPr>
            <p:cNvGrpSpPr/>
            <p:nvPr/>
          </p:nvGrpSpPr>
          <p:grpSpPr>
            <a:xfrm>
              <a:off x="342902" y="1251612"/>
              <a:ext cx="2728837" cy="571694"/>
              <a:chOff x="648296" y="883332"/>
              <a:chExt cx="2342454" cy="571694"/>
            </a:xfrm>
          </p:grpSpPr>
          <p:grpSp>
            <p:nvGrpSpPr>
              <p:cNvPr id="22" name="Group 21">
                <a:extLst>
                  <a:ext uri="{FF2B5EF4-FFF2-40B4-BE49-F238E27FC236}">
                    <a16:creationId xmlns:a16="http://schemas.microsoft.com/office/drawing/2014/main" id="{2C6B60FC-97F0-11F7-CC06-DE3199F76E07}"/>
                  </a:ext>
                </a:extLst>
              </p:cNvPr>
              <p:cNvGrpSpPr/>
              <p:nvPr/>
            </p:nvGrpSpPr>
            <p:grpSpPr>
              <a:xfrm>
                <a:off x="648296" y="883332"/>
                <a:ext cx="2342454" cy="571694"/>
                <a:chOff x="648296" y="883332"/>
                <a:chExt cx="2342454" cy="571694"/>
              </a:xfrm>
            </p:grpSpPr>
            <p:sp>
              <p:nvSpPr>
                <p:cNvPr id="24" name="Rectangle: Rounded Corners 23">
                  <a:extLst>
                    <a:ext uri="{FF2B5EF4-FFF2-40B4-BE49-F238E27FC236}">
                      <a16:creationId xmlns:a16="http://schemas.microsoft.com/office/drawing/2014/main" id="{F86E1255-D5A6-7CCD-7BAF-EDE23573A3E7}"/>
                    </a:ext>
                  </a:extLst>
                </p:cNvPr>
                <p:cNvSpPr/>
                <p:nvPr/>
              </p:nvSpPr>
              <p:spPr bwMode="gray">
                <a:xfrm>
                  <a:off x="648296" y="963343"/>
                  <a:ext cx="2342454" cy="491683"/>
                </a:xfrm>
                <a:prstGeom prst="roundRect">
                  <a:avLst>
                    <a:gd name="adj" fmla="val 5427"/>
                  </a:avLst>
                </a:prstGeom>
                <a:solidFill>
                  <a:srgbClr val="8E3493">
                    <a:lumMod val="75000"/>
                  </a:srgbClr>
                </a:solidFill>
                <a:ln w="19050" algn="ctr">
                  <a:noFill/>
                  <a:miter lim="800000"/>
                  <a:headEnd/>
                  <a:tailEnd/>
                </a:ln>
              </p:spPr>
              <p:txBody>
                <a:bodyPr wrap="square" lIns="432000" tIns="88900" rIns="88900" bIns="88900" rtlCol="0" anchor="ctr"/>
                <a:lstStyle/>
                <a:p>
                  <a:pPr marL="0" marR="0" lvl="0" indent="0" defTabSz="914400" eaLnBrk="1" fontAlgn="auto" latinLnBrk="0" hangingPunct="1">
                    <a:lnSpc>
                      <a:spcPct val="100000"/>
                    </a:lnSpc>
                    <a:spcBef>
                      <a:spcPts val="0"/>
                    </a:spcBef>
                    <a:spcAft>
                      <a:spcPts val="0"/>
                    </a:spcAft>
                    <a:buClrTx/>
                    <a:buSzTx/>
                    <a:buFont typeface="Wingdings 2" pitchFamily="18" charset="2"/>
                    <a:buNone/>
                    <a:tabLst/>
                    <a:defRPr/>
                  </a:pPr>
                  <a:endParaRPr kumimoji="0" lang="en-AU" sz="1100" b="1" i="0" u="none" strike="noStrike" kern="0" cap="none" spc="0" normalizeH="0" baseline="0" noProof="0">
                    <a:ln>
                      <a:noFill/>
                    </a:ln>
                    <a:solidFill>
                      <a:prstClr val="white"/>
                    </a:solidFill>
                    <a:effectLst/>
                    <a:uLnTx/>
                    <a:uFillTx/>
                    <a:latin typeface="Open Sans"/>
                  </a:endParaRPr>
                </a:p>
              </p:txBody>
            </p:sp>
            <p:sp>
              <p:nvSpPr>
                <p:cNvPr id="25" name="Flowchart: Manual Input 24">
                  <a:extLst>
                    <a:ext uri="{FF2B5EF4-FFF2-40B4-BE49-F238E27FC236}">
                      <a16:creationId xmlns:a16="http://schemas.microsoft.com/office/drawing/2014/main" id="{8F714139-577E-8E88-2F8C-71D045443970}"/>
                    </a:ext>
                  </a:extLst>
                </p:cNvPr>
                <p:cNvSpPr/>
                <p:nvPr/>
              </p:nvSpPr>
              <p:spPr bwMode="gray">
                <a:xfrm rot="5400000" flipH="1">
                  <a:off x="675742" y="855888"/>
                  <a:ext cx="491396" cy="546283"/>
                </a:xfrm>
                <a:prstGeom prst="flowChartManualInput">
                  <a:avLst/>
                </a:prstGeom>
                <a:gradFill>
                  <a:gsLst>
                    <a:gs pos="0">
                      <a:srgbClr val="8E3493"/>
                    </a:gs>
                    <a:gs pos="100000">
                      <a:srgbClr val="8E3493">
                        <a:lumMod val="75000"/>
                      </a:srgbClr>
                    </a:gs>
                  </a:gsLst>
                  <a:lin ang="5400000" scaled="1"/>
                </a:gradFill>
                <a:ln w="19050" algn="ctr">
                  <a:noFill/>
                  <a:miter lim="800000"/>
                  <a:headEnd/>
                  <a:tailEnd/>
                </a:ln>
                <a:effectLst>
                  <a:outerShdw blurRad="50800" dist="38100" dir="2700000" algn="tl" rotWithShape="0">
                    <a:prstClr val="black">
                      <a:alpha val="40000"/>
                    </a:prstClr>
                  </a:outerShdw>
                </a:effectLst>
              </p:spPr>
              <p:txBody>
                <a:bodyPr vert="vert270"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1200" b="1" i="0" u="none" strike="noStrike" kern="0" cap="none" spc="0" normalizeH="0" baseline="0" noProof="0">
                    <a:ln>
                      <a:noFill/>
                    </a:ln>
                    <a:solidFill>
                      <a:prstClr val="white"/>
                    </a:solidFill>
                    <a:effectLst/>
                    <a:uLnTx/>
                    <a:uFillTx/>
                    <a:latin typeface="Open Sans"/>
                  </a:endParaRPr>
                </a:p>
              </p:txBody>
            </p:sp>
          </p:grpSp>
          <p:sp>
            <p:nvSpPr>
              <p:cNvPr id="23" name="TextBox 22">
                <a:extLst>
                  <a:ext uri="{FF2B5EF4-FFF2-40B4-BE49-F238E27FC236}">
                    <a16:creationId xmlns:a16="http://schemas.microsoft.com/office/drawing/2014/main" id="{AD867E20-7B19-D2B6-A32F-E82A7854FEE9}"/>
                  </a:ext>
                </a:extLst>
              </p:cNvPr>
              <p:cNvSpPr txBox="1"/>
              <p:nvPr/>
            </p:nvSpPr>
            <p:spPr>
              <a:xfrm>
                <a:off x="1344054" y="995814"/>
                <a:ext cx="897171" cy="430887"/>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AU" sz="1400" b="1" i="0" u="none" strike="noStrike" kern="0" cap="none" spc="0" normalizeH="0" baseline="0" noProof="0">
                    <a:ln>
                      <a:noFill/>
                    </a:ln>
                    <a:solidFill>
                      <a:prstClr val="white"/>
                    </a:solidFill>
                    <a:effectLst/>
                    <a:uLnTx/>
                    <a:uFillTx/>
                    <a:latin typeface="Open Sans"/>
                    <a:ea typeface="+mn-ea"/>
                    <a:cs typeface="+mn-cs"/>
                  </a:rPr>
                  <a:t>Software + </a:t>
                </a:r>
              </a:p>
              <a:p>
                <a:pPr marL="0" marR="0" lvl="0" indent="0" algn="l"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AU" sz="1400" b="1" i="0" u="none" strike="noStrike" kern="0" cap="none" spc="0" normalizeH="0" baseline="0" noProof="0">
                    <a:ln>
                      <a:noFill/>
                    </a:ln>
                    <a:solidFill>
                      <a:prstClr val="white"/>
                    </a:solidFill>
                    <a:effectLst/>
                    <a:uLnTx/>
                    <a:uFillTx/>
                    <a:latin typeface="Open Sans"/>
                    <a:ea typeface="+mn-ea"/>
                    <a:cs typeface="+mn-cs"/>
                  </a:rPr>
                  <a:t>On-Premise</a:t>
                </a:r>
              </a:p>
            </p:txBody>
          </p:sp>
        </p:grpSp>
        <p:sp>
          <p:nvSpPr>
            <p:cNvPr id="18" name="Rectangle: Rounded Corners 89">
              <a:extLst>
                <a:ext uri="{FF2B5EF4-FFF2-40B4-BE49-F238E27FC236}">
                  <a16:creationId xmlns:a16="http://schemas.microsoft.com/office/drawing/2014/main" id="{A577EC6B-DA5B-5409-43C0-B4325140FBB3}"/>
                </a:ext>
              </a:extLst>
            </p:cNvPr>
            <p:cNvSpPr/>
            <p:nvPr/>
          </p:nvSpPr>
          <p:spPr bwMode="gray">
            <a:xfrm>
              <a:off x="342901" y="1331623"/>
              <a:ext cx="5647361" cy="491683"/>
            </a:xfrm>
            <a:prstGeom prst="roundRect">
              <a:avLst>
                <a:gd name="adj" fmla="val 5427"/>
              </a:avLst>
            </a:prstGeom>
            <a:solidFill>
              <a:srgbClr val="678C8D"/>
            </a:solidFill>
            <a:ln w="19050" algn="ctr">
              <a:noFill/>
              <a:miter lim="800000"/>
              <a:headEnd/>
              <a:tailEnd/>
            </a:ln>
          </p:spPr>
          <p:txBody>
            <a:bodyPr wrap="square" lIns="432000" tIns="88900" rIns="88900" bIns="88900" rtlCol="0" anchor="ctr"/>
            <a:lstStyle/>
            <a:p>
              <a:pPr marL="0" marR="0" lvl="0" indent="0" defTabSz="914400" eaLnBrk="1" fontAlgn="auto" latinLnBrk="0" hangingPunct="1">
                <a:lnSpc>
                  <a:spcPct val="100000"/>
                </a:lnSpc>
                <a:spcBef>
                  <a:spcPts val="0"/>
                </a:spcBef>
                <a:spcAft>
                  <a:spcPts val="0"/>
                </a:spcAft>
                <a:buClrTx/>
                <a:buSzTx/>
                <a:buFont typeface="Wingdings 2" pitchFamily="18" charset="2"/>
                <a:buNone/>
                <a:tabLst/>
                <a:defRPr/>
              </a:pPr>
              <a:endParaRPr kumimoji="0" lang="en-AU" sz="1100" b="1" i="0" u="none" strike="noStrike" kern="0" cap="none" spc="0" normalizeH="0" baseline="0" noProof="0">
                <a:ln>
                  <a:noFill/>
                </a:ln>
                <a:solidFill>
                  <a:prstClr val="white"/>
                </a:solidFill>
                <a:effectLst/>
                <a:uLnTx/>
                <a:uFillTx/>
                <a:latin typeface="Open Sans"/>
              </a:endParaRPr>
            </a:p>
          </p:txBody>
        </p:sp>
        <p:sp>
          <p:nvSpPr>
            <p:cNvPr id="19" name="Flowchart: Manual Input 90">
              <a:extLst>
                <a:ext uri="{FF2B5EF4-FFF2-40B4-BE49-F238E27FC236}">
                  <a16:creationId xmlns:a16="http://schemas.microsoft.com/office/drawing/2014/main" id="{869713E4-F99E-48CF-B514-FA5766F2DB6F}"/>
                </a:ext>
              </a:extLst>
            </p:cNvPr>
            <p:cNvSpPr/>
            <p:nvPr/>
          </p:nvSpPr>
          <p:spPr bwMode="gray">
            <a:xfrm rot="5400000" flipH="1">
              <a:off x="415403" y="1179114"/>
              <a:ext cx="491396" cy="636392"/>
            </a:xfrm>
            <a:prstGeom prst="flowChartManualInput">
              <a:avLst/>
            </a:prstGeom>
            <a:solidFill>
              <a:srgbClr val="678C8D"/>
            </a:solidFill>
            <a:ln w="19050" algn="ctr">
              <a:noFill/>
              <a:miter lim="800000"/>
              <a:headEnd/>
              <a:tailEnd/>
            </a:ln>
            <a:effectLst>
              <a:outerShdw blurRad="50800" dist="38100" dir="2700000" algn="tl" rotWithShape="0">
                <a:prstClr val="black">
                  <a:alpha val="40000"/>
                </a:prstClr>
              </a:outerShdw>
            </a:effectLst>
          </p:spPr>
          <p:txBody>
            <a:bodyPr vert="vert270"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1200" b="1" i="0" u="none" strike="noStrike" kern="0" cap="none" spc="0" normalizeH="0" baseline="0" noProof="0" dirty="0">
                <a:ln>
                  <a:noFill/>
                </a:ln>
                <a:solidFill>
                  <a:prstClr val="white"/>
                </a:solidFill>
                <a:effectLst/>
                <a:uLnTx/>
                <a:uFillTx/>
                <a:latin typeface="Open Sans"/>
              </a:endParaRPr>
            </a:p>
          </p:txBody>
        </p:sp>
        <p:sp>
          <p:nvSpPr>
            <p:cNvPr id="20" name="TextBox 105">
              <a:extLst>
                <a:ext uri="{FF2B5EF4-FFF2-40B4-BE49-F238E27FC236}">
                  <a16:creationId xmlns:a16="http://schemas.microsoft.com/office/drawing/2014/main" id="{953EE706-A0E1-B7F6-F548-C8E30FC2F8D3}"/>
                </a:ext>
              </a:extLst>
            </p:cNvPr>
            <p:cNvSpPr txBox="1"/>
            <p:nvPr/>
          </p:nvSpPr>
          <p:spPr>
            <a:xfrm>
              <a:off x="1241347" y="1469742"/>
              <a:ext cx="4074164" cy="252492"/>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AU" sz="1400" b="1" i="0" u="none" strike="noStrike" kern="0" cap="none" spc="0" normalizeH="0" baseline="0" noProof="0" dirty="0">
                  <a:ln>
                    <a:noFill/>
                  </a:ln>
                  <a:solidFill>
                    <a:prstClr val="white"/>
                  </a:solidFill>
                  <a:effectLst/>
                  <a:uLnTx/>
                  <a:uFillTx/>
                  <a:latin typeface="Open Sans"/>
                  <a:ea typeface="+mn-ea"/>
                  <a:cs typeface="+mn-cs"/>
                </a:rPr>
                <a:t>Cloud Based AWS Gen AI Solution</a:t>
              </a:r>
            </a:p>
          </p:txBody>
        </p:sp>
        <p:pic>
          <p:nvPicPr>
            <p:cNvPr id="21" name="Picture 180" descr="Syncing cloud with solid fill">
              <a:extLst>
                <a:ext uri="{FF2B5EF4-FFF2-40B4-BE49-F238E27FC236}">
                  <a16:creationId xmlns:a16="http://schemas.microsoft.com/office/drawing/2014/main" id="{34E9C043-C203-206A-47A5-B288182C11E4}"/>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64690" y="1313065"/>
              <a:ext cx="319235" cy="374132"/>
            </a:xfrm>
            <a:prstGeom prst="rect">
              <a:avLst/>
            </a:prstGeom>
          </p:spPr>
        </p:pic>
      </p:grpSp>
    </p:spTree>
    <p:extLst>
      <p:ext uri="{BB962C8B-B14F-4D97-AF65-F5344CB8AC3E}">
        <p14:creationId xmlns:p14="http://schemas.microsoft.com/office/powerpoint/2010/main" val="3662815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0EE755-BBBC-30D8-01E2-618C8EDAC543}"/>
              </a:ext>
            </a:extLst>
          </p:cNvPr>
          <p:cNvSpPr>
            <a:spLocks noGrp="1"/>
          </p:cNvSpPr>
          <p:nvPr>
            <p:ph type="body" sz="quarter" idx="11"/>
          </p:nvPr>
        </p:nvSpPr>
        <p:spPr/>
        <p:txBody>
          <a:bodyPr/>
          <a:lstStyle/>
          <a:p>
            <a:endParaRPr lang="en-AU" dirty="0"/>
          </a:p>
        </p:txBody>
      </p:sp>
      <p:sp>
        <p:nvSpPr>
          <p:cNvPr id="3" name="Text Placeholder 2">
            <a:extLst>
              <a:ext uri="{FF2B5EF4-FFF2-40B4-BE49-F238E27FC236}">
                <a16:creationId xmlns:a16="http://schemas.microsoft.com/office/drawing/2014/main" id="{AB8A7BB4-B606-1AC6-8524-5E39B85A17C7}"/>
              </a:ext>
            </a:extLst>
          </p:cNvPr>
          <p:cNvSpPr>
            <a:spLocks noGrp="1"/>
          </p:cNvSpPr>
          <p:nvPr>
            <p:ph type="body" sz="quarter" idx="13"/>
          </p:nvPr>
        </p:nvSpPr>
        <p:spPr/>
        <p:txBody>
          <a:bodyPr/>
          <a:lstStyle/>
          <a:p>
            <a:endParaRPr lang="en-AU"/>
          </a:p>
        </p:txBody>
      </p:sp>
      <p:pic>
        <p:nvPicPr>
          <p:cNvPr id="4" name="Graphic 201">
            <a:extLst>
              <a:ext uri="{FF2B5EF4-FFF2-40B4-BE49-F238E27FC236}">
                <a16:creationId xmlns:a16="http://schemas.microsoft.com/office/drawing/2014/main" id="{F3D65186-AB5A-4584-87C3-0FAA2992263B}"/>
              </a:ext>
            </a:extLst>
          </p:cNvPr>
          <p:cNvPicPr/>
          <p:nvPr/>
        </p:nvPicPr>
        <p:blipFill>
          <a:blip r:embed="rId2">
            <a:extLst>
              <a:ext uri="{28A0092B-C50C-407E-A947-70E740481C1C}">
                <a14:useLocalDpi xmlns:a14="http://schemas.microsoft.com/office/drawing/2010/main" val="0"/>
              </a:ext>
            </a:extLst>
          </a:blip>
          <a:stretch>
            <a:fillRect/>
          </a:stretch>
        </p:blipFill>
        <p:spPr>
          <a:xfrm>
            <a:off x="5308917" y="3169285"/>
            <a:ext cx="1574165" cy="519430"/>
          </a:xfrm>
          <a:prstGeom prst="rect">
            <a:avLst/>
          </a:prstGeom>
        </p:spPr>
      </p:pic>
    </p:spTree>
    <p:extLst>
      <p:ext uri="{BB962C8B-B14F-4D97-AF65-F5344CB8AC3E}">
        <p14:creationId xmlns:p14="http://schemas.microsoft.com/office/powerpoint/2010/main" val="1270641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EEB3FE-ED7F-3543-A4AC-1CDAA9FB6772}"/>
              </a:ext>
            </a:extLst>
          </p:cNvPr>
          <p:cNvSpPr>
            <a:spLocks noGrp="1"/>
          </p:cNvSpPr>
          <p:nvPr>
            <p:ph type="body" sz="quarter" idx="11"/>
          </p:nvPr>
        </p:nvSpPr>
        <p:spPr/>
        <p:txBody>
          <a:bodyPr/>
          <a:lstStyle/>
          <a:p>
            <a:endParaRPr lang="en-AU" dirty="0"/>
          </a:p>
        </p:txBody>
      </p:sp>
      <p:sp>
        <p:nvSpPr>
          <p:cNvPr id="3" name="Text Placeholder 2">
            <a:extLst>
              <a:ext uri="{FF2B5EF4-FFF2-40B4-BE49-F238E27FC236}">
                <a16:creationId xmlns:a16="http://schemas.microsoft.com/office/drawing/2014/main" id="{3C7ED2B3-F3F3-66D2-F2BC-F9954888B941}"/>
              </a:ext>
            </a:extLst>
          </p:cNvPr>
          <p:cNvSpPr>
            <a:spLocks noGrp="1"/>
          </p:cNvSpPr>
          <p:nvPr>
            <p:ph type="body" sz="quarter" idx="13"/>
          </p:nvPr>
        </p:nvSpPr>
        <p:spPr/>
        <p:txBody>
          <a:bodyPr/>
          <a:lstStyle/>
          <a:p>
            <a:endParaRPr lang="en-AU"/>
          </a:p>
        </p:txBody>
      </p:sp>
      <p:grpSp>
        <p:nvGrpSpPr>
          <p:cNvPr id="5" name="Group 4">
            <a:extLst>
              <a:ext uri="{FF2B5EF4-FFF2-40B4-BE49-F238E27FC236}">
                <a16:creationId xmlns:a16="http://schemas.microsoft.com/office/drawing/2014/main" id="{F93DEAEE-217B-A387-D8E4-1F4CE4252638}"/>
              </a:ext>
            </a:extLst>
          </p:cNvPr>
          <p:cNvGrpSpPr/>
          <p:nvPr/>
        </p:nvGrpSpPr>
        <p:grpSpPr>
          <a:xfrm>
            <a:off x="996612" y="2261192"/>
            <a:ext cx="965577" cy="856449"/>
            <a:chOff x="5515187" y="3431971"/>
            <a:chExt cx="965577" cy="856449"/>
          </a:xfrm>
        </p:grpSpPr>
        <p:sp>
          <p:nvSpPr>
            <p:cNvPr id="9" name="TextBox 9">
              <a:extLst>
                <a:ext uri="{FF2B5EF4-FFF2-40B4-BE49-F238E27FC236}">
                  <a16:creationId xmlns:a16="http://schemas.microsoft.com/office/drawing/2014/main" id="{BBAC167C-FCEF-0699-3D49-50C9EE2DC0ED}"/>
                </a:ext>
              </a:extLst>
            </p:cNvPr>
            <p:cNvSpPr txBox="1">
              <a:spLocks noChangeArrowheads="1"/>
            </p:cNvSpPr>
            <p:nvPr/>
          </p:nvSpPr>
          <p:spPr bwMode="auto">
            <a:xfrm>
              <a:off x="5515187" y="3888310"/>
              <a:ext cx="9655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00" dirty="0">
                  <a:solidFill>
                    <a:prstClr val="black"/>
                  </a:solidFill>
                  <a:ea typeface="Amazon Ember" panose="020B0603020204020204" pitchFamily="34" charset="0"/>
                  <a:cs typeface="Arial" panose="020B0604020202020204" pitchFamily="34" charset="0"/>
                </a:rPr>
                <a:t>Acquisition Project Report</a:t>
              </a:r>
              <a:endParaRPr kumimoji="0" lang="en-US" altLang="en-US" sz="100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endParaRPr>
            </a:p>
          </p:txBody>
        </p:sp>
        <p:pic>
          <p:nvPicPr>
            <p:cNvPr id="7" name="Graphic 6" descr="Document with solid fill">
              <a:extLst>
                <a:ext uri="{FF2B5EF4-FFF2-40B4-BE49-F238E27FC236}">
                  <a16:creationId xmlns:a16="http://schemas.microsoft.com/office/drawing/2014/main" id="{8BC8025C-17F9-5C64-5472-C40A04B91B4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899501" y="3431971"/>
              <a:ext cx="462244" cy="462244"/>
            </a:xfrm>
            <a:prstGeom prst="rect">
              <a:avLst/>
            </a:prstGeom>
          </p:spPr>
        </p:pic>
        <p:sp>
          <p:nvSpPr>
            <p:cNvPr id="13" name="TextBox 9">
              <a:extLst>
                <a:ext uri="{FF2B5EF4-FFF2-40B4-BE49-F238E27FC236}">
                  <a16:creationId xmlns:a16="http://schemas.microsoft.com/office/drawing/2014/main" id="{7636AB0F-6BA4-0715-52C0-8DFC32106AD4}"/>
                </a:ext>
              </a:extLst>
            </p:cNvPr>
            <p:cNvSpPr txBox="1">
              <a:spLocks noChangeArrowheads="1"/>
            </p:cNvSpPr>
            <p:nvPr/>
          </p:nvSpPr>
          <p:spPr bwMode="auto">
            <a:xfrm>
              <a:off x="5515188" y="3493816"/>
              <a:ext cx="4827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2000" b="1" dirty="0">
                  <a:solidFill>
                    <a:prstClr val="black"/>
                  </a:solidFill>
                  <a:latin typeface="Aptos" panose="020B0004020202020204" pitchFamily="34" charset="0"/>
                  <a:ea typeface="Amazon Ember" panose="020B0603020204020204" pitchFamily="34" charset="0"/>
                  <a:cs typeface="Arial" panose="020B0604020202020204" pitchFamily="34" charset="0"/>
                </a:rPr>
                <a:t>3x</a:t>
              </a:r>
              <a:endParaRPr kumimoji="0" lang="en-US" altLang="en-US" sz="2000" b="1" u="none" strike="noStrike" kern="1200" cap="none" spc="0" normalizeH="0" baseline="0" noProof="0" dirty="0">
                <a:ln>
                  <a:noFill/>
                </a:ln>
                <a:solidFill>
                  <a:prstClr val="black"/>
                </a:solidFill>
                <a:effectLst/>
                <a:uLnTx/>
                <a:uFillTx/>
                <a:latin typeface="Aptos" panose="020B0004020202020204" pitchFamily="34" charset="0"/>
                <a:ea typeface="Amazon Ember" panose="020B0603020204020204" pitchFamily="34" charset="0"/>
                <a:cs typeface="Arial" panose="020B0604020202020204" pitchFamily="34" charset="0"/>
              </a:endParaRPr>
            </a:p>
          </p:txBody>
        </p:sp>
      </p:grpSp>
      <p:sp>
        <p:nvSpPr>
          <p:cNvPr id="10" name="Rectangle 9">
            <a:extLst>
              <a:ext uri="{FF2B5EF4-FFF2-40B4-BE49-F238E27FC236}">
                <a16:creationId xmlns:a16="http://schemas.microsoft.com/office/drawing/2014/main" id="{5A5261FA-5D0A-A20D-4FE3-5178D45E436C}"/>
              </a:ext>
            </a:extLst>
          </p:cNvPr>
          <p:cNvSpPr/>
          <p:nvPr/>
        </p:nvSpPr>
        <p:spPr bwMode="gray">
          <a:xfrm>
            <a:off x="884122" y="2040747"/>
            <a:ext cx="8598736" cy="3445653"/>
          </a:xfrm>
          <a:prstGeom prst="rect">
            <a:avLst/>
          </a:prstGeom>
          <a:noFill/>
          <a:ln w="19050" algn="ctr">
            <a:solidFill>
              <a:srgbClr val="7030A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grpSp>
        <p:nvGrpSpPr>
          <p:cNvPr id="29" name="Group 28">
            <a:extLst>
              <a:ext uri="{FF2B5EF4-FFF2-40B4-BE49-F238E27FC236}">
                <a16:creationId xmlns:a16="http://schemas.microsoft.com/office/drawing/2014/main" id="{1E7E96CE-7561-E178-FDB6-2789A40DF2A4}"/>
              </a:ext>
            </a:extLst>
          </p:cNvPr>
          <p:cNvGrpSpPr/>
          <p:nvPr/>
        </p:nvGrpSpPr>
        <p:grpSpPr>
          <a:xfrm>
            <a:off x="1903996" y="2261192"/>
            <a:ext cx="1271032" cy="856449"/>
            <a:chOff x="5515187" y="3431971"/>
            <a:chExt cx="1271032" cy="856449"/>
          </a:xfrm>
        </p:grpSpPr>
        <p:sp>
          <p:nvSpPr>
            <p:cNvPr id="30" name="TextBox 9">
              <a:extLst>
                <a:ext uri="{FF2B5EF4-FFF2-40B4-BE49-F238E27FC236}">
                  <a16:creationId xmlns:a16="http://schemas.microsoft.com/office/drawing/2014/main" id="{C6ED3F14-0086-127E-570D-D6E04A0EAA86}"/>
                </a:ext>
              </a:extLst>
            </p:cNvPr>
            <p:cNvSpPr txBox="1">
              <a:spLocks noChangeArrowheads="1"/>
            </p:cNvSpPr>
            <p:nvPr/>
          </p:nvSpPr>
          <p:spPr bwMode="auto">
            <a:xfrm>
              <a:off x="5515187" y="3888310"/>
              <a:ext cx="12710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00" dirty="0">
                  <a:solidFill>
                    <a:prstClr val="black"/>
                  </a:solidFill>
                  <a:ea typeface="Amazon Ember" panose="020B0603020204020204" pitchFamily="34" charset="0"/>
                  <a:cs typeface="Arial" panose="020B0604020202020204" pitchFamily="34" charset="0"/>
                </a:rPr>
                <a:t>Product Performance Report</a:t>
              </a:r>
              <a:endParaRPr kumimoji="0" lang="en-US" altLang="en-US" sz="100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endParaRPr>
            </a:p>
          </p:txBody>
        </p:sp>
        <p:pic>
          <p:nvPicPr>
            <p:cNvPr id="31" name="Graphic 30" descr="Document with solid fill">
              <a:extLst>
                <a:ext uri="{FF2B5EF4-FFF2-40B4-BE49-F238E27FC236}">
                  <a16:creationId xmlns:a16="http://schemas.microsoft.com/office/drawing/2014/main" id="{2A3F40D3-D81E-C82D-9155-B08BA3E6126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081590" y="3431971"/>
              <a:ext cx="462244" cy="462244"/>
            </a:xfrm>
            <a:prstGeom prst="rect">
              <a:avLst/>
            </a:prstGeom>
          </p:spPr>
        </p:pic>
        <p:sp>
          <p:nvSpPr>
            <p:cNvPr id="32" name="TextBox 9">
              <a:extLst>
                <a:ext uri="{FF2B5EF4-FFF2-40B4-BE49-F238E27FC236}">
                  <a16:creationId xmlns:a16="http://schemas.microsoft.com/office/drawing/2014/main" id="{39A8F383-B5FD-9019-EE10-221C6961F5A6}"/>
                </a:ext>
              </a:extLst>
            </p:cNvPr>
            <p:cNvSpPr txBox="1">
              <a:spLocks noChangeArrowheads="1"/>
            </p:cNvSpPr>
            <p:nvPr/>
          </p:nvSpPr>
          <p:spPr bwMode="auto">
            <a:xfrm>
              <a:off x="5697277" y="3493816"/>
              <a:ext cx="4827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2000" b="1" dirty="0">
                  <a:solidFill>
                    <a:prstClr val="black"/>
                  </a:solidFill>
                  <a:latin typeface="Aptos" panose="020B0004020202020204" pitchFamily="34" charset="0"/>
                  <a:ea typeface="Amazon Ember" panose="020B0603020204020204" pitchFamily="34" charset="0"/>
                  <a:cs typeface="Arial" panose="020B0604020202020204" pitchFamily="34" charset="0"/>
                </a:rPr>
                <a:t>3x</a:t>
              </a:r>
              <a:endParaRPr kumimoji="0" lang="en-US" altLang="en-US" sz="2000" b="1" u="none" strike="noStrike" kern="1200" cap="none" spc="0" normalizeH="0" baseline="0" noProof="0" dirty="0">
                <a:ln>
                  <a:noFill/>
                </a:ln>
                <a:solidFill>
                  <a:prstClr val="black"/>
                </a:solidFill>
                <a:effectLst/>
                <a:uLnTx/>
                <a:uFillTx/>
                <a:latin typeface="Aptos" panose="020B0004020202020204" pitchFamily="34" charset="0"/>
                <a:ea typeface="Amazon Ember" panose="020B0603020204020204" pitchFamily="34" charset="0"/>
                <a:cs typeface="Arial" panose="020B0604020202020204" pitchFamily="34" charset="0"/>
              </a:endParaRPr>
            </a:p>
          </p:txBody>
        </p:sp>
      </p:grpSp>
      <p:cxnSp>
        <p:nvCxnSpPr>
          <p:cNvPr id="33" name="Straight Arrow Connector 32">
            <a:extLst>
              <a:ext uri="{FF2B5EF4-FFF2-40B4-BE49-F238E27FC236}">
                <a16:creationId xmlns:a16="http://schemas.microsoft.com/office/drawing/2014/main" id="{52B1490C-EE67-7D39-87C3-323A1FF8F140}"/>
              </a:ext>
            </a:extLst>
          </p:cNvPr>
          <p:cNvCxnSpPr>
            <a:cxnSpLocks/>
          </p:cNvCxnSpPr>
          <p:nvPr/>
        </p:nvCxnSpPr>
        <p:spPr>
          <a:xfrm>
            <a:off x="3134867" y="3007351"/>
            <a:ext cx="133133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E1BA2E9A-8403-7F72-8BEB-A74FBA948685}"/>
              </a:ext>
            </a:extLst>
          </p:cNvPr>
          <p:cNvGrpSpPr/>
          <p:nvPr/>
        </p:nvGrpSpPr>
        <p:grpSpPr>
          <a:xfrm>
            <a:off x="4556764" y="2745451"/>
            <a:ext cx="1457174" cy="856449"/>
            <a:chOff x="5515187" y="3431971"/>
            <a:chExt cx="1457174" cy="856449"/>
          </a:xfrm>
        </p:grpSpPr>
        <p:sp>
          <p:nvSpPr>
            <p:cNvPr id="44" name="TextBox 9">
              <a:extLst>
                <a:ext uri="{FF2B5EF4-FFF2-40B4-BE49-F238E27FC236}">
                  <a16:creationId xmlns:a16="http://schemas.microsoft.com/office/drawing/2014/main" id="{E1FF187D-755D-CF74-FF4A-F250FB77DBB5}"/>
                </a:ext>
              </a:extLst>
            </p:cNvPr>
            <p:cNvSpPr txBox="1">
              <a:spLocks noChangeArrowheads="1"/>
            </p:cNvSpPr>
            <p:nvPr/>
          </p:nvSpPr>
          <p:spPr bwMode="auto">
            <a:xfrm>
              <a:off x="5515187" y="3888310"/>
              <a:ext cx="14571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00" dirty="0" err="1">
                  <a:solidFill>
                    <a:prstClr val="black"/>
                  </a:solidFill>
                  <a:ea typeface="Amazon Ember" panose="020B0603020204020204" pitchFamily="34" charset="0"/>
                  <a:cs typeface="Arial" panose="020B0604020202020204" pitchFamily="34" charset="0"/>
                </a:rPr>
                <a:t>ZaraLM</a:t>
              </a:r>
              <a:r>
                <a:rPr lang="en-US" altLang="en-US" sz="1000" dirty="0">
                  <a:solidFill>
                    <a:prstClr val="black"/>
                  </a:solidFill>
                  <a:ea typeface="Amazon Ember" panose="020B0603020204020204" pitchFamily="34" charset="0"/>
                  <a:cs typeface="Arial" panose="020B0604020202020204" pitchFamily="34" charset="0"/>
                </a:rPr>
                <a:t> Processes Data and Generates Insights</a:t>
              </a:r>
              <a:endParaRPr kumimoji="0" lang="en-US" altLang="en-US" sz="100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endParaRPr>
            </a:p>
          </p:txBody>
        </p:sp>
        <p:pic>
          <p:nvPicPr>
            <p:cNvPr id="42" name="Graphic 41">
              <a:extLst>
                <a:ext uri="{FF2B5EF4-FFF2-40B4-BE49-F238E27FC236}">
                  <a16:creationId xmlns:a16="http://schemas.microsoft.com/office/drawing/2014/main" id="{AAB63F09-0DB2-BB1D-5946-73BB8D8657E1}"/>
                </a:ext>
              </a:extLst>
            </p:cNvPr>
            <p:cNvPicPr>
              <a:picLocks noChangeAspect="1"/>
            </p:cNvPicPr>
            <p:nvPr/>
          </p:nvPicPr>
          <p:blipFill>
            <a:blip r:embed="rId6"/>
            <a:srcRect/>
            <a:stretch/>
          </p:blipFill>
          <p:spPr>
            <a:xfrm>
              <a:off x="6013038" y="3431971"/>
              <a:ext cx="462244" cy="462244"/>
            </a:xfrm>
            <a:prstGeom prst="rect">
              <a:avLst/>
            </a:prstGeom>
          </p:spPr>
        </p:pic>
      </p:grpSp>
      <p:cxnSp>
        <p:nvCxnSpPr>
          <p:cNvPr id="45" name="Straight Arrow Connector 44">
            <a:extLst>
              <a:ext uri="{FF2B5EF4-FFF2-40B4-BE49-F238E27FC236}">
                <a16:creationId xmlns:a16="http://schemas.microsoft.com/office/drawing/2014/main" id="{68F43E61-243A-1557-4E8F-131D405D84A1}"/>
              </a:ext>
            </a:extLst>
          </p:cNvPr>
          <p:cNvCxnSpPr>
            <a:cxnSpLocks/>
          </p:cNvCxnSpPr>
          <p:nvPr/>
        </p:nvCxnSpPr>
        <p:spPr>
          <a:xfrm>
            <a:off x="5285351" y="4450719"/>
            <a:ext cx="829675" cy="0"/>
          </a:xfrm>
          <a:prstGeom prst="straightConnector1">
            <a:avLst/>
          </a:prstGeom>
          <a:ln>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9641DBE3-3D17-CA5F-3498-6DAB75CE759B}"/>
              </a:ext>
            </a:extLst>
          </p:cNvPr>
          <p:cNvGrpSpPr/>
          <p:nvPr/>
        </p:nvGrpSpPr>
        <p:grpSpPr>
          <a:xfrm>
            <a:off x="7488123" y="2717531"/>
            <a:ext cx="1770166" cy="884369"/>
            <a:chOff x="5392598" y="3404051"/>
            <a:chExt cx="1770166" cy="884369"/>
          </a:xfrm>
        </p:grpSpPr>
        <p:sp>
          <p:nvSpPr>
            <p:cNvPr id="47" name="TextBox 9">
              <a:extLst>
                <a:ext uri="{FF2B5EF4-FFF2-40B4-BE49-F238E27FC236}">
                  <a16:creationId xmlns:a16="http://schemas.microsoft.com/office/drawing/2014/main" id="{FDC3F86D-D60C-AD50-D32E-F81DC5756B36}"/>
                </a:ext>
              </a:extLst>
            </p:cNvPr>
            <p:cNvSpPr txBox="1">
              <a:spLocks noChangeArrowheads="1"/>
            </p:cNvSpPr>
            <p:nvPr/>
          </p:nvSpPr>
          <p:spPr bwMode="auto">
            <a:xfrm>
              <a:off x="5392598" y="3888310"/>
              <a:ext cx="17701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00" dirty="0">
                  <a:solidFill>
                    <a:prstClr val="black"/>
                  </a:solidFill>
                  <a:ea typeface="Amazon Ember" panose="020B0603020204020204" pitchFamily="34" charset="0"/>
                  <a:cs typeface="Arial" panose="020B0604020202020204" pitchFamily="34" charset="0"/>
                </a:rPr>
                <a:t>Download Annex A, Annex B, QPR and supplementary docs</a:t>
              </a:r>
              <a:endParaRPr kumimoji="0" lang="en-US" altLang="en-US" sz="100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endParaRPr>
            </a:p>
          </p:txBody>
        </p:sp>
        <p:pic>
          <p:nvPicPr>
            <p:cNvPr id="48" name="Graphic 41" descr="Document with solid fill">
              <a:extLst>
                <a:ext uri="{FF2B5EF4-FFF2-40B4-BE49-F238E27FC236}">
                  <a16:creationId xmlns:a16="http://schemas.microsoft.com/office/drawing/2014/main" id="{6239B727-E9EC-5516-FF64-F0B0AF5036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290488" y="3404051"/>
              <a:ext cx="462244" cy="462244"/>
            </a:xfrm>
            <a:prstGeom prst="rect">
              <a:avLst/>
            </a:prstGeom>
          </p:spPr>
        </p:pic>
        <p:pic>
          <p:nvPicPr>
            <p:cNvPr id="69" name="Graphic 41">
              <a:extLst>
                <a:ext uri="{FF2B5EF4-FFF2-40B4-BE49-F238E27FC236}">
                  <a16:creationId xmlns:a16="http://schemas.microsoft.com/office/drawing/2014/main" id="{ED1379A3-CCB3-AD08-8103-7518E4F7928F}"/>
                </a:ext>
              </a:extLst>
            </p:cNvPr>
            <p:cNvPicPr>
              <a:picLocks noChangeAspect="1"/>
            </p:cNvPicPr>
            <p:nvPr/>
          </p:nvPicPr>
          <p:blipFill>
            <a:blip r:embed="rId9"/>
            <a:srcRect/>
            <a:stretch/>
          </p:blipFill>
          <p:spPr>
            <a:xfrm>
              <a:off x="5798000" y="3431971"/>
              <a:ext cx="462244" cy="462244"/>
            </a:xfrm>
            <a:prstGeom prst="rect">
              <a:avLst/>
            </a:prstGeom>
          </p:spPr>
        </p:pic>
      </p:grpSp>
      <p:cxnSp>
        <p:nvCxnSpPr>
          <p:cNvPr id="72" name="Straight Arrow Connector 71">
            <a:extLst>
              <a:ext uri="{FF2B5EF4-FFF2-40B4-BE49-F238E27FC236}">
                <a16:creationId xmlns:a16="http://schemas.microsoft.com/office/drawing/2014/main" id="{CD4DF0AC-A472-BB54-B6B0-704617D7162A}"/>
              </a:ext>
            </a:extLst>
          </p:cNvPr>
          <p:cNvCxnSpPr>
            <a:cxnSpLocks/>
          </p:cNvCxnSpPr>
          <p:nvPr/>
        </p:nvCxnSpPr>
        <p:spPr>
          <a:xfrm>
            <a:off x="5285351" y="3624238"/>
            <a:ext cx="0" cy="581891"/>
          </a:xfrm>
          <a:prstGeom prst="straightConnector1">
            <a:avLst/>
          </a:prstGeom>
          <a:ln>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F3EF3CDB-858D-409F-1E02-2928CAD95D98}"/>
              </a:ext>
            </a:extLst>
          </p:cNvPr>
          <p:cNvGrpSpPr/>
          <p:nvPr/>
        </p:nvGrpSpPr>
        <p:grpSpPr>
          <a:xfrm>
            <a:off x="6324604" y="4016719"/>
            <a:ext cx="1457174" cy="1010337"/>
            <a:chOff x="5515187" y="3431971"/>
            <a:chExt cx="1457174" cy="1010337"/>
          </a:xfrm>
        </p:grpSpPr>
        <p:sp>
          <p:nvSpPr>
            <p:cNvPr id="77" name="TextBox 9">
              <a:extLst>
                <a:ext uri="{FF2B5EF4-FFF2-40B4-BE49-F238E27FC236}">
                  <a16:creationId xmlns:a16="http://schemas.microsoft.com/office/drawing/2014/main" id="{C5528E0D-89AB-602D-9A50-7C0D40F95D72}"/>
                </a:ext>
              </a:extLst>
            </p:cNvPr>
            <p:cNvSpPr txBox="1">
              <a:spLocks noChangeArrowheads="1"/>
            </p:cNvSpPr>
            <p:nvPr/>
          </p:nvSpPr>
          <p:spPr bwMode="auto">
            <a:xfrm>
              <a:off x="5515187" y="3888310"/>
              <a:ext cx="145717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00" dirty="0">
                  <a:solidFill>
                    <a:schemeClr val="accent1">
                      <a:lumMod val="60000"/>
                      <a:lumOff val="40000"/>
                    </a:schemeClr>
                  </a:solidFill>
                  <a:ea typeface="Amazon Ember" panose="020B0603020204020204" pitchFamily="34" charset="0"/>
                  <a:cs typeface="Arial" panose="020B0604020202020204" pitchFamily="34" charset="0"/>
                </a:rPr>
                <a:t>Stakeholder Feedback and Refinement of Annexe A and B</a:t>
              </a:r>
              <a:endParaRPr kumimoji="0" lang="en-US" altLang="en-US" sz="100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Amazon Ember" panose="020B0603020204020204" pitchFamily="34" charset="0"/>
                <a:cs typeface="Arial" panose="020B0604020202020204" pitchFamily="34" charset="0"/>
              </a:endParaRPr>
            </a:p>
          </p:txBody>
        </p:sp>
        <p:pic>
          <p:nvPicPr>
            <p:cNvPr id="78" name="Graphic 41" descr="Person with idea with solid fill">
              <a:extLst>
                <a:ext uri="{FF2B5EF4-FFF2-40B4-BE49-F238E27FC236}">
                  <a16:creationId xmlns:a16="http://schemas.microsoft.com/office/drawing/2014/main" id="{E77B37A5-85F8-FD1B-D4FE-7C31BEABBF8D}"/>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013038" y="3431971"/>
              <a:ext cx="462244" cy="462244"/>
            </a:xfrm>
            <a:prstGeom prst="rect">
              <a:avLst/>
            </a:prstGeom>
          </p:spPr>
        </p:pic>
      </p:grpSp>
      <p:cxnSp>
        <p:nvCxnSpPr>
          <p:cNvPr id="82" name="Straight Arrow Connector 81">
            <a:extLst>
              <a:ext uri="{FF2B5EF4-FFF2-40B4-BE49-F238E27FC236}">
                <a16:creationId xmlns:a16="http://schemas.microsoft.com/office/drawing/2014/main" id="{8C0B7C33-8AB9-D4B6-DF7B-AC64B1A1C6CC}"/>
              </a:ext>
            </a:extLst>
          </p:cNvPr>
          <p:cNvCxnSpPr>
            <a:cxnSpLocks/>
          </p:cNvCxnSpPr>
          <p:nvPr/>
        </p:nvCxnSpPr>
        <p:spPr>
          <a:xfrm>
            <a:off x="7709809" y="4450719"/>
            <a:ext cx="676204" cy="0"/>
          </a:xfrm>
          <a:prstGeom prst="straightConnector1">
            <a:avLst/>
          </a:prstGeom>
          <a:ln>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2642909-355F-1341-6495-A8ECF07C519A}"/>
              </a:ext>
            </a:extLst>
          </p:cNvPr>
          <p:cNvCxnSpPr>
            <a:cxnSpLocks/>
          </p:cNvCxnSpPr>
          <p:nvPr/>
        </p:nvCxnSpPr>
        <p:spPr>
          <a:xfrm flipV="1">
            <a:off x="8386013" y="3644780"/>
            <a:ext cx="0" cy="581891"/>
          </a:xfrm>
          <a:prstGeom prst="straightConnector1">
            <a:avLst/>
          </a:prstGeom>
          <a:ln>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A129312-5571-034D-89EA-0E7B6FF0DA91}"/>
              </a:ext>
            </a:extLst>
          </p:cNvPr>
          <p:cNvCxnSpPr>
            <a:cxnSpLocks/>
          </p:cNvCxnSpPr>
          <p:nvPr/>
        </p:nvCxnSpPr>
        <p:spPr>
          <a:xfrm>
            <a:off x="6156788" y="3007351"/>
            <a:ext cx="133133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9">
            <a:extLst>
              <a:ext uri="{FF2B5EF4-FFF2-40B4-BE49-F238E27FC236}">
                <a16:creationId xmlns:a16="http://schemas.microsoft.com/office/drawing/2014/main" id="{89AB5679-739B-3308-1E91-63D534AE4BE3}"/>
              </a:ext>
            </a:extLst>
          </p:cNvPr>
          <p:cNvSpPr txBox="1">
            <a:spLocks noChangeArrowheads="1"/>
          </p:cNvSpPr>
          <p:nvPr/>
        </p:nvSpPr>
        <p:spPr bwMode="auto">
          <a:xfrm>
            <a:off x="6252682" y="3777250"/>
            <a:ext cx="14571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00" i="1" dirty="0">
                <a:solidFill>
                  <a:schemeClr val="accent1">
                    <a:lumMod val="60000"/>
                    <a:lumOff val="40000"/>
                  </a:schemeClr>
                </a:solidFill>
                <a:ea typeface="Amazon Ember" panose="020B0603020204020204" pitchFamily="34" charset="0"/>
                <a:cs typeface="Arial" panose="020B0604020202020204" pitchFamily="34" charset="0"/>
              </a:rPr>
              <a:t>Next Phase of Work</a:t>
            </a:r>
            <a:endParaRPr kumimoji="0" lang="en-US" altLang="en-US" sz="1000" i="1"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Amazon Ember" panose="020B0603020204020204" pitchFamily="34" charset="0"/>
              <a:cs typeface="Arial" panose="020B0604020202020204" pitchFamily="34" charset="0"/>
            </a:endParaRPr>
          </a:p>
        </p:txBody>
      </p:sp>
      <p:grpSp>
        <p:nvGrpSpPr>
          <p:cNvPr id="101" name="Group 100">
            <a:extLst>
              <a:ext uri="{FF2B5EF4-FFF2-40B4-BE49-F238E27FC236}">
                <a16:creationId xmlns:a16="http://schemas.microsoft.com/office/drawing/2014/main" id="{BB0A5CF3-2E7A-2487-E0DA-018811A389B4}"/>
              </a:ext>
            </a:extLst>
          </p:cNvPr>
          <p:cNvGrpSpPr/>
          <p:nvPr/>
        </p:nvGrpSpPr>
        <p:grpSpPr>
          <a:xfrm>
            <a:off x="1251968" y="3179486"/>
            <a:ext cx="1457174" cy="856449"/>
            <a:chOff x="5515187" y="3431971"/>
            <a:chExt cx="1457174" cy="856449"/>
          </a:xfrm>
        </p:grpSpPr>
        <p:sp>
          <p:nvSpPr>
            <p:cNvPr id="102" name="TextBox 9">
              <a:extLst>
                <a:ext uri="{FF2B5EF4-FFF2-40B4-BE49-F238E27FC236}">
                  <a16:creationId xmlns:a16="http://schemas.microsoft.com/office/drawing/2014/main" id="{68461665-FF38-3F31-5543-7E3A2D511E06}"/>
                </a:ext>
              </a:extLst>
            </p:cNvPr>
            <p:cNvSpPr txBox="1">
              <a:spLocks noChangeArrowheads="1"/>
            </p:cNvSpPr>
            <p:nvPr/>
          </p:nvSpPr>
          <p:spPr bwMode="auto">
            <a:xfrm>
              <a:off x="5515187" y="3888310"/>
              <a:ext cx="14571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Previous QPR for template and structure</a:t>
              </a:r>
            </a:p>
          </p:txBody>
        </p:sp>
        <p:pic>
          <p:nvPicPr>
            <p:cNvPr id="103" name="Graphic 41" descr="Playbook with solid fill">
              <a:extLst>
                <a:ext uri="{FF2B5EF4-FFF2-40B4-BE49-F238E27FC236}">
                  <a16:creationId xmlns:a16="http://schemas.microsoft.com/office/drawing/2014/main" id="{0057D0DB-5CCB-0DA1-359F-7ED00CABB08C}"/>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6013038" y="3431971"/>
              <a:ext cx="462244" cy="462244"/>
            </a:xfrm>
            <a:prstGeom prst="rect">
              <a:avLst/>
            </a:prstGeom>
          </p:spPr>
        </p:pic>
      </p:grpSp>
    </p:spTree>
    <p:extLst>
      <p:ext uri="{BB962C8B-B14F-4D97-AF65-F5344CB8AC3E}">
        <p14:creationId xmlns:p14="http://schemas.microsoft.com/office/powerpoint/2010/main" val="233543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EEB3FE-ED7F-3543-A4AC-1CDAA9FB6772}"/>
              </a:ext>
            </a:extLst>
          </p:cNvPr>
          <p:cNvSpPr>
            <a:spLocks noGrp="1"/>
          </p:cNvSpPr>
          <p:nvPr>
            <p:ph type="body" sz="quarter" idx="11"/>
          </p:nvPr>
        </p:nvSpPr>
        <p:spPr/>
        <p:txBody>
          <a:bodyPr/>
          <a:lstStyle/>
          <a:p>
            <a:endParaRPr lang="en-AU" dirty="0"/>
          </a:p>
        </p:txBody>
      </p:sp>
      <p:sp>
        <p:nvSpPr>
          <p:cNvPr id="3" name="Text Placeholder 2">
            <a:extLst>
              <a:ext uri="{FF2B5EF4-FFF2-40B4-BE49-F238E27FC236}">
                <a16:creationId xmlns:a16="http://schemas.microsoft.com/office/drawing/2014/main" id="{3C7ED2B3-F3F3-66D2-F2BC-F9954888B941}"/>
              </a:ext>
            </a:extLst>
          </p:cNvPr>
          <p:cNvSpPr>
            <a:spLocks noGrp="1"/>
          </p:cNvSpPr>
          <p:nvPr>
            <p:ph type="body" sz="quarter" idx="13"/>
          </p:nvPr>
        </p:nvSpPr>
        <p:spPr/>
        <p:txBody>
          <a:bodyPr/>
          <a:lstStyle/>
          <a:p>
            <a:endParaRPr lang="en-AU"/>
          </a:p>
        </p:txBody>
      </p:sp>
      <p:sp>
        <p:nvSpPr>
          <p:cNvPr id="10" name="Rectangle 9">
            <a:extLst>
              <a:ext uri="{FF2B5EF4-FFF2-40B4-BE49-F238E27FC236}">
                <a16:creationId xmlns:a16="http://schemas.microsoft.com/office/drawing/2014/main" id="{5A5261FA-5D0A-A20D-4FE3-5178D45E436C}"/>
              </a:ext>
            </a:extLst>
          </p:cNvPr>
          <p:cNvSpPr/>
          <p:nvPr/>
        </p:nvSpPr>
        <p:spPr bwMode="gray">
          <a:xfrm>
            <a:off x="836579" y="2165702"/>
            <a:ext cx="9689129" cy="3793138"/>
          </a:xfrm>
          <a:prstGeom prst="rect">
            <a:avLst/>
          </a:prstGeom>
          <a:noFill/>
          <a:ln w="19050" algn="ctr">
            <a:solidFill>
              <a:schemeClr val="tx1">
                <a:lumMod val="75000"/>
                <a:lumOff val="2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cxnSp>
        <p:nvCxnSpPr>
          <p:cNvPr id="33" name="Straight Arrow Connector 32">
            <a:extLst>
              <a:ext uri="{FF2B5EF4-FFF2-40B4-BE49-F238E27FC236}">
                <a16:creationId xmlns:a16="http://schemas.microsoft.com/office/drawing/2014/main" id="{52B1490C-EE67-7D39-87C3-323A1FF8F140}"/>
              </a:ext>
            </a:extLst>
          </p:cNvPr>
          <p:cNvCxnSpPr>
            <a:cxnSpLocks/>
            <a:stCxn id="44" idx="3"/>
            <a:endCxn id="11" idx="1"/>
          </p:cNvCxnSpPr>
          <p:nvPr/>
        </p:nvCxnSpPr>
        <p:spPr>
          <a:xfrm flipV="1">
            <a:off x="2721302" y="3640996"/>
            <a:ext cx="977589" cy="74420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E1BA2E9A-8403-7F72-8BEB-A74FBA948685}"/>
              </a:ext>
            </a:extLst>
          </p:cNvPr>
          <p:cNvGrpSpPr/>
          <p:nvPr/>
        </p:nvGrpSpPr>
        <p:grpSpPr>
          <a:xfrm>
            <a:off x="1264128" y="3574922"/>
            <a:ext cx="1457174" cy="1164225"/>
            <a:chOff x="5515187" y="3431971"/>
            <a:chExt cx="1457174" cy="1164225"/>
          </a:xfrm>
        </p:grpSpPr>
        <p:sp>
          <p:nvSpPr>
            <p:cNvPr id="44" name="TextBox 9">
              <a:extLst>
                <a:ext uri="{FF2B5EF4-FFF2-40B4-BE49-F238E27FC236}">
                  <a16:creationId xmlns:a16="http://schemas.microsoft.com/office/drawing/2014/main" id="{E1FF187D-755D-CF74-FF4A-F250FB77DBB5}"/>
                </a:ext>
              </a:extLst>
            </p:cNvPr>
            <p:cNvSpPr txBox="1">
              <a:spLocks noChangeArrowheads="1"/>
            </p:cNvSpPr>
            <p:nvPr/>
          </p:nvSpPr>
          <p:spPr bwMode="auto">
            <a:xfrm>
              <a:off x="5515187" y="3888310"/>
              <a:ext cx="145717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i="0" u="none" strike="noStrike" kern="1200" cap="none" spc="0" normalizeH="0" baseline="0" noProof="0" dirty="0">
                  <a:ln>
                    <a:noFill/>
                  </a:ln>
                  <a:solidFill>
                    <a:schemeClr val="bg2">
                      <a:lumMod val="25000"/>
                    </a:schemeClr>
                  </a:solidFill>
                  <a:effectLst/>
                  <a:uLnTx/>
                  <a:uFillTx/>
                  <a:latin typeface="Calibri" panose="020F0502020204030204" pitchFamily="34" charset="0"/>
                  <a:ea typeface="Amazon Ember" panose="020B0603020204020204" pitchFamily="34" charset="0"/>
                  <a:cs typeface="Arial" panose="020B0604020202020204" pitchFamily="34" charset="0"/>
                </a:rPr>
                <a:t>3x APR and PPRs are parsed and processed into Json's for structured storage</a:t>
              </a:r>
            </a:p>
          </p:txBody>
        </p:sp>
        <p:pic>
          <p:nvPicPr>
            <p:cNvPr id="42" name="Graphic 41" descr="Document with solid fill">
              <a:extLst>
                <a:ext uri="{FF2B5EF4-FFF2-40B4-BE49-F238E27FC236}">
                  <a16:creationId xmlns:a16="http://schemas.microsoft.com/office/drawing/2014/main" id="{AAB63F09-0DB2-BB1D-5946-73BB8D8657E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013038" y="3431971"/>
              <a:ext cx="462244" cy="462244"/>
            </a:xfrm>
            <a:prstGeom prst="rect">
              <a:avLst/>
            </a:prstGeom>
          </p:spPr>
        </p:pic>
      </p:grpSp>
      <p:grpSp>
        <p:nvGrpSpPr>
          <p:cNvPr id="8" name="Group 7">
            <a:extLst>
              <a:ext uri="{FF2B5EF4-FFF2-40B4-BE49-F238E27FC236}">
                <a16:creationId xmlns:a16="http://schemas.microsoft.com/office/drawing/2014/main" id="{84DE64D6-A056-7AD0-59AF-818ABA8F4F1B}"/>
              </a:ext>
            </a:extLst>
          </p:cNvPr>
          <p:cNvGrpSpPr/>
          <p:nvPr/>
        </p:nvGrpSpPr>
        <p:grpSpPr>
          <a:xfrm>
            <a:off x="3698891" y="2907658"/>
            <a:ext cx="1457174" cy="1010337"/>
            <a:chOff x="5515187" y="3431971"/>
            <a:chExt cx="1457174" cy="1010337"/>
          </a:xfrm>
        </p:grpSpPr>
        <p:sp>
          <p:nvSpPr>
            <p:cNvPr id="11" name="TextBox 9">
              <a:extLst>
                <a:ext uri="{FF2B5EF4-FFF2-40B4-BE49-F238E27FC236}">
                  <a16:creationId xmlns:a16="http://schemas.microsoft.com/office/drawing/2014/main" id="{7AA155E7-3D68-5596-774B-8EA1EFF8ACE6}"/>
                </a:ext>
              </a:extLst>
            </p:cNvPr>
            <p:cNvSpPr txBox="1">
              <a:spLocks noChangeArrowheads="1"/>
            </p:cNvSpPr>
            <p:nvPr/>
          </p:nvSpPr>
          <p:spPr bwMode="auto">
            <a:xfrm>
              <a:off x="5515187" y="3888310"/>
              <a:ext cx="145717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en-US" sz="1000" dirty="0">
                  <a:solidFill>
                    <a:schemeClr val="bg2">
                      <a:lumMod val="25000"/>
                    </a:schemeClr>
                  </a:solidFill>
                  <a:cs typeface="Arial" panose="020B0604020202020204" pitchFamily="34" charset="0"/>
                </a:rPr>
                <a:t>QA Analysis agent extracts text-based insights from Json’s</a:t>
              </a:r>
            </a:p>
          </p:txBody>
        </p:sp>
        <p:pic>
          <p:nvPicPr>
            <p:cNvPr id="12" name="Graphic 41" descr="Chat bubble with solid fill">
              <a:extLst>
                <a:ext uri="{FF2B5EF4-FFF2-40B4-BE49-F238E27FC236}">
                  <a16:creationId xmlns:a16="http://schemas.microsoft.com/office/drawing/2014/main" id="{3FAC12B6-5C2A-A8CA-5267-521BA2FFAE9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013038" y="3431971"/>
              <a:ext cx="462244" cy="462244"/>
            </a:xfrm>
            <a:prstGeom prst="rect">
              <a:avLst/>
            </a:prstGeom>
          </p:spPr>
        </p:pic>
      </p:grpSp>
      <p:grpSp>
        <p:nvGrpSpPr>
          <p:cNvPr id="14" name="Group 13">
            <a:extLst>
              <a:ext uri="{FF2B5EF4-FFF2-40B4-BE49-F238E27FC236}">
                <a16:creationId xmlns:a16="http://schemas.microsoft.com/office/drawing/2014/main" id="{5EC44E4C-6E89-CB0C-C857-22D6985EF9CB}"/>
              </a:ext>
            </a:extLst>
          </p:cNvPr>
          <p:cNvGrpSpPr/>
          <p:nvPr/>
        </p:nvGrpSpPr>
        <p:grpSpPr>
          <a:xfrm>
            <a:off x="6184834" y="2907658"/>
            <a:ext cx="1457174" cy="1318113"/>
            <a:chOff x="5515187" y="3431971"/>
            <a:chExt cx="1457174" cy="1318113"/>
          </a:xfrm>
        </p:grpSpPr>
        <p:sp>
          <p:nvSpPr>
            <p:cNvPr id="15" name="TextBox 9">
              <a:extLst>
                <a:ext uri="{FF2B5EF4-FFF2-40B4-BE49-F238E27FC236}">
                  <a16:creationId xmlns:a16="http://schemas.microsoft.com/office/drawing/2014/main" id="{B05C5C78-2089-AE9D-67EE-6944715EAA8B}"/>
                </a:ext>
              </a:extLst>
            </p:cNvPr>
            <p:cNvSpPr txBox="1">
              <a:spLocks noChangeArrowheads="1"/>
            </p:cNvSpPr>
            <p:nvPr/>
          </p:nvSpPr>
          <p:spPr bwMode="auto">
            <a:xfrm>
              <a:off x="5515187" y="3888310"/>
              <a:ext cx="145717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en-US" sz="1000" dirty="0">
                  <a:solidFill>
                    <a:schemeClr val="bg2">
                      <a:lumMod val="25000"/>
                    </a:schemeClr>
                  </a:solidFill>
                  <a:cs typeface="Arial" panose="020B0604020202020204" pitchFamily="34" charset="0"/>
                </a:rPr>
                <a:t>Report Generation Agent uses insights from QA and Data Analytics agent to form reporting outputs</a:t>
              </a:r>
            </a:p>
          </p:txBody>
        </p:sp>
        <p:pic>
          <p:nvPicPr>
            <p:cNvPr id="16" name="Graphic 41" descr="Pencil with solid fill">
              <a:extLst>
                <a:ext uri="{FF2B5EF4-FFF2-40B4-BE49-F238E27FC236}">
                  <a16:creationId xmlns:a16="http://schemas.microsoft.com/office/drawing/2014/main" id="{E37545A7-9823-E489-652D-F24ADBADE41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013038" y="3431971"/>
              <a:ext cx="462244" cy="462244"/>
            </a:xfrm>
            <a:prstGeom prst="rect">
              <a:avLst/>
            </a:prstGeom>
          </p:spPr>
        </p:pic>
      </p:grpSp>
      <p:cxnSp>
        <p:nvCxnSpPr>
          <p:cNvPr id="18" name="Straight Arrow Connector 17">
            <a:extLst>
              <a:ext uri="{FF2B5EF4-FFF2-40B4-BE49-F238E27FC236}">
                <a16:creationId xmlns:a16="http://schemas.microsoft.com/office/drawing/2014/main" id="{1CD6CE1E-9A2D-ECBA-E02B-1384CFB1E5C1}"/>
              </a:ext>
            </a:extLst>
          </p:cNvPr>
          <p:cNvCxnSpPr>
            <a:cxnSpLocks/>
            <a:stCxn id="11" idx="3"/>
          </p:cNvCxnSpPr>
          <p:nvPr/>
        </p:nvCxnSpPr>
        <p:spPr>
          <a:xfrm>
            <a:off x="5156065" y="3640996"/>
            <a:ext cx="1028769" cy="1229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D5B8FF5-2071-A9DD-84AB-318F5AF5FD5B}"/>
              </a:ext>
            </a:extLst>
          </p:cNvPr>
          <p:cNvGrpSpPr/>
          <p:nvPr/>
        </p:nvGrpSpPr>
        <p:grpSpPr>
          <a:xfrm>
            <a:off x="8690165" y="3574922"/>
            <a:ext cx="1457174" cy="1164225"/>
            <a:chOff x="5515187" y="3431971"/>
            <a:chExt cx="1457174" cy="1164225"/>
          </a:xfrm>
        </p:grpSpPr>
        <p:sp>
          <p:nvSpPr>
            <p:cNvPr id="20" name="TextBox 9">
              <a:extLst>
                <a:ext uri="{FF2B5EF4-FFF2-40B4-BE49-F238E27FC236}">
                  <a16:creationId xmlns:a16="http://schemas.microsoft.com/office/drawing/2014/main" id="{901244D3-13F1-EB5A-2696-B225FAF835D6}"/>
                </a:ext>
              </a:extLst>
            </p:cNvPr>
            <p:cNvSpPr txBox="1">
              <a:spLocks noChangeArrowheads="1"/>
            </p:cNvSpPr>
            <p:nvPr/>
          </p:nvSpPr>
          <p:spPr bwMode="auto">
            <a:xfrm>
              <a:off x="5515187" y="3888310"/>
              <a:ext cx="145717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en-US" sz="1000" dirty="0">
                  <a:solidFill>
                    <a:schemeClr val="bg2">
                      <a:lumMod val="25000"/>
                    </a:schemeClr>
                  </a:solidFill>
                  <a:cs typeface="Arial" panose="020B0604020202020204" pitchFamily="34" charset="0"/>
                </a:rPr>
                <a:t>Reporting text and visualisations are formatted and rendered on an editable .docx</a:t>
              </a:r>
            </a:p>
          </p:txBody>
        </p:sp>
        <p:pic>
          <p:nvPicPr>
            <p:cNvPr id="21" name="Graphic 41" descr="Tools with solid fill">
              <a:extLst>
                <a:ext uri="{FF2B5EF4-FFF2-40B4-BE49-F238E27FC236}">
                  <a16:creationId xmlns:a16="http://schemas.microsoft.com/office/drawing/2014/main" id="{0CB3DF8A-4B26-6B11-8310-C502D5B28E57}"/>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013038" y="3431971"/>
              <a:ext cx="462244" cy="462244"/>
            </a:xfrm>
            <a:prstGeom prst="rect">
              <a:avLst/>
            </a:prstGeom>
          </p:spPr>
        </p:pic>
      </p:grpSp>
      <p:cxnSp>
        <p:nvCxnSpPr>
          <p:cNvPr id="22" name="Straight Arrow Connector 21">
            <a:extLst>
              <a:ext uri="{FF2B5EF4-FFF2-40B4-BE49-F238E27FC236}">
                <a16:creationId xmlns:a16="http://schemas.microsoft.com/office/drawing/2014/main" id="{492ACD55-1282-2A22-5629-5783137B8FDA}"/>
              </a:ext>
            </a:extLst>
          </p:cNvPr>
          <p:cNvCxnSpPr>
            <a:cxnSpLocks/>
          </p:cNvCxnSpPr>
          <p:nvPr/>
        </p:nvCxnSpPr>
        <p:spPr>
          <a:xfrm>
            <a:off x="7753739" y="3722914"/>
            <a:ext cx="936426" cy="56475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43AD114C-974D-065F-A0E0-125D81072690}"/>
              </a:ext>
            </a:extLst>
          </p:cNvPr>
          <p:cNvGrpSpPr/>
          <p:nvPr/>
        </p:nvGrpSpPr>
        <p:grpSpPr>
          <a:xfrm>
            <a:off x="3698891" y="4396074"/>
            <a:ext cx="1457174" cy="1010337"/>
            <a:chOff x="5515187" y="3431971"/>
            <a:chExt cx="1457174" cy="1010337"/>
          </a:xfrm>
        </p:grpSpPr>
        <p:sp>
          <p:nvSpPr>
            <p:cNvPr id="24" name="TextBox 9">
              <a:extLst>
                <a:ext uri="{FF2B5EF4-FFF2-40B4-BE49-F238E27FC236}">
                  <a16:creationId xmlns:a16="http://schemas.microsoft.com/office/drawing/2014/main" id="{B59A3068-B411-8F4B-A169-6B082722E62D}"/>
                </a:ext>
              </a:extLst>
            </p:cNvPr>
            <p:cNvSpPr txBox="1">
              <a:spLocks noChangeArrowheads="1"/>
            </p:cNvSpPr>
            <p:nvPr/>
          </p:nvSpPr>
          <p:spPr bwMode="auto">
            <a:xfrm>
              <a:off x="5515187" y="3888310"/>
              <a:ext cx="145717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en-US" sz="1000" dirty="0">
                  <a:solidFill>
                    <a:schemeClr val="bg2">
                      <a:lumMod val="25000"/>
                    </a:schemeClr>
                  </a:solidFill>
                  <a:cs typeface="Arial" panose="020B0604020202020204" pitchFamily="34" charset="0"/>
                </a:rPr>
                <a:t>Data Analytics agent extracts statistical insights from Json’s</a:t>
              </a:r>
            </a:p>
          </p:txBody>
        </p:sp>
        <p:pic>
          <p:nvPicPr>
            <p:cNvPr id="25" name="Graphic 41" descr="Research with solid fill">
              <a:extLst>
                <a:ext uri="{FF2B5EF4-FFF2-40B4-BE49-F238E27FC236}">
                  <a16:creationId xmlns:a16="http://schemas.microsoft.com/office/drawing/2014/main" id="{ABEF2E1D-406C-4408-1E9B-0E102E9E13A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013038" y="3431971"/>
              <a:ext cx="462244" cy="462244"/>
            </a:xfrm>
            <a:prstGeom prst="rect">
              <a:avLst/>
            </a:prstGeom>
          </p:spPr>
        </p:pic>
      </p:grpSp>
      <p:grpSp>
        <p:nvGrpSpPr>
          <p:cNvPr id="58" name="Group 57">
            <a:extLst>
              <a:ext uri="{FF2B5EF4-FFF2-40B4-BE49-F238E27FC236}">
                <a16:creationId xmlns:a16="http://schemas.microsoft.com/office/drawing/2014/main" id="{E1C89E57-B070-7911-2DFC-736745FA8A55}"/>
              </a:ext>
            </a:extLst>
          </p:cNvPr>
          <p:cNvGrpSpPr/>
          <p:nvPr/>
        </p:nvGrpSpPr>
        <p:grpSpPr>
          <a:xfrm>
            <a:off x="966715" y="2454772"/>
            <a:ext cx="2052000" cy="287412"/>
            <a:chOff x="1192344" y="2454772"/>
            <a:chExt cx="2052000" cy="287412"/>
          </a:xfrm>
        </p:grpSpPr>
        <p:cxnSp>
          <p:nvCxnSpPr>
            <p:cNvPr id="26" name="Straight Connector 25">
              <a:extLst>
                <a:ext uri="{FF2B5EF4-FFF2-40B4-BE49-F238E27FC236}">
                  <a16:creationId xmlns:a16="http://schemas.microsoft.com/office/drawing/2014/main" id="{9ABAEABA-79F1-4E11-68AD-0EBE1706A6C9}"/>
                </a:ext>
              </a:extLst>
            </p:cNvPr>
            <p:cNvCxnSpPr>
              <a:cxnSpLocks/>
            </p:cNvCxnSpPr>
            <p:nvPr/>
          </p:nvCxnSpPr>
          <p:spPr>
            <a:xfrm>
              <a:off x="1192344" y="2729884"/>
              <a:ext cx="20520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F199B02-545D-B439-D3C4-F4E0DE90D091}"/>
                </a:ext>
              </a:extLst>
            </p:cNvPr>
            <p:cNvSpPr/>
            <p:nvPr/>
          </p:nvSpPr>
          <p:spPr bwMode="gray">
            <a:xfrm>
              <a:off x="1192344" y="2454772"/>
              <a:ext cx="2052000"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100" b="1" i="0" u="none" strike="noStrike" kern="1200" cap="none" spc="0" normalizeH="0" baseline="0" noProof="0" dirty="0">
                  <a:ln>
                    <a:noFill/>
                  </a:ln>
                  <a:solidFill>
                    <a:schemeClr val="accent1">
                      <a:lumMod val="50000"/>
                    </a:schemeClr>
                  </a:solidFill>
                  <a:effectLst/>
                  <a:uLnTx/>
                  <a:uFillTx/>
                  <a:latin typeface="+mj-lt"/>
                  <a:ea typeface="+mn-ea"/>
                  <a:cs typeface="+mn-cs"/>
                </a:rPr>
                <a:t>DATA PROCESSING</a:t>
              </a:r>
              <a:r>
                <a:rPr kumimoji="0" lang="en-US" sz="1100" b="1" i="0" u="none" strike="noStrike" kern="1200" cap="none" spc="0" normalizeH="0" baseline="0" noProof="0" dirty="0">
                  <a:ln>
                    <a:noFill/>
                  </a:ln>
                  <a:solidFill>
                    <a:prstClr val="black"/>
                  </a:solidFill>
                  <a:effectLst/>
                  <a:uLnTx/>
                  <a:uFillTx/>
                  <a:latin typeface="+mj-lt"/>
                  <a:ea typeface="+mn-ea"/>
                  <a:cs typeface="+mn-cs"/>
                </a:rPr>
                <a:t> </a:t>
              </a:r>
            </a:p>
          </p:txBody>
        </p:sp>
      </p:grpSp>
      <p:grpSp>
        <p:nvGrpSpPr>
          <p:cNvPr id="93" name="Group 92">
            <a:extLst>
              <a:ext uri="{FF2B5EF4-FFF2-40B4-BE49-F238E27FC236}">
                <a16:creationId xmlns:a16="http://schemas.microsoft.com/office/drawing/2014/main" id="{6DC25C76-26A9-9AD6-6257-ABFEA6163656}"/>
              </a:ext>
            </a:extLst>
          </p:cNvPr>
          <p:cNvGrpSpPr/>
          <p:nvPr/>
        </p:nvGrpSpPr>
        <p:grpSpPr>
          <a:xfrm>
            <a:off x="3368304" y="2454772"/>
            <a:ext cx="2140508" cy="287412"/>
            <a:chOff x="1192344" y="2454772"/>
            <a:chExt cx="2140508" cy="287412"/>
          </a:xfrm>
        </p:grpSpPr>
        <p:cxnSp>
          <p:nvCxnSpPr>
            <p:cNvPr id="94" name="Straight Connector 93">
              <a:extLst>
                <a:ext uri="{FF2B5EF4-FFF2-40B4-BE49-F238E27FC236}">
                  <a16:creationId xmlns:a16="http://schemas.microsoft.com/office/drawing/2014/main" id="{D0E7F6D1-1C22-8880-52A8-945E2B61A22F}"/>
                </a:ext>
              </a:extLst>
            </p:cNvPr>
            <p:cNvCxnSpPr>
              <a:cxnSpLocks/>
            </p:cNvCxnSpPr>
            <p:nvPr/>
          </p:nvCxnSpPr>
          <p:spPr>
            <a:xfrm>
              <a:off x="1192344" y="2729884"/>
              <a:ext cx="2052000" cy="0"/>
            </a:xfrm>
            <a:prstGeom prst="line">
              <a:avLst/>
            </a:prstGeom>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0BB9793C-C8BB-C729-0D0E-5F7351526ACE}"/>
                </a:ext>
              </a:extLst>
            </p:cNvPr>
            <p:cNvSpPr/>
            <p:nvPr/>
          </p:nvSpPr>
          <p:spPr bwMode="gray">
            <a:xfrm>
              <a:off x="1192344" y="2454772"/>
              <a:ext cx="2140508"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100" b="1" i="0" u="none" strike="noStrike" kern="1200" cap="none" spc="0" normalizeH="0" baseline="0" noProof="0" dirty="0">
                  <a:ln>
                    <a:noFill/>
                  </a:ln>
                  <a:solidFill>
                    <a:schemeClr val="accent4">
                      <a:lumMod val="75000"/>
                    </a:schemeClr>
                  </a:solidFill>
                  <a:effectLst/>
                  <a:uLnTx/>
                  <a:uFillTx/>
                  <a:latin typeface="+mj-lt"/>
                  <a:ea typeface="+mn-ea"/>
                  <a:cs typeface="+mn-cs"/>
                </a:rPr>
                <a:t>INFORMATION EXTRACTION</a:t>
              </a:r>
            </a:p>
          </p:txBody>
        </p:sp>
      </p:grpSp>
      <p:grpSp>
        <p:nvGrpSpPr>
          <p:cNvPr id="96" name="Group 95">
            <a:extLst>
              <a:ext uri="{FF2B5EF4-FFF2-40B4-BE49-F238E27FC236}">
                <a16:creationId xmlns:a16="http://schemas.microsoft.com/office/drawing/2014/main" id="{534C0146-7A61-4037-356B-4C39BA4C1099}"/>
              </a:ext>
            </a:extLst>
          </p:cNvPr>
          <p:cNvGrpSpPr/>
          <p:nvPr/>
        </p:nvGrpSpPr>
        <p:grpSpPr>
          <a:xfrm>
            <a:off x="5858401" y="2454772"/>
            <a:ext cx="2140508" cy="287412"/>
            <a:chOff x="1192344" y="2454772"/>
            <a:chExt cx="2140508" cy="287412"/>
          </a:xfrm>
        </p:grpSpPr>
        <p:cxnSp>
          <p:nvCxnSpPr>
            <p:cNvPr id="97" name="Straight Connector 96">
              <a:extLst>
                <a:ext uri="{FF2B5EF4-FFF2-40B4-BE49-F238E27FC236}">
                  <a16:creationId xmlns:a16="http://schemas.microsoft.com/office/drawing/2014/main" id="{03E61D92-D1AD-994F-3010-3578D066AD15}"/>
                </a:ext>
              </a:extLst>
            </p:cNvPr>
            <p:cNvCxnSpPr>
              <a:cxnSpLocks/>
            </p:cNvCxnSpPr>
            <p:nvPr/>
          </p:nvCxnSpPr>
          <p:spPr>
            <a:xfrm>
              <a:off x="1192344" y="2729884"/>
              <a:ext cx="2052000" cy="0"/>
            </a:xfrm>
            <a:prstGeom prst="line">
              <a:avLst/>
            </a:prstGeom>
            <a:ln w="38100">
              <a:solidFill>
                <a:srgbClr val="2A564D"/>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578F5E64-BEE2-138A-B485-863F9E957183}"/>
                </a:ext>
              </a:extLst>
            </p:cNvPr>
            <p:cNvSpPr/>
            <p:nvPr/>
          </p:nvSpPr>
          <p:spPr bwMode="gray">
            <a:xfrm>
              <a:off x="1192344" y="2454772"/>
              <a:ext cx="2140508"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100" b="1" i="0" u="none" strike="noStrike" kern="1200" cap="none" spc="0" normalizeH="0" baseline="0" noProof="0" dirty="0">
                  <a:ln>
                    <a:noFill/>
                  </a:ln>
                  <a:solidFill>
                    <a:srgbClr val="2A564D"/>
                  </a:solidFill>
                  <a:effectLst/>
                  <a:uLnTx/>
                  <a:uFillTx/>
                  <a:latin typeface="+mj-lt"/>
                  <a:ea typeface="+mn-ea"/>
                  <a:cs typeface="+mn-cs"/>
                </a:rPr>
                <a:t>REPORT PREPARATION</a:t>
              </a:r>
            </a:p>
          </p:txBody>
        </p:sp>
      </p:grpSp>
      <p:grpSp>
        <p:nvGrpSpPr>
          <p:cNvPr id="99" name="Group 98">
            <a:extLst>
              <a:ext uri="{FF2B5EF4-FFF2-40B4-BE49-F238E27FC236}">
                <a16:creationId xmlns:a16="http://schemas.microsoft.com/office/drawing/2014/main" id="{8FCECF72-4BD6-8A1F-7DCB-299C887E3A93}"/>
              </a:ext>
            </a:extLst>
          </p:cNvPr>
          <p:cNvGrpSpPr/>
          <p:nvPr/>
        </p:nvGrpSpPr>
        <p:grpSpPr>
          <a:xfrm>
            <a:off x="8348498" y="2454772"/>
            <a:ext cx="2140508" cy="287412"/>
            <a:chOff x="1192344" y="2454772"/>
            <a:chExt cx="2140508" cy="287412"/>
          </a:xfrm>
        </p:grpSpPr>
        <p:cxnSp>
          <p:nvCxnSpPr>
            <p:cNvPr id="100" name="Straight Connector 99">
              <a:extLst>
                <a:ext uri="{FF2B5EF4-FFF2-40B4-BE49-F238E27FC236}">
                  <a16:creationId xmlns:a16="http://schemas.microsoft.com/office/drawing/2014/main" id="{E086022E-DE2B-106D-FB34-CCD1E35EA925}"/>
                </a:ext>
              </a:extLst>
            </p:cNvPr>
            <p:cNvCxnSpPr>
              <a:cxnSpLocks/>
            </p:cNvCxnSpPr>
            <p:nvPr/>
          </p:nvCxnSpPr>
          <p:spPr>
            <a:xfrm>
              <a:off x="1192344" y="2729884"/>
              <a:ext cx="205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0E8804E3-E0BA-CA1D-8965-2BF84D6A7BDD}"/>
                </a:ext>
              </a:extLst>
            </p:cNvPr>
            <p:cNvSpPr/>
            <p:nvPr/>
          </p:nvSpPr>
          <p:spPr bwMode="gray">
            <a:xfrm>
              <a:off x="1192344" y="2454772"/>
              <a:ext cx="2140508"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100" b="1" i="0" u="none" strike="noStrike" kern="1200" cap="none" spc="0" normalizeH="0" baseline="0" noProof="0" dirty="0">
                  <a:ln>
                    <a:noFill/>
                  </a:ln>
                  <a:effectLst/>
                  <a:uLnTx/>
                  <a:uFillTx/>
                  <a:latin typeface="+mj-lt"/>
                  <a:ea typeface="+mn-ea"/>
                  <a:cs typeface="+mn-cs"/>
                </a:rPr>
                <a:t>REPORT GENERATION </a:t>
              </a:r>
            </a:p>
          </p:txBody>
        </p:sp>
      </p:grpSp>
      <p:cxnSp>
        <p:nvCxnSpPr>
          <p:cNvPr id="103" name="Straight Arrow Connector 102">
            <a:extLst>
              <a:ext uri="{FF2B5EF4-FFF2-40B4-BE49-F238E27FC236}">
                <a16:creationId xmlns:a16="http://schemas.microsoft.com/office/drawing/2014/main" id="{3E4A89C0-2876-FA6B-4DDB-0B7F3A695003}"/>
              </a:ext>
            </a:extLst>
          </p:cNvPr>
          <p:cNvCxnSpPr>
            <a:cxnSpLocks/>
            <a:stCxn id="44" idx="3"/>
            <a:endCxn id="24" idx="1"/>
          </p:cNvCxnSpPr>
          <p:nvPr/>
        </p:nvCxnSpPr>
        <p:spPr>
          <a:xfrm>
            <a:off x="2721302" y="4385204"/>
            <a:ext cx="977589" cy="74420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1C6B71A2-9989-64C3-5E6F-4DA49B11DBAD}"/>
              </a:ext>
            </a:extLst>
          </p:cNvPr>
          <p:cNvCxnSpPr>
            <a:cxnSpLocks/>
          </p:cNvCxnSpPr>
          <p:nvPr/>
        </p:nvCxnSpPr>
        <p:spPr>
          <a:xfrm flipV="1">
            <a:off x="5156065" y="4054449"/>
            <a:ext cx="1028769" cy="104936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751FB670-12F0-3967-E48F-FD033CB3FE25}"/>
              </a:ext>
            </a:extLst>
          </p:cNvPr>
          <p:cNvGrpSpPr/>
          <p:nvPr/>
        </p:nvGrpSpPr>
        <p:grpSpPr>
          <a:xfrm>
            <a:off x="6184834" y="4396074"/>
            <a:ext cx="1457174" cy="1164225"/>
            <a:chOff x="5515187" y="3431971"/>
            <a:chExt cx="1457174" cy="1164225"/>
          </a:xfrm>
        </p:grpSpPr>
        <p:sp>
          <p:nvSpPr>
            <p:cNvPr id="118" name="TextBox 9">
              <a:extLst>
                <a:ext uri="{FF2B5EF4-FFF2-40B4-BE49-F238E27FC236}">
                  <a16:creationId xmlns:a16="http://schemas.microsoft.com/office/drawing/2014/main" id="{B552B456-E008-8A06-1E3E-CD4B3FC89209}"/>
                </a:ext>
              </a:extLst>
            </p:cNvPr>
            <p:cNvSpPr txBox="1">
              <a:spLocks noChangeArrowheads="1"/>
            </p:cNvSpPr>
            <p:nvPr/>
          </p:nvSpPr>
          <p:spPr bwMode="auto">
            <a:xfrm>
              <a:off x="5515187" y="3888310"/>
              <a:ext cx="145717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en-US" sz="1000" dirty="0">
                  <a:solidFill>
                    <a:schemeClr val="bg2">
                      <a:lumMod val="25000"/>
                    </a:schemeClr>
                  </a:solidFill>
                  <a:cs typeface="Arial" panose="020B0604020202020204" pitchFamily="34" charset="0"/>
                </a:rPr>
                <a:t>Visualisation module will use the Data Analytics agent to create pre-coded visuals</a:t>
              </a:r>
            </a:p>
          </p:txBody>
        </p:sp>
        <p:pic>
          <p:nvPicPr>
            <p:cNvPr id="119" name="Graphic 41" descr="Bar chart with solid fill">
              <a:extLst>
                <a:ext uri="{FF2B5EF4-FFF2-40B4-BE49-F238E27FC236}">
                  <a16:creationId xmlns:a16="http://schemas.microsoft.com/office/drawing/2014/main" id="{C5FC1909-34FD-FE49-D8E2-B1E9489B1002}"/>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6013038" y="3431971"/>
              <a:ext cx="462244" cy="462244"/>
            </a:xfrm>
            <a:prstGeom prst="rect">
              <a:avLst/>
            </a:prstGeom>
          </p:spPr>
        </p:pic>
      </p:grpSp>
      <p:cxnSp>
        <p:nvCxnSpPr>
          <p:cNvPr id="122" name="Straight Arrow Connector 121">
            <a:extLst>
              <a:ext uri="{FF2B5EF4-FFF2-40B4-BE49-F238E27FC236}">
                <a16:creationId xmlns:a16="http://schemas.microsoft.com/office/drawing/2014/main" id="{37C0F024-92C1-E9DE-7604-A43948EB856F}"/>
              </a:ext>
            </a:extLst>
          </p:cNvPr>
          <p:cNvCxnSpPr>
            <a:cxnSpLocks/>
          </p:cNvCxnSpPr>
          <p:nvPr/>
        </p:nvCxnSpPr>
        <p:spPr>
          <a:xfrm>
            <a:off x="5156065" y="5185668"/>
            <a:ext cx="1028769" cy="1229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75E6ACC-A82F-413B-3ACB-58317CE68123}"/>
              </a:ext>
            </a:extLst>
          </p:cNvPr>
          <p:cNvCxnSpPr>
            <a:cxnSpLocks/>
            <a:stCxn id="118" idx="3"/>
          </p:cNvCxnSpPr>
          <p:nvPr/>
        </p:nvCxnSpPr>
        <p:spPr>
          <a:xfrm flipV="1">
            <a:off x="7642008" y="4534118"/>
            <a:ext cx="1048157" cy="6722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B20FE975-EBF0-12FF-AD77-249E56032B1C}"/>
              </a:ext>
            </a:extLst>
          </p:cNvPr>
          <p:cNvSpPr/>
          <p:nvPr/>
        </p:nvSpPr>
        <p:spPr bwMode="gray">
          <a:xfrm>
            <a:off x="617126" y="1911963"/>
            <a:ext cx="626400" cy="6264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pic>
        <p:nvPicPr>
          <p:cNvPr id="6" name="Graphic 41">
            <a:extLst>
              <a:ext uri="{FF2B5EF4-FFF2-40B4-BE49-F238E27FC236}">
                <a16:creationId xmlns:a16="http://schemas.microsoft.com/office/drawing/2014/main" id="{92568363-EC94-7EFE-991F-156AF248C59F}"/>
              </a:ext>
            </a:extLst>
          </p:cNvPr>
          <p:cNvPicPr>
            <a:picLocks noChangeAspect="1"/>
          </p:cNvPicPr>
          <p:nvPr/>
        </p:nvPicPr>
        <p:blipFill>
          <a:blip r:embed="rId14"/>
          <a:srcRect/>
          <a:stretch/>
        </p:blipFill>
        <p:spPr>
          <a:xfrm>
            <a:off x="616529" y="1911395"/>
            <a:ext cx="626968" cy="626968"/>
          </a:xfrm>
          <a:prstGeom prst="rect">
            <a:avLst/>
          </a:prstGeom>
          <a:solidFill>
            <a:schemeClr val="bg1"/>
          </a:solidFill>
        </p:spPr>
      </p:pic>
    </p:spTree>
    <p:extLst>
      <p:ext uri="{BB962C8B-B14F-4D97-AF65-F5344CB8AC3E}">
        <p14:creationId xmlns:p14="http://schemas.microsoft.com/office/powerpoint/2010/main" val="2711841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D484AA-E850-E411-7C0B-0207ECC46263}"/>
              </a:ext>
            </a:extLst>
          </p:cNvPr>
          <p:cNvSpPr>
            <a:spLocks noGrp="1"/>
          </p:cNvSpPr>
          <p:nvPr>
            <p:ph type="body" sz="quarter" idx="11"/>
          </p:nvPr>
        </p:nvSpPr>
        <p:spPr/>
        <p:txBody>
          <a:bodyPr/>
          <a:lstStyle/>
          <a:p>
            <a:r>
              <a:rPr lang="en-AU" dirty="0"/>
              <a:t>Feel free to make any changes Punjy</a:t>
            </a:r>
          </a:p>
        </p:txBody>
      </p:sp>
      <p:sp>
        <p:nvSpPr>
          <p:cNvPr id="3" name="Text Placeholder 2">
            <a:extLst>
              <a:ext uri="{FF2B5EF4-FFF2-40B4-BE49-F238E27FC236}">
                <a16:creationId xmlns:a16="http://schemas.microsoft.com/office/drawing/2014/main" id="{30820BD3-4F30-464B-07F5-3598C69B73A8}"/>
              </a:ext>
            </a:extLst>
          </p:cNvPr>
          <p:cNvSpPr>
            <a:spLocks noGrp="1"/>
          </p:cNvSpPr>
          <p:nvPr>
            <p:ph type="body" sz="quarter" idx="13"/>
          </p:nvPr>
        </p:nvSpPr>
        <p:spPr/>
        <p:txBody>
          <a:bodyPr/>
          <a:lstStyle/>
          <a:p>
            <a:r>
              <a:rPr lang="en-AU" dirty="0"/>
              <a:t>Timeline Slide for V2</a:t>
            </a:r>
          </a:p>
        </p:txBody>
      </p:sp>
      <p:graphicFrame>
        <p:nvGraphicFramePr>
          <p:cNvPr id="5" name="Table 4">
            <a:extLst>
              <a:ext uri="{FF2B5EF4-FFF2-40B4-BE49-F238E27FC236}">
                <a16:creationId xmlns:a16="http://schemas.microsoft.com/office/drawing/2014/main" id="{A0154A53-CC27-677F-DF46-55CE5B8F7B74}"/>
              </a:ext>
            </a:extLst>
          </p:cNvPr>
          <p:cNvGraphicFramePr>
            <a:graphicFrameLocks noGrp="1"/>
          </p:cNvGraphicFramePr>
          <p:nvPr>
            <p:extLst>
              <p:ext uri="{D42A27DB-BD31-4B8C-83A1-F6EECF244321}">
                <p14:modId xmlns:p14="http://schemas.microsoft.com/office/powerpoint/2010/main" val="717802573"/>
              </p:ext>
            </p:extLst>
          </p:nvPr>
        </p:nvGraphicFramePr>
        <p:xfrm>
          <a:off x="1612669" y="1338313"/>
          <a:ext cx="10296696" cy="4251654"/>
        </p:xfrm>
        <a:graphic>
          <a:graphicData uri="http://schemas.openxmlformats.org/drawingml/2006/table">
            <a:tbl>
              <a:tblPr firstRow="1" bandRow="1"/>
              <a:tblGrid>
                <a:gridCol w="1287087">
                  <a:extLst>
                    <a:ext uri="{9D8B030D-6E8A-4147-A177-3AD203B41FA5}">
                      <a16:colId xmlns:a16="http://schemas.microsoft.com/office/drawing/2014/main" val="1797721822"/>
                    </a:ext>
                  </a:extLst>
                </a:gridCol>
                <a:gridCol w="1287087">
                  <a:extLst>
                    <a:ext uri="{9D8B030D-6E8A-4147-A177-3AD203B41FA5}">
                      <a16:colId xmlns:a16="http://schemas.microsoft.com/office/drawing/2014/main" val="3927370538"/>
                    </a:ext>
                  </a:extLst>
                </a:gridCol>
                <a:gridCol w="1287087">
                  <a:extLst>
                    <a:ext uri="{9D8B030D-6E8A-4147-A177-3AD203B41FA5}">
                      <a16:colId xmlns:a16="http://schemas.microsoft.com/office/drawing/2014/main" val="279264833"/>
                    </a:ext>
                  </a:extLst>
                </a:gridCol>
                <a:gridCol w="1287087">
                  <a:extLst>
                    <a:ext uri="{9D8B030D-6E8A-4147-A177-3AD203B41FA5}">
                      <a16:colId xmlns:a16="http://schemas.microsoft.com/office/drawing/2014/main" val="3746685646"/>
                    </a:ext>
                  </a:extLst>
                </a:gridCol>
                <a:gridCol w="1287087">
                  <a:extLst>
                    <a:ext uri="{9D8B030D-6E8A-4147-A177-3AD203B41FA5}">
                      <a16:colId xmlns:a16="http://schemas.microsoft.com/office/drawing/2014/main" val="4153446422"/>
                    </a:ext>
                  </a:extLst>
                </a:gridCol>
                <a:gridCol w="1287087">
                  <a:extLst>
                    <a:ext uri="{9D8B030D-6E8A-4147-A177-3AD203B41FA5}">
                      <a16:colId xmlns:a16="http://schemas.microsoft.com/office/drawing/2014/main" val="1753729995"/>
                    </a:ext>
                  </a:extLst>
                </a:gridCol>
                <a:gridCol w="1287087">
                  <a:extLst>
                    <a:ext uri="{9D8B030D-6E8A-4147-A177-3AD203B41FA5}">
                      <a16:colId xmlns:a16="http://schemas.microsoft.com/office/drawing/2014/main" val="367600330"/>
                    </a:ext>
                  </a:extLst>
                </a:gridCol>
                <a:gridCol w="1287087">
                  <a:extLst>
                    <a:ext uri="{9D8B030D-6E8A-4147-A177-3AD203B41FA5}">
                      <a16:colId xmlns:a16="http://schemas.microsoft.com/office/drawing/2014/main" val="3608028579"/>
                    </a:ext>
                  </a:extLst>
                </a:gridCol>
              </a:tblGrid>
              <a:tr h="231347">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pPr algn="ctr"/>
                      <a:r>
                        <a:rPr lang="en-AU" sz="1000" dirty="0">
                          <a:solidFill>
                            <a:schemeClr val="bg1"/>
                          </a:solidFill>
                          <a:latin typeface="+mj-lt"/>
                          <a:ea typeface="Open Sans" panose="020B0606030504020204" pitchFamily="34" charset="0"/>
                          <a:cs typeface="Open Sans" panose="020B0606030504020204" pitchFamily="34" charset="0"/>
                        </a:rPr>
                        <a:t>14-16</a:t>
                      </a:r>
                      <a:r>
                        <a:rPr lang="en-AU" sz="1000" baseline="30000" dirty="0">
                          <a:solidFill>
                            <a:schemeClr val="bg1"/>
                          </a:solidFill>
                          <a:latin typeface="+mj-lt"/>
                          <a:ea typeface="Open Sans" panose="020B0606030504020204" pitchFamily="34" charset="0"/>
                          <a:cs typeface="Open Sans" panose="020B0606030504020204" pitchFamily="34" charset="0"/>
                        </a:rPr>
                        <a:t>th</a:t>
                      </a:r>
                      <a:r>
                        <a:rPr lang="en-AU" sz="1000" dirty="0">
                          <a:solidFill>
                            <a:schemeClr val="bg1"/>
                          </a:solidFill>
                          <a:latin typeface="+mj-lt"/>
                          <a:ea typeface="Open Sans" panose="020B0606030504020204" pitchFamily="34" charset="0"/>
                          <a:cs typeface="Open Sans" panose="020B0606030504020204" pitchFamily="34" charset="0"/>
                        </a:rPr>
                        <a:t> November</a:t>
                      </a:r>
                    </a:p>
                  </a:txBody>
                  <a:tcPr marL="0" marR="0" anchor="ctr">
                    <a:lnL w="12700" cap="flat" cmpd="sng" algn="ctr">
                      <a:solidFill>
                        <a:sysClr val="window" lastClr="FFFFFF">
                          <a:lumMod val="85000"/>
                        </a:sys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609E88"/>
                    </a:solid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pPr algn="ctr"/>
                      <a:r>
                        <a:rPr lang="en-AU" sz="1000" dirty="0">
                          <a:solidFill>
                            <a:schemeClr val="bg1"/>
                          </a:solidFill>
                          <a:latin typeface="+mj-lt"/>
                          <a:ea typeface="Open Sans" panose="020B0606030504020204" pitchFamily="34" charset="0"/>
                          <a:cs typeface="Open Sans" panose="020B0606030504020204" pitchFamily="34" charset="0"/>
                        </a:rPr>
                        <a:t>16-18</a:t>
                      </a:r>
                      <a:r>
                        <a:rPr lang="en-AU" sz="1000" baseline="30000" dirty="0">
                          <a:solidFill>
                            <a:schemeClr val="bg1"/>
                          </a:solidFill>
                          <a:latin typeface="+mj-lt"/>
                          <a:ea typeface="Open Sans" panose="020B0606030504020204" pitchFamily="34" charset="0"/>
                          <a:cs typeface="Open Sans" panose="020B0606030504020204" pitchFamily="34" charset="0"/>
                        </a:rPr>
                        <a:t>th</a:t>
                      </a:r>
                      <a:r>
                        <a:rPr lang="en-AU" sz="1000" dirty="0">
                          <a:solidFill>
                            <a:schemeClr val="bg1"/>
                          </a:solidFill>
                          <a:latin typeface="+mj-lt"/>
                          <a:ea typeface="Open Sans" panose="020B0606030504020204" pitchFamily="34" charset="0"/>
                          <a:cs typeface="Open Sans" panose="020B0606030504020204" pitchFamily="34" charset="0"/>
                        </a:rPr>
                        <a:t> November</a:t>
                      </a: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609E88"/>
                    </a:solid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pPr algn="ctr"/>
                      <a:r>
                        <a:rPr lang="en-AU" sz="1000" dirty="0">
                          <a:solidFill>
                            <a:schemeClr val="bg1"/>
                          </a:solidFill>
                          <a:latin typeface="+mj-lt"/>
                          <a:ea typeface="Open Sans" panose="020B0606030504020204" pitchFamily="34" charset="0"/>
                          <a:cs typeface="Open Sans" panose="020B0606030504020204" pitchFamily="34" charset="0"/>
                        </a:rPr>
                        <a:t>18-20</a:t>
                      </a:r>
                      <a:r>
                        <a:rPr lang="en-AU" sz="1000" baseline="30000" dirty="0">
                          <a:solidFill>
                            <a:schemeClr val="bg1"/>
                          </a:solidFill>
                          <a:latin typeface="+mj-lt"/>
                          <a:ea typeface="Open Sans" panose="020B0606030504020204" pitchFamily="34" charset="0"/>
                          <a:cs typeface="Open Sans" panose="020B0606030504020204" pitchFamily="34" charset="0"/>
                        </a:rPr>
                        <a:t>th</a:t>
                      </a:r>
                      <a:r>
                        <a:rPr lang="en-AU" sz="1000" dirty="0">
                          <a:solidFill>
                            <a:schemeClr val="bg1"/>
                          </a:solidFill>
                          <a:latin typeface="+mj-lt"/>
                          <a:ea typeface="Open Sans" panose="020B0606030504020204" pitchFamily="34" charset="0"/>
                          <a:cs typeface="Open Sans" panose="020B0606030504020204" pitchFamily="34" charset="0"/>
                        </a:rPr>
                        <a:t> November</a:t>
                      </a: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609E88"/>
                    </a:solid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pPr algn="ctr"/>
                      <a:r>
                        <a:rPr lang="en-AU" sz="1000" dirty="0">
                          <a:solidFill>
                            <a:schemeClr val="bg1"/>
                          </a:solidFill>
                          <a:latin typeface="+mj-lt"/>
                          <a:ea typeface="Open Sans" panose="020B0606030504020204" pitchFamily="34" charset="0"/>
                          <a:cs typeface="Open Sans" panose="020B0606030504020204" pitchFamily="34" charset="0"/>
                        </a:rPr>
                        <a:t>20-22</a:t>
                      </a:r>
                      <a:r>
                        <a:rPr lang="en-AU" sz="1000" baseline="30000" dirty="0">
                          <a:solidFill>
                            <a:schemeClr val="bg1"/>
                          </a:solidFill>
                          <a:latin typeface="+mj-lt"/>
                          <a:ea typeface="Open Sans" panose="020B0606030504020204" pitchFamily="34" charset="0"/>
                          <a:cs typeface="Open Sans" panose="020B0606030504020204" pitchFamily="34" charset="0"/>
                        </a:rPr>
                        <a:t>nd</a:t>
                      </a:r>
                      <a:r>
                        <a:rPr lang="en-AU" sz="1000" dirty="0">
                          <a:solidFill>
                            <a:schemeClr val="bg1"/>
                          </a:solidFill>
                          <a:latin typeface="+mj-lt"/>
                          <a:ea typeface="Open Sans" panose="020B0606030504020204" pitchFamily="34" charset="0"/>
                          <a:cs typeface="Open Sans" panose="020B0606030504020204" pitchFamily="34" charset="0"/>
                        </a:rPr>
                        <a:t> November</a:t>
                      </a: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609E88"/>
                    </a:solid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pPr algn="ctr"/>
                      <a:r>
                        <a:rPr lang="en-AU" sz="1000" dirty="0">
                          <a:solidFill>
                            <a:schemeClr val="bg1"/>
                          </a:solidFill>
                          <a:latin typeface="+mj-lt"/>
                          <a:ea typeface="Open Sans" panose="020B0606030504020204" pitchFamily="34" charset="0"/>
                          <a:cs typeface="Open Sans" panose="020B0606030504020204" pitchFamily="34" charset="0"/>
                        </a:rPr>
                        <a:t>22-24</a:t>
                      </a:r>
                      <a:r>
                        <a:rPr lang="en-AU" sz="1000" baseline="30000" dirty="0">
                          <a:solidFill>
                            <a:schemeClr val="bg1"/>
                          </a:solidFill>
                          <a:latin typeface="+mj-lt"/>
                          <a:ea typeface="Open Sans" panose="020B0606030504020204" pitchFamily="34" charset="0"/>
                          <a:cs typeface="Open Sans" panose="020B0606030504020204" pitchFamily="34" charset="0"/>
                        </a:rPr>
                        <a:t>th</a:t>
                      </a:r>
                      <a:r>
                        <a:rPr lang="en-AU" sz="1000" dirty="0">
                          <a:solidFill>
                            <a:schemeClr val="bg1"/>
                          </a:solidFill>
                          <a:latin typeface="+mj-lt"/>
                          <a:ea typeface="Open Sans" panose="020B0606030504020204" pitchFamily="34" charset="0"/>
                          <a:cs typeface="Open Sans" panose="020B0606030504020204" pitchFamily="34" charset="0"/>
                        </a:rPr>
                        <a:t> </a:t>
                      </a:r>
                      <a:r>
                        <a:rPr lang="en-AU" sz="1000" dirty="0" err="1">
                          <a:solidFill>
                            <a:schemeClr val="bg1"/>
                          </a:solidFill>
                          <a:latin typeface="+mj-lt"/>
                          <a:ea typeface="Open Sans" panose="020B0606030504020204" pitchFamily="34" charset="0"/>
                          <a:cs typeface="Open Sans" panose="020B0606030504020204" pitchFamily="34" charset="0"/>
                        </a:rPr>
                        <a:t>Novermber</a:t>
                      </a:r>
                      <a:endParaRPr lang="en-AU" sz="1000" dirty="0">
                        <a:solidFill>
                          <a:schemeClr val="bg1"/>
                        </a:solidFill>
                        <a:latin typeface="+mj-lt"/>
                        <a:ea typeface="Open Sans" panose="020B0606030504020204" pitchFamily="34" charset="0"/>
                        <a:cs typeface="Open Sans" panose="020B0606030504020204" pitchFamily="34" charset="0"/>
                      </a:endParaRP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609E88"/>
                    </a:solid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pPr algn="ctr"/>
                      <a:r>
                        <a:rPr lang="en-AU" sz="1000" dirty="0">
                          <a:solidFill>
                            <a:schemeClr val="bg1"/>
                          </a:solidFill>
                          <a:latin typeface="+mj-lt"/>
                          <a:ea typeface="Open Sans" panose="020B0606030504020204" pitchFamily="34" charset="0"/>
                          <a:cs typeface="Open Sans" panose="020B0606030504020204" pitchFamily="34" charset="0"/>
                        </a:rPr>
                        <a:t>24-26</a:t>
                      </a:r>
                      <a:r>
                        <a:rPr lang="en-AU" sz="1000" baseline="30000" dirty="0">
                          <a:solidFill>
                            <a:schemeClr val="bg1"/>
                          </a:solidFill>
                          <a:latin typeface="+mj-lt"/>
                          <a:ea typeface="Open Sans" panose="020B0606030504020204" pitchFamily="34" charset="0"/>
                          <a:cs typeface="Open Sans" panose="020B0606030504020204" pitchFamily="34" charset="0"/>
                        </a:rPr>
                        <a:t>th</a:t>
                      </a:r>
                      <a:r>
                        <a:rPr lang="en-AU" sz="1000" dirty="0">
                          <a:solidFill>
                            <a:schemeClr val="bg1"/>
                          </a:solidFill>
                          <a:latin typeface="+mj-lt"/>
                          <a:ea typeface="Open Sans" panose="020B0606030504020204" pitchFamily="34" charset="0"/>
                          <a:cs typeface="Open Sans" panose="020B0606030504020204" pitchFamily="34" charset="0"/>
                        </a:rPr>
                        <a:t> </a:t>
                      </a:r>
                      <a:r>
                        <a:rPr lang="en-AU" sz="1000" dirty="0" err="1">
                          <a:solidFill>
                            <a:schemeClr val="bg1"/>
                          </a:solidFill>
                          <a:latin typeface="+mj-lt"/>
                          <a:ea typeface="Open Sans" panose="020B0606030504020204" pitchFamily="34" charset="0"/>
                          <a:cs typeface="Open Sans" panose="020B0606030504020204" pitchFamily="34" charset="0"/>
                        </a:rPr>
                        <a:t>Novermber</a:t>
                      </a:r>
                      <a:endParaRPr lang="en-AU" sz="1000" dirty="0">
                        <a:solidFill>
                          <a:schemeClr val="bg1"/>
                        </a:solidFill>
                        <a:latin typeface="+mj-lt"/>
                        <a:ea typeface="Open Sans" panose="020B0606030504020204" pitchFamily="34" charset="0"/>
                        <a:cs typeface="Open Sans" panose="020B0606030504020204" pitchFamily="34" charset="0"/>
                      </a:endParaRP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609E88"/>
                    </a:solidFill>
                  </a:tcPr>
                </a:tc>
                <a:tc>
                  <a:txBody>
                    <a:bodyPr/>
                    <a:lstStyle/>
                    <a:p>
                      <a:pPr algn="ctr"/>
                      <a:r>
                        <a:rPr lang="en-AU" sz="1000" dirty="0">
                          <a:solidFill>
                            <a:schemeClr val="bg1"/>
                          </a:solidFill>
                          <a:latin typeface="+mj-lt"/>
                          <a:ea typeface="Open Sans" panose="020B0606030504020204" pitchFamily="34" charset="0"/>
                          <a:cs typeface="Open Sans" panose="020B0606030504020204" pitchFamily="34" charset="0"/>
                        </a:rPr>
                        <a:t>26-28</a:t>
                      </a:r>
                      <a:r>
                        <a:rPr lang="en-AU" sz="1000" baseline="30000" dirty="0">
                          <a:solidFill>
                            <a:schemeClr val="bg1"/>
                          </a:solidFill>
                          <a:latin typeface="+mj-lt"/>
                          <a:ea typeface="Open Sans" panose="020B0606030504020204" pitchFamily="34" charset="0"/>
                          <a:cs typeface="Open Sans" panose="020B0606030504020204" pitchFamily="34" charset="0"/>
                        </a:rPr>
                        <a:t>th</a:t>
                      </a:r>
                      <a:r>
                        <a:rPr lang="en-AU" sz="1000" dirty="0">
                          <a:solidFill>
                            <a:schemeClr val="bg1"/>
                          </a:solidFill>
                          <a:latin typeface="+mj-lt"/>
                          <a:ea typeface="Open Sans" panose="020B0606030504020204" pitchFamily="34" charset="0"/>
                          <a:cs typeface="Open Sans" panose="020B0606030504020204" pitchFamily="34" charset="0"/>
                        </a:rPr>
                        <a:t> November</a:t>
                      </a: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609E88"/>
                    </a:solidFill>
                  </a:tcPr>
                </a:tc>
                <a:tc>
                  <a:txBody>
                    <a:bodyPr/>
                    <a:lstStyle/>
                    <a:p>
                      <a:pPr algn="ctr"/>
                      <a:r>
                        <a:rPr lang="en-AU" sz="1000" dirty="0">
                          <a:solidFill>
                            <a:schemeClr val="bg1"/>
                          </a:solidFill>
                          <a:latin typeface="+mj-lt"/>
                          <a:ea typeface="Open Sans" panose="020B0606030504020204" pitchFamily="34" charset="0"/>
                          <a:cs typeface="Open Sans" panose="020B0606030504020204" pitchFamily="34" charset="0"/>
                        </a:rPr>
                        <a:t>28-30</a:t>
                      </a:r>
                      <a:r>
                        <a:rPr lang="en-AU" sz="1000" baseline="30000" dirty="0">
                          <a:solidFill>
                            <a:schemeClr val="bg1"/>
                          </a:solidFill>
                          <a:latin typeface="+mj-lt"/>
                          <a:ea typeface="Open Sans" panose="020B0606030504020204" pitchFamily="34" charset="0"/>
                          <a:cs typeface="Open Sans" panose="020B0606030504020204" pitchFamily="34" charset="0"/>
                        </a:rPr>
                        <a:t>th</a:t>
                      </a:r>
                      <a:r>
                        <a:rPr lang="en-AU" sz="1000" dirty="0">
                          <a:solidFill>
                            <a:schemeClr val="bg1"/>
                          </a:solidFill>
                          <a:latin typeface="+mj-lt"/>
                          <a:ea typeface="Open Sans" panose="020B0606030504020204" pitchFamily="34" charset="0"/>
                          <a:cs typeface="Open Sans" panose="020B0606030504020204" pitchFamily="34" charset="0"/>
                        </a:rPr>
                        <a:t> November</a:t>
                      </a: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609E88"/>
                    </a:solidFill>
                  </a:tcPr>
                </a:tc>
                <a:extLst>
                  <a:ext uri="{0D108BD9-81ED-4DB2-BD59-A6C34878D82A}">
                    <a16:rowId xmlns:a16="http://schemas.microsoft.com/office/drawing/2014/main" val="3824699708"/>
                  </a:ext>
                </a:extLst>
              </a:tr>
              <a:tr h="231347">
                <a:tc gridSpan="8">
                  <a:txBody>
                    <a:bodyPr/>
                    <a:lstStyle/>
                    <a:p>
                      <a:pPr algn="ctr"/>
                      <a:r>
                        <a:rPr lang="en-AU" sz="1000" dirty="0">
                          <a:solidFill>
                            <a:schemeClr val="tx1"/>
                          </a:solidFill>
                          <a:latin typeface="+mj-lt"/>
                          <a:ea typeface="Open Sans" panose="020B0606030504020204" pitchFamily="34" charset="0"/>
                          <a:cs typeface="Open Sans" panose="020B0606030504020204" pitchFamily="34" charset="0"/>
                        </a:rPr>
                        <a:t>V2 Timeline for the rest of November</a:t>
                      </a:r>
                    </a:p>
                  </a:txBody>
                  <a:tcPr marL="0" marR="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AU" sz="1000" dirty="0">
                        <a:solidFill>
                          <a:schemeClr val="bg1"/>
                        </a:solidFill>
                        <a:latin typeface="+mj-lt"/>
                        <a:ea typeface="Open Sans" panose="020B0606030504020204" pitchFamily="34" charset="0"/>
                        <a:cs typeface="Open Sans" panose="020B0606030504020204" pitchFamily="34" charset="0"/>
                      </a:endParaRP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AU" sz="1000" dirty="0">
                        <a:solidFill>
                          <a:schemeClr val="bg1"/>
                        </a:solidFill>
                        <a:latin typeface="+mj-lt"/>
                        <a:ea typeface="Open Sans" panose="020B0606030504020204" pitchFamily="34" charset="0"/>
                        <a:cs typeface="Open Sans" panose="020B0606030504020204" pitchFamily="34" charset="0"/>
                      </a:endParaRP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AU" sz="1000" dirty="0">
                        <a:solidFill>
                          <a:schemeClr val="bg1"/>
                        </a:solidFill>
                        <a:latin typeface="+mj-lt"/>
                        <a:ea typeface="Open Sans" panose="020B0606030504020204" pitchFamily="34" charset="0"/>
                        <a:cs typeface="Open Sans" panose="020B0606030504020204" pitchFamily="34" charset="0"/>
                      </a:endParaRP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AU" sz="1000" dirty="0">
                        <a:solidFill>
                          <a:schemeClr val="bg1"/>
                        </a:solidFill>
                        <a:latin typeface="+mj-lt"/>
                        <a:ea typeface="Open Sans" panose="020B0606030504020204" pitchFamily="34" charset="0"/>
                        <a:cs typeface="Open Sans" panose="020B0606030504020204" pitchFamily="34" charset="0"/>
                      </a:endParaRP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rgbClr val="62B5E5">
                          <a:lumMod val="20000"/>
                          <a:lumOff val="80000"/>
                        </a:srgb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AU" sz="1000" dirty="0">
                        <a:solidFill>
                          <a:schemeClr val="bg1"/>
                        </a:solidFill>
                        <a:latin typeface="+mj-lt"/>
                        <a:ea typeface="Open Sans" panose="020B0606030504020204" pitchFamily="34" charset="0"/>
                        <a:cs typeface="Open Sans" panose="020B0606030504020204" pitchFamily="34" charset="0"/>
                      </a:endParaRPr>
                    </a:p>
                  </a:txBody>
                  <a:tcPr marL="0" marR="0" anchor="ctr">
                    <a:lnL w="12700" cap="flat" cmpd="sng" algn="ctr">
                      <a:solidFill>
                        <a:srgbClr val="62B5E5">
                          <a:lumMod val="20000"/>
                          <a:lumOff val="80000"/>
                        </a:srgb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AU" sz="1000" dirty="0">
                        <a:solidFill>
                          <a:schemeClr val="bg1"/>
                        </a:solidFill>
                        <a:latin typeface="+mj-lt"/>
                        <a:ea typeface="Open Sans" panose="020B0606030504020204" pitchFamily="34" charset="0"/>
                        <a:cs typeface="Open Sans" panose="020B0606030504020204" pitchFamily="34" charset="0"/>
                      </a:endParaRPr>
                    </a:p>
                  </a:txBody>
                  <a:tcPr marL="0" marR="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AU" sz="1000" dirty="0">
                        <a:solidFill>
                          <a:schemeClr val="bg1"/>
                        </a:solidFill>
                        <a:latin typeface="+mj-lt"/>
                        <a:ea typeface="Open Sans" panose="020B0606030504020204" pitchFamily="34" charset="0"/>
                        <a:cs typeface="Open Sans" panose="020B0606030504020204" pitchFamily="34" charset="0"/>
                      </a:endParaRPr>
                    </a:p>
                  </a:txBody>
                  <a:tcPr marL="0" marR="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459672"/>
                  </a:ext>
                </a:extLst>
              </a:tr>
              <a:tr h="3763974">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endParaRPr lang="en-AU" sz="9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ysClr val="window" lastClr="FFFFFF">
                          <a:lumMod val="85000"/>
                        </a:sys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endParaRPr lang="en-AU" sz="9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endParaRPr lang="en-AU" sz="9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endParaRPr lang="en-AU" sz="9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endParaRPr lang="en-AU" sz="9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irmala UI Semilight"/>
                        </a:defRPr>
                      </a:lvl1pPr>
                      <a:lvl2pPr marL="457200" algn="l" defTabSz="914400" rtl="0" eaLnBrk="1" latinLnBrk="0" hangingPunct="1">
                        <a:defRPr sz="1800" kern="1200">
                          <a:solidFill>
                            <a:schemeClr val="dk1"/>
                          </a:solidFill>
                          <a:latin typeface="Nirmala UI Semilight"/>
                        </a:defRPr>
                      </a:lvl2pPr>
                      <a:lvl3pPr marL="914400" algn="l" defTabSz="914400" rtl="0" eaLnBrk="1" latinLnBrk="0" hangingPunct="1">
                        <a:defRPr sz="1800" kern="1200">
                          <a:solidFill>
                            <a:schemeClr val="dk1"/>
                          </a:solidFill>
                          <a:latin typeface="Nirmala UI Semilight"/>
                        </a:defRPr>
                      </a:lvl3pPr>
                      <a:lvl4pPr marL="1371600" algn="l" defTabSz="914400" rtl="0" eaLnBrk="1" latinLnBrk="0" hangingPunct="1">
                        <a:defRPr sz="1800" kern="1200">
                          <a:solidFill>
                            <a:schemeClr val="dk1"/>
                          </a:solidFill>
                          <a:latin typeface="Nirmala UI Semilight"/>
                        </a:defRPr>
                      </a:lvl4pPr>
                      <a:lvl5pPr marL="1828800" algn="l" defTabSz="914400" rtl="0" eaLnBrk="1" latinLnBrk="0" hangingPunct="1">
                        <a:defRPr sz="1800" kern="1200">
                          <a:solidFill>
                            <a:schemeClr val="dk1"/>
                          </a:solidFill>
                          <a:latin typeface="Nirmala UI Semilight"/>
                        </a:defRPr>
                      </a:lvl5pPr>
                      <a:lvl6pPr marL="2286000" algn="l" defTabSz="914400" rtl="0" eaLnBrk="1" latinLnBrk="0" hangingPunct="1">
                        <a:defRPr sz="1800" kern="1200">
                          <a:solidFill>
                            <a:schemeClr val="dk1"/>
                          </a:solidFill>
                          <a:latin typeface="Nirmala UI Semilight"/>
                        </a:defRPr>
                      </a:lvl6pPr>
                      <a:lvl7pPr marL="2743200" algn="l" defTabSz="914400" rtl="0" eaLnBrk="1" latinLnBrk="0" hangingPunct="1">
                        <a:defRPr sz="1800" kern="1200">
                          <a:solidFill>
                            <a:schemeClr val="dk1"/>
                          </a:solidFill>
                          <a:latin typeface="Nirmala UI Semilight"/>
                        </a:defRPr>
                      </a:lvl7pPr>
                      <a:lvl8pPr marL="3200400" algn="l" defTabSz="914400" rtl="0" eaLnBrk="1" latinLnBrk="0" hangingPunct="1">
                        <a:defRPr sz="1800" kern="1200">
                          <a:solidFill>
                            <a:schemeClr val="dk1"/>
                          </a:solidFill>
                          <a:latin typeface="Nirmala UI Semilight"/>
                        </a:defRPr>
                      </a:lvl8pPr>
                      <a:lvl9pPr marL="3657600" algn="l" defTabSz="914400" rtl="0" eaLnBrk="1" latinLnBrk="0" hangingPunct="1">
                        <a:defRPr sz="1800" kern="1200">
                          <a:solidFill>
                            <a:schemeClr val="dk1"/>
                          </a:solidFill>
                          <a:latin typeface="Nirmala UI Semilight"/>
                        </a:defRPr>
                      </a:lvl9pPr>
                    </a:lstStyle>
                    <a:p>
                      <a:endParaRPr lang="en-AU" sz="9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9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9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5851397"/>
                  </a:ext>
                </a:extLst>
              </a:tr>
            </a:tbl>
          </a:graphicData>
        </a:graphic>
      </p:graphicFrame>
      <p:grpSp>
        <p:nvGrpSpPr>
          <p:cNvPr id="23" name="Group 22">
            <a:extLst>
              <a:ext uri="{FF2B5EF4-FFF2-40B4-BE49-F238E27FC236}">
                <a16:creationId xmlns:a16="http://schemas.microsoft.com/office/drawing/2014/main" id="{FD40D27B-C2CA-BE57-3516-B4CB7EA5C739}"/>
              </a:ext>
            </a:extLst>
          </p:cNvPr>
          <p:cNvGrpSpPr/>
          <p:nvPr/>
        </p:nvGrpSpPr>
        <p:grpSpPr>
          <a:xfrm>
            <a:off x="155171" y="1987901"/>
            <a:ext cx="11754193" cy="727587"/>
            <a:chOff x="155171" y="1043521"/>
            <a:chExt cx="11754193" cy="727587"/>
          </a:xfrm>
        </p:grpSpPr>
        <p:sp>
          <p:nvSpPr>
            <p:cNvPr id="6" name="Rectangle: Rounded Corners 5">
              <a:extLst>
                <a:ext uri="{FF2B5EF4-FFF2-40B4-BE49-F238E27FC236}">
                  <a16:creationId xmlns:a16="http://schemas.microsoft.com/office/drawing/2014/main" id="{B531D1B6-51D3-D1AA-7083-E06476929B6F}"/>
                </a:ext>
              </a:extLst>
            </p:cNvPr>
            <p:cNvSpPr/>
            <p:nvPr/>
          </p:nvSpPr>
          <p:spPr bwMode="gray">
            <a:xfrm>
              <a:off x="155171" y="1043521"/>
              <a:ext cx="1346662" cy="727587"/>
            </a:xfrm>
            <a:prstGeom prst="roundRect">
              <a:avLst/>
            </a:prstGeom>
            <a:solidFill>
              <a:srgbClr val="3B5C7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100" b="1" dirty="0">
                  <a:solidFill>
                    <a:schemeClr val="bg1"/>
                  </a:solidFill>
                </a:rPr>
                <a:t>Retrieval System</a:t>
              </a:r>
            </a:p>
          </p:txBody>
        </p:sp>
        <p:sp>
          <p:nvSpPr>
            <p:cNvPr id="10" name="Rectangle 9">
              <a:extLst>
                <a:ext uri="{FF2B5EF4-FFF2-40B4-BE49-F238E27FC236}">
                  <a16:creationId xmlns:a16="http://schemas.microsoft.com/office/drawing/2014/main" id="{69032E1C-2EB3-7145-13F1-2AE4C0D1BBDC}"/>
                </a:ext>
              </a:extLst>
            </p:cNvPr>
            <p:cNvSpPr/>
            <p:nvPr/>
          </p:nvSpPr>
          <p:spPr bwMode="gray">
            <a:xfrm>
              <a:off x="1612669" y="1105285"/>
              <a:ext cx="1222529" cy="604060"/>
            </a:xfrm>
            <a:prstGeom prst="rect">
              <a:avLst/>
            </a:prstGeom>
            <a:solidFill>
              <a:srgbClr val="3B5C7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800" dirty="0">
                  <a:solidFill>
                    <a:schemeClr val="bg1"/>
                  </a:solidFill>
                </a:rPr>
                <a:t>Finish first retrieval system &amp; integrate with V2 pipeline</a:t>
              </a:r>
            </a:p>
          </p:txBody>
        </p:sp>
        <p:sp>
          <p:nvSpPr>
            <p:cNvPr id="11" name="Rectangle 10">
              <a:extLst>
                <a:ext uri="{FF2B5EF4-FFF2-40B4-BE49-F238E27FC236}">
                  <a16:creationId xmlns:a16="http://schemas.microsoft.com/office/drawing/2014/main" id="{711DCED4-E47F-8062-1463-6AF8D47804E1}"/>
                </a:ext>
              </a:extLst>
            </p:cNvPr>
            <p:cNvSpPr/>
            <p:nvPr/>
          </p:nvSpPr>
          <p:spPr bwMode="gray">
            <a:xfrm>
              <a:off x="2983711" y="1105285"/>
              <a:ext cx="1726977" cy="604060"/>
            </a:xfrm>
            <a:prstGeom prst="rect">
              <a:avLst/>
            </a:prstGeom>
            <a:solidFill>
              <a:srgbClr val="3B5C7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800" dirty="0">
                  <a:solidFill>
                    <a:schemeClr val="bg1"/>
                  </a:solidFill>
                </a:rPr>
                <a:t>Fine tune final react agent performance – testing with a number scenarios to see if the right tool is used </a:t>
              </a:r>
            </a:p>
          </p:txBody>
        </p:sp>
        <p:sp>
          <p:nvSpPr>
            <p:cNvPr id="12" name="Rectangle 11">
              <a:extLst>
                <a:ext uri="{FF2B5EF4-FFF2-40B4-BE49-F238E27FC236}">
                  <a16:creationId xmlns:a16="http://schemas.microsoft.com/office/drawing/2014/main" id="{702B3F79-7024-7224-18A6-C0E3DDEEFA9E}"/>
                </a:ext>
              </a:extLst>
            </p:cNvPr>
            <p:cNvSpPr/>
            <p:nvPr/>
          </p:nvSpPr>
          <p:spPr bwMode="gray">
            <a:xfrm>
              <a:off x="4821524" y="1105285"/>
              <a:ext cx="1929232" cy="604060"/>
            </a:xfrm>
            <a:prstGeom prst="rect">
              <a:avLst/>
            </a:prstGeom>
            <a:solidFill>
              <a:srgbClr val="3B5C7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800" dirty="0">
                  <a:solidFill>
                    <a:schemeClr val="bg1"/>
                  </a:solidFill>
                </a:rPr>
                <a:t>Build in metadata into ingestion, so </a:t>
              </a:r>
              <a:r>
                <a:rPr lang="en-AU" sz="800" dirty="0" err="1">
                  <a:solidFill>
                    <a:schemeClr val="bg1"/>
                  </a:solidFill>
                </a:rPr>
                <a:t>Qdrant</a:t>
              </a:r>
              <a:r>
                <a:rPr lang="en-AU" sz="800" dirty="0">
                  <a:solidFill>
                    <a:schemeClr val="bg1"/>
                  </a:solidFill>
                </a:rPr>
                <a:t> use case can follow the same routing agents as the Elastic use case</a:t>
              </a:r>
            </a:p>
          </p:txBody>
        </p:sp>
        <p:sp>
          <p:nvSpPr>
            <p:cNvPr id="13" name="Rectangle 12">
              <a:extLst>
                <a:ext uri="{FF2B5EF4-FFF2-40B4-BE49-F238E27FC236}">
                  <a16:creationId xmlns:a16="http://schemas.microsoft.com/office/drawing/2014/main" id="{0848D469-BE5B-3CB8-AEF5-9F86AB37B3D3}"/>
                </a:ext>
              </a:extLst>
            </p:cNvPr>
            <p:cNvSpPr/>
            <p:nvPr/>
          </p:nvSpPr>
          <p:spPr bwMode="gray">
            <a:xfrm>
              <a:off x="6861591" y="1105285"/>
              <a:ext cx="5047773" cy="604060"/>
            </a:xfrm>
            <a:prstGeom prst="rect">
              <a:avLst/>
            </a:prstGeom>
            <a:solidFill>
              <a:srgbClr val="3B5C7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800" dirty="0">
                  <a:solidFill>
                    <a:schemeClr val="bg1"/>
                  </a:solidFill>
                </a:rPr>
                <a:t>Test via Eval Pipeline and tweak both use cases accordingly. Prioritise </a:t>
              </a:r>
              <a:r>
                <a:rPr lang="en-AU" sz="800" dirty="0" err="1">
                  <a:solidFill>
                    <a:schemeClr val="bg1"/>
                  </a:solidFill>
                </a:rPr>
                <a:t>Qdrant</a:t>
              </a:r>
              <a:r>
                <a:rPr lang="en-AU" sz="800" dirty="0">
                  <a:solidFill>
                    <a:schemeClr val="bg1"/>
                  </a:solidFill>
                </a:rPr>
                <a:t> use case and focus on getting agent-logs to handle longer latency</a:t>
              </a:r>
            </a:p>
          </p:txBody>
        </p:sp>
      </p:grpSp>
      <p:grpSp>
        <p:nvGrpSpPr>
          <p:cNvPr id="24" name="Group 23">
            <a:extLst>
              <a:ext uri="{FF2B5EF4-FFF2-40B4-BE49-F238E27FC236}">
                <a16:creationId xmlns:a16="http://schemas.microsoft.com/office/drawing/2014/main" id="{B8EEFEC9-15AF-C657-A0CC-D1F7CE809F4E}"/>
              </a:ext>
            </a:extLst>
          </p:cNvPr>
          <p:cNvGrpSpPr/>
          <p:nvPr/>
        </p:nvGrpSpPr>
        <p:grpSpPr>
          <a:xfrm>
            <a:off x="155171" y="2913010"/>
            <a:ext cx="11754193" cy="727200"/>
            <a:chOff x="155171" y="2253655"/>
            <a:chExt cx="11754193" cy="727200"/>
          </a:xfrm>
        </p:grpSpPr>
        <p:sp>
          <p:nvSpPr>
            <p:cNvPr id="7" name="Rectangle: Rounded Corners 6">
              <a:extLst>
                <a:ext uri="{FF2B5EF4-FFF2-40B4-BE49-F238E27FC236}">
                  <a16:creationId xmlns:a16="http://schemas.microsoft.com/office/drawing/2014/main" id="{42006903-F1E9-B174-5A03-70EC85B5494C}"/>
                </a:ext>
              </a:extLst>
            </p:cNvPr>
            <p:cNvSpPr/>
            <p:nvPr/>
          </p:nvSpPr>
          <p:spPr bwMode="gray">
            <a:xfrm>
              <a:off x="155171" y="2253655"/>
              <a:ext cx="1346662" cy="727200"/>
            </a:xfrm>
            <a:prstGeom prst="roundRect">
              <a:avLst/>
            </a:prstGeom>
            <a:solidFill>
              <a:srgbClr val="A8C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100" b="1" dirty="0">
                  <a:solidFill>
                    <a:schemeClr val="bg1"/>
                  </a:solidFill>
                </a:rPr>
                <a:t>Eval Pipeline</a:t>
              </a:r>
            </a:p>
          </p:txBody>
        </p:sp>
        <p:sp>
          <p:nvSpPr>
            <p:cNvPr id="14" name="Rectangle 13">
              <a:extLst>
                <a:ext uri="{FF2B5EF4-FFF2-40B4-BE49-F238E27FC236}">
                  <a16:creationId xmlns:a16="http://schemas.microsoft.com/office/drawing/2014/main" id="{8B8B92FD-D643-40C7-F912-8AB0B48794B5}"/>
                </a:ext>
              </a:extLst>
            </p:cNvPr>
            <p:cNvSpPr/>
            <p:nvPr/>
          </p:nvSpPr>
          <p:spPr bwMode="gray">
            <a:xfrm>
              <a:off x="1612669" y="2318621"/>
              <a:ext cx="1222529" cy="604060"/>
            </a:xfrm>
            <a:prstGeom prst="rect">
              <a:avLst/>
            </a:prstGeom>
            <a:solidFill>
              <a:srgbClr val="A8C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700" dirty="0">
                  <a:solidFill>
                    <a:schemeClr val="bg1"/>
                  </a:solidFill>
                </a:rPr>
                <a:t>Connect Eval Pipeline up to V2 end-to-end so it can be compared to V1 with existing metrics</a:t>
              </a:r>
            </a:p>
          </p:txBody>
        </p:sp>
        <p:sp>
          <p:nvSpPr>
            <p:cNvPr id="15" name="Rectangle 14">
              <a:extLst>
                <a:ext uri="{FF2B5EF4-FFF2-40B4-BE49-F238E27FC236}">
                  <a16:creationId xmlns:a16="http://schemas.microsoft.com/office/drawing/2014/main" id="{E72C1888-8431-E3F1-B84B-222BEDDCE9B3}"/>
                </a:ext>
              </a:extLst>
            </p:cNvPr>
            <p:cNvSpPr/>
            <p:nvPr/>
          </p:nvSpPr>
          <p:spPr bwMode="gray">
            <a:xfrm>
              <a:off x="2983711" y="2318621"/>
              <a:ext cx="1135245" cy="604060"/>
            </a:xfrm>
            <a:prstGeom prst="rect">
              <a:avLst/>
            </a:prstGeom>
            <a:solidFill>
              <a:srgbClr val="A8C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700" dirty="0">
                  <a:solidFill>
                    <a:schemeClr val="bg1"/>
                  </a:solidFill>
                </a:rPr>
                <a:t>Finalise volume testing, and set up offline Elastic DB for Elastic Use Case testing</a:t>
              </a:r>
            </a:p>
          </p:txBody>
        </p:sp>
        <p:sp>
          <p:nvSpPr>
            <p:cNvPr id="16" name="Rectangle 15">
              <a:extLst>
                <a:ext uri="{FF2B5EF4-FFF2-40B4-BE49-F238E27FC236}">
                  <a16:creationId xmlns:a16="http://schemas.microsoft.com/office/drawing/2014/main" id="{0DB2C9C4-D4DC-4896-9EA2-80E7B9F75EF0}"/>
                </a:ext>
              </a:extLst>
            </p:cNvPr>
            <p:cNvSpPr/>
            <p:nvPr/>
          </p:nvSpPr>
          <p:spPr bwMode="gray">
            <a:xfrm>
              <a:off x="4267470" y="2318621"/>
              <a:ext cx="3664838" cy="604060"/>
            </a:xfrm>
            <a:prstGeom prst="rect">
              <a:avLst/>
            </a:prstGeom>
            <a:solidFill>
              <a:srgbClr val="A8C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800" dirty="0">
                  <a:solidFill>
                    <a:schemeClr val="bg1"/>
                  </a:solidFill>
                </a:rPr>
                <a:t>Design evaluation tests for any subsystems within the different components of V2 e.g. a query processing eval test, a retrieval eval test, and a final generation eval test</a:t>
              </a:r>
            </a:p>
          </p:txBody>
        </p:sp>
        <p:sp>
          <p:nvSpPr>
            <p:cNvPr id="17" name="Rectangle 16">
              <a:extLst>
                <a:ext uri="{FF2B5EF4-FFF2-40B4-BE49-F238E27FC236}">
                  <a16:creationId xmlns:a16="http://schemas.microsoft.com/office/drawing/2014/main" id="{49D43853-3005-51B6-486C-97688304F2A3}"/>
                </a:ext>
              </a:extLst>
            </p:cNvPr>
            <p:cNvSpPr/>
            <p:nvPr/>
          </p:nvSpPr>
          <p:spPr bwMode="gray">
            <a:xfrm>
              <a:off x="8195553" y="2318621"/>
              <a:ext cx="3713811" cy="604060"/>
            </a:xfrm>
            <a:prstGeom prst="rect">
              <a:avLst/>
            </a:prstGeom>
            <a:solidFill>
              <a:srgbClr val="A8C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800" dirty="0">
                  <a:solidFill>
                    <a:schemeClr val="bg1"/>
                  </a:solidFill>
                </a:rPr>
                <a:t>Run Evaluations and analyse the root cause of poor performance so the developers can tackle issues</a:t>
              </a:r>
            </a:p>
          </p:txBody>
        </p:sp>
      </p:grpSp>
      <p:grpSp>
        <p:nvGrpSpPr>
          <p:cNvPr id="25" name="Group 24">
            <a:extLst>
              <a:ext uri="{FF2B5EF4-FFF2-40B4-BE49-F238E27FC236}">
                <a16:creationId xmlns:a16="http://schemas.microsoft.com/office/drawing/2014/main" id="{5B1CB635-C505-1A15-A79A-06452B5577A5}"/>
              </a:ext>
            </a:extLst>
          </p:cNvPr>
          <p:cNvGrpSpPr/>
          <p:nvPr/>
        </p:nvGrpSpPr>
        <p:grpSpPr>
          <a:xfrm>
            <a:off x="155171" y="3837732"/>
            <a:ext cx="7777137" cy="727200"/>
            <a:chOff x="155171" y="3480690"/>
            <a:chExt cx="7777137" cy="727200"/>
          </a:xfrm>
        </p:grpSpPr>
        <p:sp>
          <p:nvSpPr>
            <p:cNvPr id="8" name="Rectangle: Rounded Corners 7">
              <a:extLst>
                <a:ext uri="{FF2B5EF4-FFF2-40B4-BE49-F238E27FC236}">
                  <a16:creationId xmlns:a16="http://schemas.microsoft.com/office/drawing/2014/main" id="{BE67AC6D-743C-7677-C502-D98B9C84E6AE}"/>
                </a:ext>
              </a:extLst>
            </p:cNvPr>
            <p:cNvSpPr/>
            <p:nvPr/>
          </p:nvSpPr>
          <p:spPr bwMode="gray">
            <a:xfrm>
              <a:off x="155171" y="3480690"/>
              <a:ext cx="1346662" cy="727200"/>
            </a:xfrm>
            <a:prstGeom prst="roundRect">
              <a:avLst/>
            </a:prstGeom>
            <a:solidFill>
              <a:srgbClr val="609E8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100" b="1" dirty="0">
                  <a:solidFill>
                    <a:schemeClr val="bg1"/>
                  </a:solidFill>
                </a:rPr>
                <a:t>UI Changes</a:t>
              </a:r>
            </a:p>
          </p:txBody>
        </p:sp>
        <p:sp>
          <p:nvSpPr>
            <p:cNvPr id="18" name="Rectangle 17">
              <a:extLst>
                <a:ext uri="{FF2B5EF4-FFF2-40B4-BE49-F238E27FC236}">
                  <a16:creationId xmlns:a16="http://schemas.microsoft.com/office/drawing/2014/main" id="{A3CB262C-8321-DC8F-D528-D40EA3C9A121}"/>
                </a:ext>
              </a:extLst>
            </p:cNvPr>
            <p:cNvSpPr/>
            <p:nvPr/>
          </p:nvSpPr>
          <p:spPr bwMode="gray">
            <a:xfrm>
              <a:off x="1612669" y="3531957"/>
              <a:ext cx="2506287" cy="604060"/>
            </a:xfrm>
            <a:prstGeom prst="rect">
              <a:avLst/>
            </a:prstGeom>
            <a:solidFill>
              <a:srgbClr val="609E8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900" dirty="0">
                  <a:solidFill>
                    <a:schemeClr val="bg1"/>
                  </a:solidFill>
                </a:rPr>
                <a:t>UI Change for Human In the Loop validation</a:t>
              </a:r>
            </a:p>
          </p:txBody>
        </p:sp>
        <p:sp>
          <p:nvSpPr>
            <p:cNvPr id="19" name="Rectangle 18">
              <a:extLst>
                <a:ext uri="{FF2B5EF4-FFF2-40B4-BE49-F238E27FC236}">
                  <a16:creationId xmlns:a16="http://schemas.microsoft.com/office/drawing/2014/main" id="{EAD9DB42-326C-72EA-4149-877451C414E7}"/>
                </a:ext>
              </a:extLst>
            </p:cNvPr>
            <p:cNvSpPr/>
            <p:nvPr/>
          </p:nvSpPr>
          <p:spPr bwMode="gray">
            <a:xfrm>
              <a:off x="4267470" y="3531957"/>
              <a:ext cx="3664838" cy="604060"/>
            </a:xfrm>
            <a:prstGeom prst="rect">
              <a:avLst/>
            </a:prstGeom>
            <a:solidFill>
              <a:srgbClr val="609E8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900" dirty="0">
                  <a:solidFill>
                    <a:schemeClr val="bg1"/>
                  </a:solidFill>
                </a:rPr>
                <a:t>UI Addition for rendering chain-of-thought/agent logs</a:t>
              </a:r>
            </a:p>
          </p:txBody>
        </p:sp>
      </p:grpSp>
      <p:grpSp>
        <p:nvGrpSpPr>
          <p:cNvPr id="26" name="Group 25">
            <a:extLst>
              <a:ext uri="{FF2B5EF4-FFF2-40B4-BE49-F238E27FC236}">
                <a16:creationId xmlns:a16="http://schemas.microsoft.com/office/drawing/2014/main" id="{D55FB57A-58AF-EDD9-4133-C256AAD20688}"/>
              </a:ext>
            </a:extLst>
          </p:cNvPr>
          <p:cNvGrpSpPr/>
          <p:nvPr/>
        </p:nvGrpSpPr>
        <p:grpSpPr>
          <a:xfrm>
            <a:off x="155171" y="4762453"/>
            <a:ext cx="11754194" cy="727200"/>
            <a:chOff x="155171" y="4683723"/>
            <a:chExt cx="11754194" cy="727200"/>
          </a:xfrm>
        </p:grpSpPr>
        <p:sp>
          <p:nvSpPr>
            <p:cNvPr id="9" name="Rectangle: Rounded Corners 8">
              <a:extLst>
                <a:ext uri="{FF2B5EF4-FFF2-40B4-BE49-F238E27FC236}">
                  <a16:creationId xmlns:a16="http://schemas.microsoft.com/office/drawing/2014/main" id="{5EBA5C1B-5BA9-EB0B-7EB1-618C90BB783A}"/>
                </a:ext>
              </a:extLst>
            </p:cNvPr>
            <p:cNvSpPr/>
            <p:nvPr/>
          </p:nvSpPr>
          <p:spPr bwMode="gray">
            <a:xfrm>
              <a:off x="155171" y="4683723"/>
              <a:ext cx="1346662" cy="727200"/>
            </a:xfrm>
            <a:prstGeom prst="roundRect">
              <a:avLst/>
            </a:prstGeom>
            <a:solidFill>
              <a:srgbClr val="2A564D"/>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100" b="1" dirty="0">
                  <a:solidFill>
                    <a:schemeClr val="bg1"/>
                  </a:solidFill>
                </a:rPr>
                <a:t>End to end build</a:t>
              </a:r>
            </a:p>
          </p:txBody>
        </p:sp>
        <p:sp>
          <p:nvSpPr>
            <p:cNvPr id="20" name="Rectangle 19">
              <a:extLst>
                <a:ext uri="{FF2B5EF4-FFF2-40B4-BE49-F238E27FC236}">
                  <a16:creationId xmlns:a16="http://schemas.microsoft.com/office/drawing/2014/main" id="{DB3E1463-2684-3593-693B-A561D5BF42DC}"/>
                </a:ext>
              </a:extLst>
            </p:cNvPr>
            <p:cNvSpPr/>
            <p:nvPr/>
          </p:nvSpPr>
          <p:spPr bwMode="gray">
            <a:xfrm>
              <a:off x="1612670" y="4745293"/>
              <a:ext cx="3748879" cy="604060"/>
            </a:xfrm>
            <a:prstGeom prst="rect">
              <a:avLst/>
            </a:prstGeom>
            <a:solidFill>
              <a:srgbClr val="2A564D"/>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900" dirty="0">
                  <a:solidFill>
                    <a:schemeClr val="bg1"/>
                  </a:solidFill>
                </a:rPr>
                <a:t>Finalise query processing and final generation subsystems with critiquing agents</a:t>
              </a:r>
            </a:p>
          </p:txBody>
        </p:sp>
        <p:sp>
          <p:nvSpPr>
            <p:cNvPr id="21" name="Rectangle 20">
              <a:extLst>
                <a:ext uri="{FF2B5EF4-FFF2-40B4-BE49-F238E27FC236}">
                  <a16:creationId xmlns:a16="http://schemas.microsoft.com/office/drawing/2014/main" id="{7FACB5D1-962F-F9FA-9CB3-286B8CE22586}"/>
                </a:ext>
              </a:extLst>
            </p:cNvPr>
            <p:cNvSpPr/>
            <p:nvPr/>
          </p:nvSpPr>
          <p:spPr bwMode="gray">
            <a:xfrm>
              <a:off x="5472386" y="4745293"/>
              <a:ext cx="4013312" cy="604060"/>
            </a:xfrm>
            <a:prstGeom prst="rect">
              <a:avLst/>
            </a:prstGeom>
            <a:solidFill>
              <a:srgbClr val="2A564D"/>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900" dirty="0">
                  <a:solidFill>
                    <a:schemeClr val="bg1"/>
                  </a:solidFill>
                </a:rPr>
                <a:t>Focus on latency management, parallelising/optimising LLM calls and monitoring memory</a:t>
              </a:r>
            </a:p>
          </p:txBody>
        </p:sp>
        <p:sp>
          <p:nvSpPr>
            <p:cNvPr id="22" name="Rectangle 21">
              <a:extLst>
                <a:ext uri="{FF2B5EF4-FFF2-40B4-BE49-F238E27FC236}">
                  <a16:creationId xmlns:a16="http://schemas.microsoft.com/office/drawing/2014/main" id="{5BA1A8EA-5EEE-9CFD-D6BA-C9ADAA447F43}"/>
                </a:ext>
              </a:extLst>
            </p:cNvPr>
            <p:cNvSpPr/>
            <p:nvPr/>
          </p:nvSpPr>
          <p:spPr bwMode="gray">
            <a:xfrm>
              <a:off x="9596535" y="4745293"/>
              <a:ext cx="2312830" cy="604060"/>
            </a:xfrm>
            <a:prstGeom prst="rect">
              <a:avLst/>
            </a:prstGeom>
            <a:solidFill>
              <a:srgbClr val="2A564D"/>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900" dirty="0">
                  <a:solidFill>
                    <a:schemeClr val="bg1"/>
                  </a:solidFill>
                </a:rPr>
                <a:t>Prepare for Deployment</a:t>
              </a:r>
            </a:p>
          </p:txBody>
        </p:sp>
      </p:grpSp>
    </p:spTree>
    <p:extLst>
      <p:ext uri="{BB962C8B-B14F-4D97-AF65-F5344CB8AC3E}">
        <p14:creationId xmlns:p14="http://schemas.microsoft.com/office/powerpoint/2010/main" val="1328171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A14ABE-0262-2500-4B7E-3CEE85D34F4C}"/>
              </a:ext>
            </a:extLst>
          </p:cNvPr>
          <p:cNvSpPr>
            <a:spLocks noGrp="1"/>
          </p:cNvSpPr>
          <p:nvPr>
            <p:ph type="body" sz="quarter" idx="11"/>
          </p:nvPr>
        </p:nvSpPr>
        <p:spPr/>
        <p:txBody>
          <a:bodyPr/>
          <a:lstStyle/>
          <a:p>
            <a:r>
              <a:rPr lang="en-AU" dirty="0"/>
              <a:t>Current Zara Azure deployment technology stack</a:t>
            </a:r>
          </a:p>
        </p:txBody>
      </p:sp>
      <p:sp>
        <p:nvSpPr>
          <p:cNvPr id="3" name="Text Placeholder 2">
            <a:extLst>
              <a:ext uri="{FF2B5EF4-FFF2-40B4-BE49-F238E27FC236}">
                <a16:creationId xmlns:a16="http://schemas.microsoft.com/office/drawing/2014/main" id="{94164926-5847-C76F-1EB0-E7F67D4A9E8F}"/>
              </a:ext>
            </a:extLst>
          </p:cNvPr>
          <p:cNvSpPr>
            <a:spLocks noGrp="1"/>
          </p:cNvSpPr>
          <p:nvPr>
            <p:ph type="body" sz="quarter" idx="13"/>
          </p:nvPr>
        </p:nvSpPr>
        <p:spPr/>
        <p:txBody>
          <a:bodyPr/>
          <a:lstStyle/>
          <a:p>
            <a:r>
              <a:rPr lang="en-AU" dirty="0"/>
              <a:t>Azure Diagram</a:t>
            </a:r>
          </a:p>
        </p:txBody>
      </p:sp>
      <p:sp>
        <p:nvSpPr>
          <p:cNvPr id="4" name="Rectangle 3">
            <a:extLst>
              <a:ext uri="{FF2B5EF4-FFF2-40B4-BE49-F238E27FC236}">
                <a16:creationId xmlns:a16="http://schemas.microsoft.com/office/drawing/2014/main" id="{F937C47F-ED84-0E02-D64B-9B2541EF23F9}"/>
              </a:ext>
            </a:extLst>
          </p:cNvPr>
          <p:cNvSpPr>
            <a:spLocks/>
          </p:cNvSpPr>
          <p:nvPr/>
        </p:nvSpPr>
        <p:spPr>
          <a:xfrm>
            <a:off x="2080300" y="1542268"/>
            <a:ext cx="4724552" cy="3251773"/>
          </a:xfrm>
          <a:prstGeom prst="rect">
            <a:avLst/>
          </a:prstGeom>
          <a:solidFill>
            <a:srgbClr val="5788B7"/>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94A01B5F-25E4-3F9B-1EDE-DADD67EB2239}"/>
              </a:ext>
            </a:extLst>
          </p:cNvPr>
          <p:cNvSpPr>
            <a:spLocks/>
          </p:cNvSpPr>
          <p:nvPr/>
        </p:nvSpPr>
        <p:spPr bwMode="gray">
          <a:xfrm>
            <a:off x="2153050" y="1621118"/>
            <a:ext cx="4535069" cy="3078812"/>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a:ea typeface="+mn-ea"/>
              <a:cs typeface="+mn-cs"/>
            </a:endParaRPr>
          </a:p>
        </p:txBody>
      </p:sp>
      <p:cxnSp>
        <p:nvCxnSpPr>
          <p:cNvPr id="6" name="Straight Connector 5">
            <a:extLst>
              <a:ext uri="{FF2B5EF4-FFF2-40B4-BE49-F238E27FC236}">
                <a16:creationId xmlns:a16="http://schemas.microsoft.com/office/drawing/2014/main" id="{3701B9E6-DF8F-38DA-E224-5C21E47C3C61}"/>
              </a:ext>
            </a:extLst>
          </p:cNvPr>
          <p:cNvCxnSpPr>
            <a:cxnSpLocks/>
          </p:cNvCxnSpPr>
          <p:nvPr/>
        </p:nvCxnSpPr>
        <p:spPr>
          <a:xfrm>
            <a:off x="2080303" y="1471088"/>
            <a:ext cx="4724549" cy="7856"/>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BE97F75-A6A6-1FC8-D8F3-E839B451C7E5}"/>
              </a:ext>
            </a:extLst>
          </p:cNvPr>
          <p:cNvSpPr/>
          <p:nvPr/>
        </p:nvSpPr>
        <p:spPr bwMode="gray">
          <a:xfrm>
            <a:off x="2080301" y="1195976"/>
            <a:ext cx="4817534"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1200" b="1" dirty="0">
                <a:solidFill>
                  <a:schemeClr val="accent1">
                    <a:lumMod val="50000"/>
                  </a:schemeClr>
                </a:solidFill>
                <a:latin typeface="+mj-lt"/>
              </a:rPr>
              <a:t>Zara LM Source Code</a:t>
            </a:r>
          </a:p>
        </p:txBody>
      </p:sp>
      <p:sp>
        <p:nvSpPr>
          <p:cNvPr id="25" name="Rectangle 24">
            <a:extLst>
              <a:ext uri="{FF2B5EF4-FFF2-40B4-BE49-F238E27FC236}">
                <a16:creationId xmlns:a16="http://schemas.microsoft.com/office/drawing/2014/main" id="{98688FC5-DC56-4744-D496-0A5618B366F4}"/>
              </a:ext>
            </a:extLst>
          </p:cNvPr>
          <p:cNvSpPr/>
          <p:nvPr/>
        </p:nvSpPr>
        <p:spPr bwMode="gray">
          <a:xfrm>
            <a:off x="2309960" y="1709149"/>
            <a:ext cx="4280787" cy="2892211"/>
          </a:xfrm>
          <a:prstGeom prst="rect">
            <a:avLst/>
          </a:prstGeom>
          <a:noFill/>
          <a:ln w="19050" algn="ctr">
            <a:solidFill>
              <a:srgbClr val="099CEC"/>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cxnSp>
        <p:nvCxnSpPr>
          <p:cNvPr id="40" name="Straight Connector 39">
            <a:extLst>
              <a:ext uri="{FF2B5EF4-FFF2-40B4-BE49-F238E27FC236}">
                <a16:creationId xmlns:a16="http://schemas.microsoft.com/office/drawing/2014/main" id="{25BC223E-4FB2-820A-00D4-C838609CD987}"/>
              </a:ext>
            </a:extLst>
          </p:cNvPr>
          <p:cNvCxnSpPr>
            <a:cxnSpLocks/>
          </p:cNvCxnSpPr>
          <p:nvPr/>
        </p:nvCxnSpPr>
        <p:spPr>
          <a:xfrm>
            <a:off x="457240" y="1485655"/>
            <a:ext cx="1283925"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E0A46C4-1A60-43A0-5F98-C1CAC81A963F}"/>
              </a:ext>
            </a:extLst>
          </p:cNvPr>
          <p:cNvSpPr>
            <a:spLocks/>
          </p:cNvSpPr>
          <p:nvPr/>
        </p:nvSpPr>
        <p:spPr>
          <a:xfrm>
            <a:off x="457239" y="1556834"/>
            <a:ext cx="1283926" cy="2310532"/>
          </a:xfrm>
          <a:prstGeom prst="rect">
            <a:avLst/>
          </a:prstGeom>
          <a:solidFill>
            <a:srgbClr val="5788B7"/>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a:extLst>
              <a:ext uri="{FF2B5EF4-FFF2-40B4-BE49-F238E27FC236}">
                <a16:creationId xmlns:a16="http://schemas.microsoft.com/office/drawing/2014/main" id="{E430D200-593C-0013-87D2-B1A94F11A945}"/>
              </a:ext>
            </a:extLst>
          </p:cNvPr>
          <p:cNvSpPr>
            <a:spLocks/>
          </p:cNvSpPr>
          <p:nvPr/>
        </p:nvSpPr>
        <p:spPr bwMode="gray">
          <a:xfrm>
            <a:off x="535232" y="1635396"/>
            <a:ext cx="1127941" cy="2094313"/>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44" name="Group 43">
            <a:extLst>
              <a:ext uri="{FF2B5EF4-FFF2-40B4-BE49-F238E27FC236}">
                <a16:creationId xmlns:a16="http://schemas.microsoft.com/office/drawing/2014/main" id="{A8DF054E-998B-5BA2-85DA-BF0A2B44EA5C}"/>
              </a:ext>
            </a:extLst>
          </p:cNvPr>
          <p:cNvGrpSpPr/>
          <p:nvPr/>
        </p:nvGrpSpPr>
        <p:grpSpPr>
          <a:xfrm>
            <a:off x="668012" y="1823990"/>
            <a:ext cx="761596" cy="872063"/>
            <a:chOff x="626676" y="1801901"/>
            <a:chExt cx="1030740" cy="1180245"/>
          </a:xfrm>
        </p:grpSpPr>
        <p:sp>
          <p:nvSpPr>
            <p:cNvPr id="46" name="TextBox 9">
              <a:extLst>
                <a:ext uri="{FF2B5EF4-FFF2-40B4-BE49-F238E27FC236}">
                  <a16:creationId xmlns:a16="http://schemas.microsoft.com/office/drawing/2014/main" id="{78DAC0AA-C303-6ACB-A480-A4240F53A08B}"/>
                </a:ext>
              </a:extLst>
            </p:cNvPr>
            <p:cNvSpPr txBox="1">
              <a:spLocks noChangeArrowheads="1"/>
            </p:cNvSpPr>
            <p:nvPr/>
          </p:nvSpPr>
          <p:spPr bwMode="auto">
            <a:xfrm>
              <a:off x="626676" y="2190715"/>
              <a:ext cx="1030740" cy="79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1" dirty="0">
                  <a:solidFill>
                    <a:prstClr val="black"/>
                  </a:solidFill>
                  <a:ea typeface="Amazon Ember" panose="020B0603020204020204" pitchFamily="34" charset="0"/>
                  <a:cs typeface="Arial" panose="020B0604020202020204" pitchFamily="34" charset="0"/>
                </a:rPr>
                <a:t>DevOps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Version Control &amp; Deployment </a:t>
              </a:r>
            </a:p>
          </p:txBody>
        </p:sp>
        <p:pic>
          <p:nvPicPr>
            <p:cNvPr id="47" name="Picture 46">
              <a:extLst>
                <a:ext uri="{FF2B5EF4-FFF2-40B4-BE49-F238E27FC236}">
                  <a16:creationId xmlns:a16="http://schemas.microsoft.com/office/drawing/2014/main" id="{05FD0396-6B33-3230-F4C5-A9C7A8AEAFA9}"/>
                </a:ext>
              </a:extLst>
            </p:cNvPr>
            <p:cNvPicPr>
              <a:picLocks noChangeAspect="1"/>
            </p:cNvPicPr>
            <p:nvPr/>
          </p:nvPicPr>
          <p:blipFill>
            <a:blip r:embed="rId2"/>
            <a:srcRect/>
            <a:stretch/>
          </p:blipFill>
          <p:spPr>
            <a:xfrm>
              <a:off x="925844" y="1801901"/>
              <a:ext cx="432404" cy="432404"/>
            </a:xfrm>
            <a:prstGeom prst="rect">
              <a:avLst/>
            </a:prstGeom>
          </p:spPr>
        </p:pic>
      </p:grpSp>
      <p:sp>
        <p:nvSpPr>
          <p:cNvPr id="45" name="Rectangle 44">
            <a:extLst>
              <a:ext uri="{FF2B5EF4-FFF2-40B4-BE49-F238E27FC236}">
                <a16:creationId xmlns:a16="http://schemas.microsoft.com/office/drawing/2014/main" id="{F654EDD6-8167-A1C1-0D53-45965A824D67}"/>
              </a:ext>
            </a:extLst>
          </p:cNvPr>
          <p:cNvSpPr/>
          <p:nvPr/>
        </p:nvSpPr>
        <p:spPr bwMode="gray">
          <a:xfrm>
            <a:off x="457239" y="1235286"/>
            <a:ext cx="1283926" cy="193199"/>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dirty="0">
                <a:ln>
                  <a:noFill/>
                </a:ln>
                <a:solidFill>
                  <a:schemeClr val="accent1">
                    <a:lumMod val="50000"/>
                  </a:schemeClr>
                </a:solidFill>
                <a:effectLst/>
                <a:uLnTx/>
                <a:uFillTx/>
                <a:latin typeface="+mj-lt"/>
                <a:ea typeface="+mn-ea"/>
                <a:cs typeface="+mn-cs"/>
              </a:rPr>
              <a:t>CI/CD</a:t>
            </a:r>
            <a:endParaRPr kumimoji="0" lang="en-US" sz="1200" b="1" i="0" u="none" strike="noStrike" kern="1200" cap="none" spc="0" normalizeH="0" baseline="0" noProof="0" dirty="0">
              <a:ln>
                <a:noFill/>
              </a:ln>
              <a:solidFill>
                <a:prstClr val="black"/>
              </a:solidFill>
              <a:effectLst/>
              <a:uLnTx/>
              <a:uFillTx/>
              <a:latin typeface="+mj-lt"/>
              <a:ea typeface="+mn-ea"/>
              <a:cs typeface="+mn-cs"/>
            </a:endParaRPr>
          </a:p>
        </p:txBody>
      </p:sp>
      <p:cxnSp>
        <p:nvCxnSpPr>
          <p:cNvPr id="48" name="Straight Arrow Connector 47">
            <a:extLst>
              <a:ext uri="{FF2B5EF4-FFF2-40B4-BE49-F238E27FC236}">
                <a16:creationId xmlns:a16="http://schemas.microsoft.com/office/drawing/2014/main" id="{4EFD1020-F042-B452-A74A-D7793B20A9E9}"/>
              </a:ext>
            </a:extLst>
          </p:cNvPr>
          <p:cNvCxnSpPr>
            <a:cxnSpLocks/>
          </p:cNvCxnSpPr>
          <p:nvPr/>
        </p:nvCxnSpPr>
        <p:spPr>
          <a:xfrm>
            <a:off x="1568200" y="4166280"/>
            <a:ext cx="692733" cy="0"/>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50" name="Group 49">
            <a:extLst>
              <a:ext uri="{FF2B5EF4-FFF2-40B4-BE49-F238E27FC236}">
                <a16:creationId xmlns:a16="http://schemas.microsoft.com/office/drawing/2014/main" id="{D31861B4-E5B6-8254-F793-679942D242A6}"/>
              </a:ext>
            </a:extLst>
          </p:cNvPr>
          <p:cNvGrpSpPr/>
          <p:nvPr/>
        </p:nvGrpSpPr>
        <p:grpSpPr>
          <a:xfrm>
            <a:off x="2558861" y="3743227"/>
            <a:ext cx="734392" cy="778847"/>
            <a:chOff x="2136227" y="2987532"/>
            <a:chExt cx="835395" cy="885961"/>
          </a:xfrm>
        </p:grpSpPr>
        <p:sp>
          <p:nvSpPr>
            <p:cNvPr id="51" name="TextBox 20">
              <a:extLst>
                <a:ext uri="{FF2B5EF4-FFF2-40B4-BE49-F238E27FC236}">
                  <a16:creationId xmlns:a16="http://schemas.microsoft.com/office/drawing/2014/main" id="{C74F228D-7629-93CE-37B9-B89ECAF7269C}"/>
                </a:ext>
              </a:extLst>
            </p:cNvPr>
            <p:cNvSpPr txBox="1">
              <a:spLocks noChangeArrowheads="1"/>
            </p:cNvSpPr>
            <p:nvPr/>
          </p:nvSpPr>
          <p:spPr bwMode="auto">
            <a:xfrm>
              <a:off x="2136227" y="3348335"/>
              <a:ext cx="835395" cy="52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Blob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Document Storage</a:t>
              </a:r>
            </a:p>
          </p:txBody>
        </p:sp>
        <p:pic>
          <p:nvPicPr>
            <p:cNvPr id="52" name="Graphic 10">
              <a:extLst>
                <a:ext uri="{FF2B5EF4-FFF2-40B4-BE49-F238E27FC236}">
                  <a16:creationId xmlns:a16="http://schemas.microsoft.com/office/drawing/2014/main" id="{B2B394E1-4DD0-42D7-E84C-98F8C425F584}"/>
                </a:ext>
              </a:extLst>
            </p:cNvPr>
            <p:cNvPicPr>
              <a:picLocks noChangeAspect="1" noChangeArrowheads="1"/>
            </p:cNvPicPr>
            <p:nvPr/>
          </p:nvPicPr>
          <p:blipFill>
            <a:blip r:embed="rId3"/>
            <a:srcRect/>
            <a:stretch/>
          </p:blipFill>
          <p:spPr bwMode="auto">
            <a:xfrm>
              <a:off x="2380287" y="2987532"/>
              <a:ext cx="346680" cy="346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4" name="TextBox 20">
            <a:extLst>
              <a:ext uri="{FF2B5EF4-FFF2-40B4-BE49-F238E27FC236}">
                <a16:creationId xmlns:a16="http://schemas.microsoft.com/office/drawing/2014/main" id="{C76B364B-3F8D-1FD8-BDB1-D08CA60D571B}"/>
              </a:ext>
            </a:extLst>
          </p:cNvPr>
          <p:cNvSpPr txBox="1">
            <a:spLocks noChangeArrowheads="1"/>
          </p:cNvSpPr>
          <p:nvPr/>
        </p:nvSpPr>
        <p:spPr bwMode="auto">
          <a:xfrm>
            <a:off x="690002" y="3084142"/>
            <a:ext cx="7343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Container Registry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a:solidFill>
                  <a:prstClr val="black"/>
                </a:solidFill>
                <a:latin typeface="Calibri"/>
                <a:ea typeface="Amazon Ember" panose="020B0603020204020204" pitchFamily="34" charset="0"/>
                <a:cs typeface="Arial" panose="020B0604020202020204" pitchFamily="34" charset="0"/>
              </a:rPr>
              <a:t>Storing Docker Images</a:t>
            </a:r>
            <a:endPar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55" name="Graphic 10">
            <a:extLst>
              <a:ext uri="{FF2B5EF4-FFF2-40B4-BE49-F238E27FC236}">
                <a16:creationId xmlns:a16="http://schemas.microsoft.com/office/drawing/2014/main" id="{139AAE1A-9229-1FEA-61A6-3D31E8B050C9}"/>
              </a:ext>
            </a:extLst>
          </p:cNvPr>
          <p:cNvPicPr>
            <a:picLocks noChangeAspect="1" noChangeArrowheads="1"/>
          </p:cNvPicPr>
          <p:nvPr/>
        </p:nvPicPr>
        <p:blipFill>
          <a:blip r:embed="rId4"/>
          <a:srcRect/>
          <a:stretch/>
        </p:blipFill>
        <p:spPr bwMode="auto">
          <a:xfrm>
            <a:off x="777258" y="2830453"/>
            <a:ext cx="538098" cy="28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Rectangle 56">
            <a:extLst>
              <a:ext uri="{FF2B5EF4-FFF2-40B4-BE49-F238E27FC236}">
                <a16:creationId xmlns:a16="http://schemas.microsoft.com/office/drawing/2014/main" id="{6BDBE5BB-27EB-C1FA-B71F-9DC34EAAD76D}"/>
              </a:ext>
            </a:extLst>
          </p:cNvPr>
          <p:cNvSpPr>
            <a:spLocks/>
          </p:cNvSpPr>
          <p:nvPr/>
        </p:nvSpPr>
        <p:spPr>
          <a:xfrm>
            <a:off x="6932969" y="1542268"/>
            <a:ext cx="4509957" cy="3251773"/>
          </a:xfrm>
          <a:prstGeom prst="rect">
            <a:avLst/>
          </a:prstGeom>
          <a:solidFill>
            <a:srgbClr val="5788B7"/>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58" name="Rectangle 57">
            <a:extLst>
              <a:ext uri="{FF2B5EF4-FFF2-40B4-BE49-F238E27FC236}">
                <a16:creationId xmlns:a16="http://schemas.microsoft.com/office/drawing/2014/main" id="{951C3DF7-355A-AAFB-AB95-DDFF3AEBFA35}"/>
              </a:ext>
            </a:extLst>
          </p:cNvPr>
          <p:cNvSpPr>
            <a:spLocks/>
          </p:cNvSpPr>
          <p:nvPr/>
        </p:nvSpPr>
        <p:spPr bwMode="gray">
          <a:xfrm>
            <a:off x="7005719" y="1621118"/>
            <a:ext cx="4357790" cy="3078812"/>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a:ea typeface="+mn-ea"/>
              <a:cs typeface="+mn-cs"/>
            </a:endParaRPr>
          </a:p>
        </p:txBody>
      </p:sp>
      <p:cxnSp>
        <p:nvCxnSpPr>
          <p:cNvPr id="59" name="Straight Connector 58">
            <a:extLst>
              <a:ext uri="{FF2B5EF4-FFF2-40B4-BE49-F238E27FC236}">
                <a16:creationId xmlns:a16="http://schemas.microsoft.com/office/drawing/2014/main" id="{C47529AF-CAE0-5D71-A9D0-32C015CAEEB9}"/>
              </a:ext>
            </a:extLst>
          </p:cNvPr>
          <p:cNvCxnSpPr>
            <a:cxnSpLocks/>
          </p:cNvCxnSpPr>
          <p:nvPr/>
        </p:nvCxnSpPr>
        <p:spPr>
          <a:xfrm>
            <a:off x="6932972" y="1471088"/>
            <a:ext cx="4509954"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E2A42C1-1049-9D1B-52A9-A34A36C80A8B}"/>
              </a:ext>
            </a:extLst>
          </p:cNvPr>
          <p:cNvSpPr/>
          <p:nvPr/>
        </p:nvSpPr>
        <p:spPr bwMode="gray">
          <a:xfrm>
            <a:off x="6775847" y="1195976"/>
            <a:ext cx="4817534"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1200" b="1" dirty="0">
                <a:solidFill>
                  <a:schemeClr val="accent1">
                    <a:lumMod val="50000"/>
                  </a:schemeClr>
                </a:solidFill>
                <a:latin typeface="+mj-lt"/>
              </a:rPr>
              <a:t>Application</a:t>
            </a:r>
          </a:p>
        </p:txBody>
      </p:sp>
      <p:sp>
        <p:nvSpPr>
          <p:cNvPr id="61" name="Rectangle 60">
            <a:extLst>
              <a:ext uri="{FF2B5EF4-FFF2-40B4-BE49-F238E27FC236}">
                <a16:creationId xmlns:a16="http://schemas.microsoft.com/office/drawing/2014/main" id="{B8162843-7912-1BC3-692A-B14B308A2620}"/>
              </a:ext>
            </a:extLst>
          </p:cNvPr>
          <p:cNvSpPr/>
          <p:nvPr/>
        </p:nvSpPr>
        <p:spPr bwMode="gray">
          <a:xfrm>
            <a:off x="7162629" y="1709149"/>
            <a:ext cx="4090302" cy="2892211"/>
          </a:xfrm>
          <a:prstGeom prst="rect">
            <a:avLst/>
          </a:prstGeom>
          <a:noFill/>
          <a:ln w="19050" algn="ctr">
            <a:solidFill>
              <a:srgbClr val="099CEC"/>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grpSp>
        <p:nvGrpSpPr>
          <p:cNvPr id="100" name="Group 99">
            <a:extLst>
              <a:ext uri="{FF2B5EF4-FFF2-40B4-BE49-F238E27FC236}">
                <a16:creationId xmlns:a16="http://schemas.microsoft.com/office/drawing/2014/main" id="{AA91D81C-037E-5C0C-5006-93F2BB4F973D}"/>
              </a:ext>
            </a:extLst>
          </p:cNvPr>
          <p:cNvGrpSpPr/>
          <p:nvPr/>
        </p:nvGrpSpPr>
        <p:grpSpPr>
          <a:xfrm>
            <a:off x="570638" y="3912071"/>
            <a:ext cx="965577" cy="862354"/>
            <a:chOff x="5515187" y="3426066"/>
            <a:chExt cx="965577" cy="862354"/>
          </a:xfrm>
        </p:grpSpPr>
        <p:sp>
          <p:nvSpPr>
            <p:cNvPr id="101" name="TextBox 9">
              <a:extLst>
                <a:ext uri="{FF2B5EF4-FFF2-40B4-BE49-F238E27FC236}">
                  <a16:creationId xmlns:a16="http://schemas.microsoft.com/office/drawing/2014/main" id="{3899E93F-96BC-D011-C4D4-FF3F3293BA4B}"/>
                </a:ext>
              </a:extLst>
            </p:cNvPr>
            <p:cNvSpPr txBox="1">
              <a:spLocks noChangeArrowheads="1"/>
            </p:cNvSpPr>
            <p:nvPr/>
          </p:nvSpPr>
          <p:spPr bwMode="auto">
            <a:xfrm>
              <a:off x="5515187" y="3888310"/>
              <a:ext cx="9655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00" dirty="0">
                  <a:solidFill>
                    <a:prstClr val="black"/>
                  </a:solidFill>
                  <a:ea typeface="Amazon Ember" panose="020B0603020204020204" pitchFamily="34" charset="0"/>
                  <a:cs typeface="Arial" panose="020B0604020202020204" pitchFamily="34" charset="0"/>
                </a:rPr>
                <a:t>User Uploads Document</a:t>
              </a:r>
              <a:endParaRPr kumimoji="0" lang="en-US" altLang="en-US" sz="100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endParaRPr>
            </a:p>
          </p:txBody>
        </p:sp>
        <p:pic>
          <p:nvPicPr>
            <p:cNvPr id="102" name="Graphic 101" descr="Document with solid fill">
              <a:extLst>
                <a:ext uri="{FF2B5EF4-FFF2-40B4-BE49-F238E27FC236}">
                  <a16:creationId xmlns:a16="http://schemas.microsoft.com/office/drawing/2014/main" id="{B3982CC5-38AB-9A30-B384-5E58218615B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752577" y="3426066"/>
              <a:ext cx="462244" cy="462244"/>
            </a:xfrm>
            <a:prstGeom prst="rect">
              <a:avLst/>
            </a:prstGeom>
          </p:spPr>
        </p:pic>
      </p:grpSp>
      <p:cxnSp>
        <p:nvCxnSpPr>
          <p:cNvPr id="118" name="Straight Arrow Connector 117">
            <a:extLst>
              <a:ext uri="{FF2B5EF4-FFF2-40B4-BE49-F238E27FC236}">
                <a16:creationId xmlns:a16="http://schemas.microsoft.com/office/drawing/2014/main" id="{0285C555-E2F6-CF41-1695-C4DF524731FF}"/>
              </a:ext>
            </a:extLst>
          </p:cNvPr>
          <p:cNvCxnSpPr>
            <a:cxnSpLocks/>
          </p:cNvCxnSpPr>
          <p:nvPr/>
        </p:nvCxnSpPr>
        <p:spPr>
          <a:xfrm flipV="1">
            <a:off x="3384017" y="3632195"/>
            <a:ext cx="563547" cy="294365"/>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125" name="Group 124">
            <a:extLst>
              <a:ext uri="{FF2B5EF4-FFF2-40B4-BE49-F238E27FC236}">
                <a16:creationId xmlns:a16="http://schemas.microsoft.com/office/drawing/2014/main" id="{72B187E8-58C1-B824-5D2C-53EBBACD7F0B}"/>
              </a:ext>
            </a:extLst>
          </p:cNvPr>
          <p:cNvGrpSpPr/>
          <p:nvPr/>
        </p:nvGrpSpPr>
        <p:grpSpPr>
          <a:xfrm>
            <a:off x="2575308" y="1856626"/>
            <a:ext cx="757940" cy="681378"/>
            <a:chOff x="2109440" y="3098405"/>
            <a:chExt cx="862182" cy="775087"/>
          </a:xfrm>
        </p:grpSpPr>
        <p:sp>
          <p:nvSpPr>
            <p:cNvPr id="126" name="TextBox 20">
              <a:extLst>
                <a:ext uri="{FF2B5EF4-FFF2-40B4-BE49-F238E27FC236}">
                  <a16:creationId xmlns:a16="http://schemas.microsoft.com/office/drawing/2014/main" id="{0FE7CFE3-4B7A-187E-00A9-F315103F2471}"/>
                </a:ext>
              </a:extLst>
            </p:cNvPr>
            <p:cNvSpPr txBox="1">
              <a:spLocks noChangeArrowheads="1"/>
            </p:cNvSpPr>
            <p:nvPr/>
          </p:nvSpPr>
          <p:spPr bwMode="auto">
            <a:xfrm>
              <a:off x="2136227" y="3348335"/>
              <a:ext cx="835395" cy="52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Cosmos DB using MongoDB </a:t>
              </a:r>
              <a:r>
                <a:rPr lang="en-US" altLang="en-US" sz="800" b="1" dirty="0" err="1">
                  <a:solidFill>
                    <a:prstClr val="black"/>
                  </a:solidFill>
                  <a:latin typeface="Calibri"/>
                  <a:ea typeface="Amazon Ember" panose="020B0603020204020204" pitchFamily="34" charset="0"/>
                  <a:cs typeface="Arial" panose="020B0604020202020204" pitchFamily="34" charset="0"/>
                </a:rPr>
                <a:t>vC</a:t>
              </a: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Vector Database</a:t>
              </a:r>
            </a:p>
          </p:txBody>
        </p:sp>
        <p:pic>
          <p:nvPicPr>
            <p:cNvPr id="127" name="Graphic 10">
              <a:extLst>
                <a:ext uri="{FF2B5EF4-FFF2-40B4-BE49-F238E27FC236}">
                  <a16:creationId xmlns:a16="http://schemas.microsoft.com/office/drawing/2014/main" id="{66A358A6-0DF8-3513-BB1D-5F00CBB8D5C1}"/>
                </a:ext>
              </a:extLst>
            </p:cNvPr>
            <p:cNvPicPr>
              <a:picLocks noChangeAspect="1" noChangeArrowheads="1"/>
            </p:cNvPicPr>
            <p:nvPr/>
          </p:nvPicPr>
          <p:blipFill>
            <a:blip r:embed="rId7"/>
            <a:srcRect/>
            <a:stretch/>
          </p:blipFill>
          <p:spPr bwMode="auto">
            <a:xfrm>
              <a:off x="2109440" y="3098405"/>
              <a:ext cx="385199" cy="268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Graphic 10">
              <a:extLst>
                <a:ext uri="{FF2B5EF4-FFF2-40B4-BE49-F238E27FC236}">
                  <a16:creationId xmlns:a16="http://schemas.microsoft.com/office/drawing/2014/main" id="{851D6614-4A7D-1E98-22FE-7A0D1992E74E}"/>
                </a:ext>
              </a:extLst>
            </p:cNvPr>
            <p:cNvPicPr>
              <a:picLocks noChangeAspect="1" noChangeArrowheads="1"/>
            </p:cNvPicPr>
            <p:nvPr/>
          </p:nvPicPr>
          <p:blipFill>
            <a:blip r:embed="rId8"/>
            <a:srcRect/>
            <a:stretch/>
          </p:blipFill>
          <p:spPr bwMode="auto">
            <a:xfrm>
              <a:off x="2638040" y="3098405"/>
              <a:ext cx="268997" cy="268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6" name="Group 135">
            <a:extLst>
              <a:ext uri="{FF2B5EF4-FFF2-40B4-BE49-F238E27FC236}">
                <a16:creationId xmlns:a16="http://schemas.microsoft.com/office/drawing/2014/main" id="{2A9D82DE-BB78-F6E2-0476-A0BAD9DFF485}"/>
              </a:ext>
            </a:extLst>
          </p:cNvPr>
          <p:cNvGrpSpPr/>
          <p:nvPr/>
        </p:nvGrpSpPr>
        <p:grpSpPr>
          <a:xfrm>
            <a:off x="4125582" y="2437717"/>
            <a:ext cx="1132880" cy="1334117"/>
            <a:chOff x="4051550" y="2447681"/>
            <a:chExt cx="1132880" cy="1334117"/>
          </a:xfrm>
        </p:grpSpPr>
        <p:grpSp>
          <p:nvGrpSpPr>
            <p:cNvPr id="104" name="Group 103">
              <a:extLst>
                <a:ext uri="{FF2B5EF4-FFF2-40B4-BE49-F238E27FC236}">
                  <a16:creationId xmlns:a16="http://schemas.microsoft.com/office/drawing/2014/main" id="{D7BD471E-F704-6651-B687-D59EECD056D0}"/>
                </a:ext>
              </a:extLst>
            </p:cNvPr>
            <p:cNvGrpSpPr/>
            <p:nvPr/>
          </p:nvGrpSpPr>
          <p:grpSpPr>
            <a:xfrm>
              <a:off x="4221942" y="3009679"/>
              <a:ext cx="734392" cy="551102"/>
              <a:chOff x="2136227" y="3106555"/>
              <a:chExt cx="835395" cy="626896"/>
            </a:xfrm>
          </p:grpSpPr>
          <p:sp>
            <p:nvSpPr>
              <p:cNvPr id="105" name="TextBox 20">
                <a:extLst>
                  <a:ext uri="{FF2B5EF4-FFF2-40B4-BE49-F238E27FC236}">
                    <a16:creationId xmlns:a16="http://schemas.microsoft.com/office/drawing/2014/main" id="{246743ED-53A7-0D42-4708-4CB0F85576C2}"/>
                  </a:ext>
                </a:extLst>
              </p:cNvPr>
              <p:cNvSpPr txBox="1">
                <a:spLocks noChangeArrowheads="1"/>
              </p:cNvSpPr>
              <p:nvPr/>
            </p:nvSpPr>
            <p:spPr bwMode="auto">
              <a:xfrm>
                <a:off x="2136227" y="3348335"/>
                <a:ext cx="835395" cy="38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Function</a:t>
                </a:r>
                <a:r>
                  <a:rPr lang="en-US" altLang="en-US" sz="800" b="1" dirty="0">
                    <a:solidFill>
                      <a:prstClr val="black"/>
                    </a:solidFill>
                    <a:ea typeface="Amazon Ember" panose="020B0603020204020204" pitchFamily="34" charset="0"/>
                    <a:cs typeface="Arial" panose="020B0604020202020204" pitchFamily="34" charset="0"/>
                  </a:rPr>
                  <a:t>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a:solidFill>
                      <a:prstClr val="black"/>
                    </a:solidFill>
                    <a:ea typeface="Amazon Ember" panose="020B0603020204020204" pitchFamily="34" charset="0"/>
                    <a:cs typeface="Arial" panose="020B0604020202020204" pitchFamily="34" charset="0"/>
                  </a:rPr>
                  <a:t>All API endpoints</a:t>
                </a: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 </a:t>
                </a:r>
              </a:p>
            </p:txBody>
          </p:sp>
          <p:pic>
            <p:nvPicPr>
              <p:cNvPr id="106" name="Graphic 10">
                <a:extLst>
                  <a:ext uri="{FF2B5EF4-FFF2-40B4-BE49-F238E27FC236}">
                    <a16:creationId xmlns:a16="http://schemas.microsoft.com/office/drawing/2014/main" id="{D11EB1F3-5EC1-22CE-87BF-7B66D907F3AE}"/>
                  </a:ext>
                </a:extLst>
              </p:cNvPr>
              <p:cNvPicPr>
                <a:picLocks noChangeAspect="1" noChangeArrowheads="1"/>
              </p:cNvPicPr>
              <p:nvPr/>
            </p:nvPicPr>
            <p:blipFill>
              <a:blip r:embed="rId9"/>
              <a:srcRect/>
              <a:stretch/>
            </p:blipFill>
            <p:spPr bwMode="auto">
              <a:xfrm>
                <a:off x="2272640" y="3106555"/>
                <a:ext cx="562569" cy="29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3" name="Group 112">
              <a:extLst>
                <a:ext uri="{FF2B5EF4-FFF2-40B4-BE49-F238E27FC236}">
                  <a16:creationId xmlns:a16="http://schemas.microsoft.com/office/drawing/2014/main" id="{680389C1-4678-E9F4-DCD7-E5D745D0E1C0}"/>
                </a:ext>
              </a:extLst>
            </p:cNvPr>
            <p:cNvGrpSpPr/>
            <p:nvPr/>
          </p:nvGrpSpPr>
          <p:grpSpPr>
            <a:xfrm>
              <a:off x="4109675" y="2447681"/>
              <a:ext cx="1074755" cy="347731"/>
              <a:chOff x="2458168" y="3040233"/>
              <a:chExt cx="1341457" cy="395555"/>
            </a:xfrm>
          </p:grpSpPr>
          <p:sp>
            <p:nvSpPr>
              <p:cNvPr id="114" name="TextBox 20">
                <a:extLst>
                  <a:ext uri="{FF2B5EF4-FFF2-40B4-BE49-F238E27FC236}">
                    <a16:creationId xmlns:a16="http://schemas.microsoft.com/office/drawing/2014/main" id="{6D954A02-342E-74DC-E114-044418B2A02E}"/>
                  </a:ext>
                </a:extLst>
              </p:cNvPr>
              <p:cNvSpPr txBox="1">
                <a:spLocks noChangeArrowheads="1"/>
              </p:cNvSpPr>
              <p:nvPr/>
            </p:nvSpPr>
            <p:spPr bwMode="auto">
              <a:xfrm>
                <a:off x="2753778" y="3040233"/>
                <a:ext cx="1045847" cy="38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Python with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CLI</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15" name="Graphic 10">
                <a:extLst>
                  <a:ext uri="{FF2B5EF4-FFF2-40B4-BE49-F238E27FC236}">
                    <a16:creationId xmlns:a16="http://schemas.microsoft.com/office/drawing/2014/main" id="{9AEC5216-A28A-DA3D-18F0-FEE7D66E0EB4}"/>
                  </a:ext>
                </a:extLst>
              </p:cNvPr>
              <p:cNvPicPr>
                <a:picLocks noChangeAspect="1" noChangeArrowheads="1"/>
              </p:cNvPicPr>
              <p:nvPr/>
            </p:nvPicPr>
            <p:blipFill>
              <a:blip r:embed="rId10"/>
              <a:srcRect/>
              <a:stretch/>
            </p:blipFill>
            <p:spPr bwMode="auto">
              <a:xfrm>
                <a:off x="2458168" y="3053985"/>
                <a:ext cx="348042" cy="38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 name="Rectangle 132">
              <a:extLst>
                <a:ext uri="{FF2B5EF4-FFF2-40B4-BE49-F238E27FC236}">
                  <a16:creationId xmlns:a16="http://schemas.microsoft.com/office/drawing/2014/main" id="{0FD59F92-803B-A35A-7B74-C3A2138E4F70}"/>
                </a:ext>
              </a:extLst>
            </p:cNvPr>
            <p:cNvSpPr/>
            <p:nvPr/>
          </p:nvSpPr>
          <p:spPr bwMode="gray">
            <a:xfrm>
              <a:off x="4051550" y="2784226"/>
              <a:ext cx="1091818" cy="997572"/>
            </a:xfrm>
            <a:prstGeom prst="rect">
              <a:avLst/>
            </a:prstGeom>
            <a:noFill/>
            <a:ln w="19050" algn="ctr">
              <a:gradFill>
                <a:gsLst>
                  <a:gs pos="40000">
                    <a:srgbClr val="FFDE58"/>
                  </a:gs>
                  <a:gs pos="54000">
                    <a:srgbClr val="7CA6C7"/>
                  </a:gs>
                </a:gsLst>
                <a:lin ang="5400000" scaled="1"/>
              </a:gra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grpSp>
      <p:grpSp>
        <p:nvGrpSpPr>
          <p:cNvPr id="141" name="Group 140">
            <a:extLst>
              <a:ext uri="{FF2B5EF4-FFF2-40B4-BE49-F238E27FC236}">
                <a16:creationId xmlns:a16="http://schemas.microsoft.com/office/drawing/2014/main" id="{FA2BE759-1AE2-177C-7FA9-BD54E211F8C1}"/>
              </a:ext>
            </a:extLst>
          </p:cNvPr>
          <p:cNvGrpSpPr/>
          <p:nvPr/>
        </p:nvGrpSpPr>
        <p:grpSpPr>
          <a:xfrm>
            <a:off x="5755373" y="3761479"/>
            <a:ext cx="734392" cy="778847"/>
            <a:chOff x="2136227" y="2987532"/>
            <a:chExt cx="835395" cy="885961"/>
          </a:xfrm>
        </p:grpSpPr>
        <p:sp>
          <p:nvSpPr>
            <p:cNvPr id="142" name="TextBox 20">
              <a:extLst>
                <a:ext uri="{FF2B5EF4-FFF2-40B4-BE49-F238E27FC236}">
                  <a16:creationId xmlns:a16="http://schemas.microsoft.com/office/drawing/2014/main" id="{387BBD63-C5DA-F628-2FF5-56F97C2D192D}"/>
                </a:ext>
              </a:extLst>
            </p:cNvPr>
            <p:cNvSpPr txBox="1">
              <a:spLocks noChangeArrowheads="1"/>
            </p:cNvSpPr>
            <p:nvPr/>
          </p:nvSpPr>
          <p:spPr bwMode="auto">
            <a:xfrm>
              <a:off x="2136227" y="3348335"/>
              <a:ext cx="835395" cy="52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Blob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Metadata Storage</a:t>
              </a:r>
            </a:p>
          </p:txBody>
        </p:sp>
        <p:pic>
          <p:nvPicPr>
            <p:cNvPr id="143" name="Graphic 10">
              <a:extLst>
                <a:ext uri="{FF2B5EF4-FFF2-40B4-BE49-F238E27FC236}">
                  <a16:creationId xmlns:a16="http://schemas.microsoft.com/office/drawing/2014/main" id="{D68F18C2-F88A-A258-9D4F-B637983ACB51}"/>
                </a:ext>
              </a:extLst>
            </p:cNvPr>
            <p:cNvPicPr>
              <a:picLocks noChangeAspect="1" noChangeArrowheads="1"/>
            </p:cNvPicPr>
            <p:nvPr/>
          </p:nvPicPr>
          <p:blipFill>
            <a:blip r:embed="rId3"/>
            <a:srcRect/>
            <a:stretch/>
          </p:blipFill>
          <p:spPr bwMode="auto">
            <a:xfrm>
              <a:off x="2380287" y="2987532"/>
              <a:ext cx="346680" cy="346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46" name="Straight Arrow Connector 145">
            <a:extLst>
              <a:ext uri="{FF2B5EF4-FFF2-40B4-BE49-F238E27FC236}">
                <a16:creationId xmlns:a16="http://schemas.microsoft.com/office/drawing/2014/main" id="{83B008FB-581E-9A7A-4B89-C3F05A17CD44}"/>
              </a:ext>
            </a:extLst>
          </p:cNvPr>
          <p:cNvCxnSpPr>
            <a:cxnSpLocks/>
          </p:cNvCxnSpPr>
          <p:nvPr/>
        </p:nvCxnSpPr>
        <p:spPr>
          <a:xfrm>
            <a:off x="3384017" y="2573511"/>
            <a:ext cx="576888" cy="290286"/>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147" name="Straight Arrow Connector 146">
            <a:extLst>
              <a:ext uri="{FF2B5EF4-FFF2-40B4-BE49-F238E27FC236}">
                <a16:creationId xmlns:a16="http://schemas.microsoft.com/office/drawing/2014/main" id="{8C56C4BE-0F17-2775-DDED-D5E2EB3A75C0}"/>
              </a:ext>
            </a:extLst>
          </p:cNvPr>
          <p:cNvCxnSpPr>
            <a:cxnSpLocks/>
          </p:cNvCxnSpPr>
          <p:nvPr/>
        </p:nvCxnSpPr>
        <p:spPr>
          <a:xfrm>
            <a:off x="5329765" y="3867366"/>
            <a:ext cx="495112" cy="241013"/>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150" name="Group 149">
            <a:extLst>
              <a:ext uri="{FF2B5EF4-FFF2-40B4-BE49-F238E27FC236}">
                <a16:creationId xmlns:a16="http://schemas.microsoft.com/office/drawing/2014/main" id="{7CB5114A-BA98-2E84-C272-C47059336A24}"/>
              </a:ext>
            </a:extLst>
          </p:cNvPr>
          <p:cNvGrpSpPr/>
          <p:nvPr/>
        </p:nvGrpSpPr>
        <p:grpSpPr>
          <a:xfrm>
            <a:off x="5755373" y="1780942"/>
            <a:ext cx="734392" cy="778847"/>
            <a:chOff x="2136227" y="2987532"/>
            <a:chExt cx="835395" cy="885961"/>
          </a:xfrm>
        </p:grpSpPr>
        <p:sp>
          <p:nvSpPr>
            <p:cNvPr id="151" name="TextBox 20">
              <a:extLst>
                <a:ext uri="{FF2B5EF4-FFF2-40B4-BE49-F238E27FC236}">
                  <a16:creationId xmlns:a16="http://schemas.microsoft.com/office/drawing/2014/main" id="{D78EAFF9-D3C3-7D4D-BD7B-9EA12F077D3B}"/>
                </a:ext>
              </a:extLst>
            </p:cNvPr>
            <p:cNvSpPr txBox="1">
              <a:spLocks noChangeArrowheads="1"/>
            </p:cNvSpPr>
            <p:nvPr/>
          </p:nvSpPr>
          <p:spPr bwMode="auto">
            <a:xfrm>
              <a:off x="2136227" y="3348335"/>
              <a:ext cx="835395" cy="52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Bicep Template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Infrastructure as Code</a:t>
              </a:r>
            </a:p>
          </p:txBody>
        </p:sp>
        <p:pic>
          <p:nvPicPr>
            <p:cNvPr id="152" name="Graphic 10">
              <a:extLst>
                <a:ext uri="{FF2B5EF4-FFF2-40B4-BE49-F238E27FC236}">
                  <a16:creationId xmlns:a16="http://schemas.microsoft.com/office/drawing/2014/main" id="{C805856C-63AB-1D46-042C-42132063C7DE}"/>
                </a:ext>
              </a:extLst>
            </p:cNvPr>
            <p:cNvPicPr>
              <a:picLocks noChangeAspect="1" noChangeArrowheads="1"/>
            </p:cNvPicPr>
            <p:nvPr/>
          </p:nvPicPr>
          <p:blipFill>
            <a:blip r:embed="rId11"/>
            <a:srcRect/>
            <a:stretch/>
          </p:blipFill>
          <p:spPr bwMode="auto">
            <a:xfrm>
              <a:off x="2406103" y="2987532"/>
              <a:ext cx="295046" cy="346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3" name="Straight Arrow Connector 152">
            <a:extLst>
              <a:ext uri="{FF2B5EF4-FFF2-40B4-BE49-F238E27FC236}">
                <a16:creationId xmlns:a16="http://schemas.microsoft.com/office/drawing/2014/main" id="{1B995BEF-1A4A-4E04-BA03-ADF32122A2EE}"/>
              </a:ext>
            </a:extLst>
          </p:cNvPr>
          <p:cNvCxnSpPr>
            <a:cxnSpLocks/>
          </p:cNvCxnSpPr>
          <p:nvPr/>
        </p:nvCxnSpPr>
        <p:spPr>
          <a:xfrm flipH="1">
            <a:off x="5329765" y="2457993"/>
            <a:ext cx="495112" cy="260661"/>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158" name="Straight Arrow Connector 157">
            <a:extLst>
              <a:ext uri="{FF2B5EF4-FFF2-40B4-BE49-F238E27FC236}">
                <a16:creationId xmlns:a16="http://schemas.microsoft.com/office/drawing/2014/main" id="{A0778C9D-C30E-6E87-BB71-4967B2539E31}"/>
              </a:ext>
            </a:extLst>
          </p:cNvPr>
          <p:cNvCxnSpPr>
            <a:cxnSpLocks/>
          </p:cNvCxnSpPr>
          <p:nvPr/>
        </p:nvCxnSpPr>
        <p:spPr>
          <a:xfrm>
            <a:off x="6039325" y="3129677"/>
            <a:ext cx="1387387" cy="0"/>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161" name="Group 160">
            <a:extLst>
              <a:ext uri="{FF2B5EF4-FFF2-40B4-BE49-F238E27FC236}">
                <a16:creationId xmlns:a16="http://schemas.microsoft.com/office/drawing/2014/main" id="{98410D86-2FE9-B236-7278-98B4BD62DDDA}"/>
              </a:ext>
            </a:extLst>
          </p:cNvPr>
          <p:cNvGrpSpPr/>
          <p:nvPr/>
        </p:nvGrpSpPr>
        <p:grpSpPr>
          <a:xfrm>
            <a:off x="7707070" y="2687495"/>
            <a:ext cx="1118258" cy="1109551"/>
            <a:chOff x="4051550" y="2697459"/>
            <a:chExt cx="1118258" cy="1109551"/>
          </a:xfrm>
        </p:grpSpPr>
        <p:grpSp>
          <p:nvGrpSpPr>
            <p:cNvPr id="162" name="Group 161">
              <a:extLst>
                <a:ext uri="{FF2B5EF4-FFF2-40B4-BE49-F238E27FC236}">
                  <a16:creationId xmlns:a16="http://schemas.microsoft.com/office/drawing/2014/main" id="{3BEA2CF9-57F0-CEDD-E5AF-28C4E9F2533A}"/>
                </a:ext>
              </a:extLst>
            </p:cNvPr>
            <p:cNvGrpSpPr/>
            <p:nvPr/>
          </p:nvGrpSpPr>
          <p:grpSpPr>
            <a:xfrm>
              <a:off x="4221942" y="3009686"/>
              <a:ext cx="734392" cy="797324"/>
              <a:chOff x="2136227" y="3106555"/>
              <a:chExt cx="835395" cy="906979"/>
            </a:xfrm>
          </p:grpSpPr>
          <p:sp>
            <p:nvSpPr>
              <p:cNvPr id="167" name="TextBox 20">
                <a:extLst>
                  <a:ext uri="{FF2B5EF4-FFF2-40B4-BE49-F238E27FC236}">
                    <a16:creationId xmlns:a16="http://schemas.microsoft.com/office/drawing/2014/main" id="{FE13B2F1-1875-1495-F79E-CD9470B91198}"/>
                  </a:ext>
                </a:extLst>
              </p:cNvPr>
              <p:cNvSpPr txBox="1">
                <a:spLocks noChangeArrowheads="1"/>
              </p:cNvSpPr>
              <p:nvPr/>
            </p:nvSpPr>
            <p:spPr bwMode="auto">
              <a:xfrm>
                <a:off x="2136227" y="3348335"/>
                <a:ext cx="835395" cy="665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Ollama</a:t>
                </a:r>
                <a:endParaRPr lang="en-US" altLang="en-US" sz="800" dirty="0">
                  <a:solidFill>
                    <a:prstClr val="black"/>
                  </a:solidFill>
                  <a:ea typeface="Amazon Ember" panose="020B0603020204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a:solidFill>
                      <a:prstClr val="black"/>
                    </a:solidFill>
                    <a:ea typeface="Amazon Ember" panose="020B0603020204020204" pitchFamily="34" charset="0"/>
                    <a:cs typeface="Arial" panose="020B0604020202020204" pitchFamily="34" charset="0"/>
                  </a:rPr>
                  <a:t>LLM &amp; Embedding Models</a:t>
                </a:r>
              </a:p>
            </p:txBody>
          </p:sp>
          <p:pic>
            <p:nvPicPr>
              <p:cNvPr id="168" name="Graphic 10">
                <a:extLst>
                  <a:ext uri="{FF2B5EF4-FFF2-40B4-BE49-F238E27FC236}">
                    <a16:creationId xmlns:a16="http://schemas.microsoft.com/office/drawing/2014/main" id="{57E15000-F893-D17C-A102-1DBE42BC903D}"/>
                  </a:ext>
                </a:extLst>
              </p:cNvPr>
              <p:cNvPicPr>
                <a:picLocks noChangeAspect="1" noChangeArrowheads="1"/>
              </p:cNvPicPr>
              <p:nvPr/>
            </p:nvPicPr>
            <p:blipFill>
              <a:blip r:embed="rId12"/>
              <a:srcRect/>
              <a:stretch/>
            </p:blipFill>
            <p:spPr bwMode="auto">
              <a:xfrm>
                <a:off x="2272642" y="3106555"/>
                <a:ext cx="562565" cy="29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3" name="Group 162">
              <a:extLst>
                <a:ext uri="{FF2B5EF4-FFF2-40B4-BE49-F238E27FC236}">
                  <a16:creationId xmlns:a16="http://schemas.microsoft.com/office/drawing/2014/main" id="{BC39DF94-962E-82FB-279C-EA94FB57B2A3}"/>
                </a:ext>
              </a:extLst>
            </p:cNvPr>
            <p:cNvGrpSpPr/>
            <p:nvPr/>
          </p:nvGrpSpPr>
          <p:grpSpPr>
            <a:xfrm>
              <a:off x="4099702" y="2697459"/>
              <a:ext cx="1070106" cy="283915"/>
              <a:chOff x="2445718" y="3324373"/>
              <a:chExt cx="1335654" cy="322963"/>
            </a:xfrm>
          </p:grpSpPr>
          <p:sp>
            <p:nvSpPr>
              <p:cNvPr id="165" name="TextBox 20">
                <a:extLst>
                  <a:ext uri="{FF2B5EF4-FFF2-40B4-BE49-F238E27FC236}">
                    <a16:creationId xmlns:a16="http://schemas.microsoft.com/office/drawing/2014/main" id="{7D28C430-91A1-4FB8-CB6A-9152464948F6}"/>
                  </a:ext>
                </a:extLst>
              </p:cNvPr>
              <p:cNvSpPr txBox="1">
                <a:spLocks noChangeArrowheads="1"/>
              </p:cNvSpPr>
              <p:nvPr/>
            </p:nvSpPr>
            <p:spPr bwMode="auto">
              <a:xfrm>
                <a:off x="2735525" y="3345454"/>
                <a:ext cx="1045847" cy="2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1" dirty="0">
                    <a:solidFill>
                      <a:prstClr val="black"/>
                    </a:solidFill>
                    <a:latin typeface="Calibri"/>
                    <a:ea typeface="Amazon Ember" panose="020B0603020204020204" pitchFamily="34" charset="0"/>
                    <a:cs typeface="Arial" panose="020B0604020202020204" pitchFamily="34" charset="0"/>
                  </a:rPr>
                  <a:t>Docker Container</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66" name="Graphic 10">
                <a:extLst>
                  <a:ext uri="{FF2B5EF4-FFF2-40B4-BE49-F238E27FC236}">
                    <a16:creationId xmlns:a16="http://schemas.microsoft.com/office/drawing/2014/main" id="{6D0E0BA9-4D36-1017-10C1-8EA83ADB9DCB}"/>
                  </a:ext>
                </a:extLst>
              </p:cNvPr>
              <p:cNvPicPr>
                <a:picLocks noChangeAspect="1" noChangeArrowheads="1"/>
              </p:cNvPicPr>
              <p:nvPr/>
            </p:nvPicPr>
            <p:blipFill>
              <a:blip r:embed="rId13"/>
              <a:srcRect/>
              <a:stretch/>
            </p:blipFill>
            <p:spPr bwMode="auto">
              <a:xfrm>
                <a:off x="2445718" y="3324373"/>
                <a:ext cx="348042" cy="32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4" name="Rectangle 163">
              <a:extLst>
                <a:ext uri="{FF2B5EF4-FFF2-40B4-BE49-F238E27FC236}">
                  <a16:creationId xmlns:a16="http://schemas.microsoft.com/office/drawing/2014/main" id="{1E6568A1-EDA2-559E-157D-EEC08DF4619C}"/>
                </a:ext>
              </a:extLst>
            </p:cNvPr>
            <p:cNvSpPr/>
            <p:nvPr/>
          </p:nvSpPr>
          <p:spPr bwMode="gray">
            <a:xfrm>
              <a:off x="4051550" y="2971130"/>
              <a:ext cx="1091818" cy="810667"/>
            </a:xfrm>
            <a:prstGeom prst="rect">
              <a:avLst/>
            </a:prstGeom>
            <a:noFill/>
            <a:ln w="19050" algn="ctr">
              <a:solidFill>
                <a:srgbClr val="099CEC"/>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grpSp>
      <p:sp>
        <p:nvSpPr>
          <p:cNvPr id="169" name="Rectangle 168">
            <a:extLst>
              <a:ext uri="{FF2B5EF4-FFF2-40B4-BE49-F238E27FC236}">
                <a16:creationId xmlns:a16="http://schemas.microsoft.com/office/drawing/2014/main" id="{0218C7BA-E513-AC2C-81EF-84D83DDBAFD3}"/>
              </a:ext>
            </a:extLst>
          </p:cNvPr>
          <p:cNvSpPr/>
          <p:nvPr/>
        </p:nvSpPr>
        <p:spPr bwMode="gray">
          <a:xfrm>
            <a:off x="7555174" y="2654250"/>
            <a:ext cx="1396114" cy="1269983"/>
          </a:xfrm>
          <a:prstGeom prst="rect">
            <a:avLst/>
          </a:prstGeom>
          <a:noFill/>
          <a:ln w="19050" algn="ctr">
            <a:solidFill>
              <a:srgbClr val="8B4FE4"/>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grpSp>
        <p:nvGrpSpPr>
          <p:cNvPr id="172" name="Group 171">
            <a:extLst>
              <a:ext uri="{FF2B5EF4-FFF2-40B4-BE49-F238E27FC236}">
                <a16:creationId xmlns:a16="http://schemas.microsoft.com/office/drawing/2014/main" id="{1BD53BB9-C22F-AEC0-C5E5-79FB0899ECEA}"/>
              </a:ext>
            </a:extLst>
          </p:cNvPr>
          <p:cNvGrpSpPr/>
          <p:nvPr/>
        </p:nvGrpSpPr>
        <p:grpSpPr>
          <a:xfrm>
            <a:off x="7733510" y="1981607"/>
            <a:ext cx="1091818" cy="682766"/>
            <a:chOff x="1971023" y="3096826"/>
            <a:chExt cx="1241979" cy="776666"/>
          </a:xfrm>
        </p:grpSpPr>
        <p:sp>
          <p:nvSpPr>
            <p:cNvPr id="173" name="TextBox 20">
              <a:extLst>
                <a:ext uri="{FF2B5EF4-FFF2-40B4-BE49-F238E27FC236}">
                  <a16:creationId xmlns:a16="http://schemas.microsoft.com/office/drawing/2014/main" id="{D8A25ED5-532D-3FC3-6B95-BB1ADA2C63AC}"/>
                </a:ext>
              </a:extLst>
            </p:cNvPr>
            <p:cNvSpPr txBox="1">
              <a:spLocks noChangeArrowheads="1"/>
            </p:cNvSpPr>
            <p:nvPr/>
          </p:nvSpPr>
          <p:spPr bwMode="auto">
            <a:xfrm>
              <a:off x="1971023" y="3348335"/>
              <a:ext cx="1241979" cy="52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Container Orchestration for Scaling</a:t>
              </a:r>
            </a:p>
          </p:txBody>
        </p:sp>
        <p:pic>
          <p:nvPicPr>
            <p:cNvPr id="174" name="Graphic 10">
              <a:extLst>
                <a:ext uri="{FF2B5EF4-FFF2-40B4-BE49-F238E27FC236}">
                  <a16:creationId xmlns:a16="http://schemas.microsoft.com/office/drawing/2014/main" id="{CABB7BB5-E898-9B53-E366-45DE70210184}"/>
                </a:ext>
              </a:extLst>
            </p:cNvPr>
            <p:cNvPicPr>
              <a:picLocks noChangeAspect="1" noChangeArrowheads="1"/>
            </p:cNvPicPr>
            <p:nvPr/>
          </p:nvPicPr>
          <p:blipFill>
            <a:blip r:embed="rId14"/>
            <a:srcRect/>
            <a:stretch/>
          </p:blipFill>
          <p:spPr bwMode="auto">
            <a:xfrm>
              <a:off x="2251973" y="3096826"/>
              <a:ext cx="583165" cy="30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5" name="Group 174">
            <a:extLst>
              <a:ext uri="{FF2B5EF4-FFF2-40B4-BE49-F238E27FC236}">
                <a16:creationId xmlns:a16="http://schemas.microsoft.com/office/drawing/2014/main" id="{38EDCCED-3B01-F11E-7E55-A5BCA726C597}"/>
              </a:ext>
            </a:extLst>
          </p:cNvPr>
          <p:cNvGrpSpPr/>
          <p:nvPr/>
        </p:nvGrpSpPr>
        <p:grpSpPr>
          <a:xfrm>
            <a:off x="9980392" y="2293139"/>
            <a:ext cx="1035223" cy="763316"/>
            <a:chOff x="1960205" y="3005198"/>
            <a:chExt cx="1177600" cy="868294"/>
          </a:xfrm>
        </p:grpSpPr>
        <p:sp>
          <p:nvSpPr>
            <p:cNvPr id="176" name="TextBox 20">
              <a:extLst>
                <a:ext uri="{FF2B5EF4-FFF2-40B4-BE49-F238E27FC236}">
                  <a16:creationId xmlns:a16="http://schemas.microsoft.com/office/drawing/2014/main" id="{AAA9285B-EFA9-C98D-7003-95FE50ADF55B}"/>
                </a:ext>
              </a:extLst>
            </p:cNvPr>
            <p:cNvSpPr txBox="1">
              <a:spLocks noChangeArrowheads="1"/>
            </p:cNvSpPr>
            <p:nvPr/>
          </p:nvSpPr>
          <p:spPr bwMode="auto">
            <a:xfrm>
              <a:off x="1960205" y="3348335"/>
              <a:ext cx="1177600" cy="52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Static Web Apps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Frontend Deployment w/ Node.js and React</a:t>
              </a:r>
            </a:p>
          </p:txBody>
        </p:sp>
        <p:pic>
          <p:nvPicPr>
            <p:cNvPr id="177" name="Graphic 10">
              <a:extLst>
                <a:ext uri="{FF2B5EF4-FFF2-40B4-BE49-F238E27FC236}">
                  <a16:creationId xmlns:a16="http://schemas.microsoft.com/office/drawing/2014/main" id="{265BF22B-BD98-9574-FC2C-527C91E3B422}"/>
                </a:ext>
              </a:extLst>
            </p:cNvPr>
            <p:cNvPicPr>
              <a:picLocks noChangeAspect="1" noChangeArrowheads="1"/>
            </p:cNvPicPr>
            <p:nvPr/>
          </p:nvPicPr>
          <p:blipFill>
            <a:blip r:embed="rId15"/>
            <a:srcRect/>
            <a:stretch/>
          </p:blipFill>
          <p:spPr bwMode="auto">
            <a:xfrm>
              <a:off x="2406103" y="3005198"/>
              <a:ext cx="295046" cy="31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8" name="Group 177">
            <a:extLst>
              <a:ext uri="{FF2B5EF4-FFF2-40B4-BE49-F238E27FC236}">
                <a16:creationId xmlns:a16="http://schemas.microsoft.com/office/drawing/2014/main" id="{C3F3FBD3-EAB0-9EAB-F1E6-DB7D4F7B0646}"/>
              </a:ext>
            </a:extLst>
          </p:cNvPr>
          <p:cNvGrpSpPr/>
          <p:nvPr/>
        </p:nvGrpSpPr>
        <p:grpSpPr>
          <a:xfrm>
            <a:off x="10135132" y="3309056"/>
            <a:ext cx="734392" cy="633040"/>
            <a:chOff x="2136227" y="3013348"/>
            <a:chExt cx="835395" cy="720101"/>
          </a:xfrm>
        </p:grpSpPr>
        <p:sp>
          <p:nvSpPr>
            <p:cNvPr id="179" name="TextBox 20">
              <a:extLst>
                <a:ext uri="{FF2B5EF4-FFF2-40B4-BE49-F238E27FC236}">
                  <a16:creationId xmlns:a16="http://schemas.microsoft.com/office/drawing/2014/main" id="{7425A117-0FC2-7CCE-68F1-6BCF0085C81E}"/>
                </a:ext>
              </a:extLst>
            </p:cNvPr>
            <p:cNvSpPr txBox="1">
              <a:spLocks noChangeArrowheads="1"/>
            </p:cNvSpPr>
            <p:nvPr/>
          </p:nvSpPr>
          <p:spPr bwMode="auto">
            <a:xfrm>
              <a:off x="2136227" y="3348334"/>
              <a:ext cx="835395" cy="38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Entra 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Authentication</a:t>
              </a:r>
            </a:p>
          </p:txBody>
        </p:sp>
        <p:pic>
          <p:nvPicPr>
            <p:cNvPr id="180" name="Graphic 10">
              <a:extLst>
                <a:ext uri="{FF2B5EF4-FFF2-40B4-BE49-F238E27FC236}">
                  <a16:creationId xmlns:a16="http://schemas.microsoft.com/office/drawing/2014/main" id="{C6AED70E-0C23-02FF-234B-93BD613A0657}"/>
                </a:ext>
              </a:extLst>
            </p:cNvPr>
            <p:cNvPicPr>
              <a:picLocks noChangeAspect="1" noChangeArrowheads="1"/>
            </p:cNvPicPr>
            <p:nvPr/>
          </p:nvPicPr>
          <p:blipFill>
            <a:blip r:embed="rId16"/>
            <a:srcRect/>
            <a:stretch/>
          </p:blipFill>
          <p:spPr bwMode="auto">
            <a:xfrm>
              <a:off x="2406103" y="3013348"/>
              <a:ext cx="295046" cy="295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81" name="Straight Arrow Connector 180">
            <a:extLst>
              <a:ext uri="{FF2B5EF4-FFF2-40B4-BE49-F238E27FC236}">
                <a16:creationId xmlns:a16="http://schemas.microsoft.com/office/drawing/2014/main" id="{DF4E8977-3185-6E6D-DAAE-AA731A922698}"/>
              </a:ext>
            </a:extLst>
          </p:cNvPr>
          <p:cNvCxnSpPr>
            <a:cxnSpLocks/>
          </p:cNvCxnSpPr>
          <p:nvPr/>
        </p:nvCxnSpPr>
        <p:spPr>
          <a:xfrm flipH="1">
            <a:off x="6039325" y="3429000"/>
            <a:ext cx="1387387" cy="0"/>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184" name="Straight Arrow Connector 183">
            <a:extLst>
              <a:ext uri="{FF2B5EF4-FFF2-40B4-BE49-F238E27FC236}">
                <a16:creationId xmlns:a16="http://schemas.microsoft.com/office/drawing/2014/main" id="{28B1BABE-8F55-F271-B8EA-84B1BB213FAA}"/>
              </a:ext>
            </a:extLst>
          </p:cNvPr>
          <p:cNvCxnSpPr>
            <a:cxnSpLocks/>
          </p:cNvCxnSpPr>
          <p:nvPr/>
        </p:nvCxnSpPr>
        <p:spPr>
          <a:xfrm flipV="1">
            <a:off x="9079405" y="2863797"/>
            <a:ext cx="786559" cy="331345"/>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187" name="Straight Arrow Connector 186">
            <a:extLst>
              <a:ext uri="{FF2B5EF4-FFF2-40B4-BE49-F238E27FC236}">
                <a16:creationId xmlns:a16="http://schemas.microsoft.com/office/drawing/2014/main" id="{5EFF7ED5-A334-9A4D-81DF-ABD0FDA945F0}"/>
              </a:ext>
            </a:extLst>
          </p:cNvPr>
          <p:cNvCxnSpPr>
            <a:cxnSpLocks/>
          </p:cNvCxnSpPr>
          <p:nvPr/>
        </p:nvCxnSpPr>
        <p:spPr>
          <a:xfrm>
            <a:off x="9079405" y="3303774"/>
            <a:ext cx="786559" cy="331345"/>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188" name="Group 187">
            <a:extLst>
              <a:ext uri="{FF2B5EF4-FFF2-40B4-BE49-F238E27FC236}">
                <a16:creationId xmlns:a16="http://schemas.microsoft.com/office/drawing/2014/main" id="{A7A3848D-6A13-8360-6B33-A7AD7BEA4F2A}"/>
              </a:ext>
            </a:extLst>
          </p:cNvPr>
          <p:cNvGrpSpPr/>
          <p:nvPr/>
        </p:nvGrpSpPr>
        <p:grpSpPr>
          <a:xfrm>
            <a:off x="9786459" y="1746052"/>
            <a:ext cx="1357066" cy="338554"/>
            <a:chOff x="2397308" y="3102331"/>
            <a:chExt cx="1543707" cy="385115"/>
          </a:xfrm>
        </p:grpSpPr>
        <p:sp>
          <p:nvSpPr>
            <p:cNvPr id="189" name="TextBox 20">
              <a:extLst>
                <a:ext uri="{FF2B5EF4-FFF2-40B4-BE49-F238E27FC236}">
                  <a16:creationId xmlns:a16="http://schemas.microsoft.com/office/drawing/2014/main" id="{6D75777B-D4DC-8990-7674-D3858CE8C76C}"/>
                </a:ext>
              </a:extLst>
            </p:cNvPr>
            <p:cNvSpPr txBox="1">
              <a:spLocks noChangeArrowheads="1"/>
            </p:cNvSpPr>
            <p:nvPr/>
          </p:nvSpPr>
          <p:spPr bwMode="auto">
            <a:xfrm>
              <a:off x="2683772" y="3102331"/>
              <a:ext cx="1257243" cy="38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Virtual Networks and Subnets</a:t>
              </a:r>
              <a:endPar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90" name="Graphic 10">
              <a:extLst>
                <a:ext uri="{FF2B5EF4-FFF2-40B4-BE49-F238E27FC236}">
                  <a16:creationId xmlns:a16="http://schemas.microsoft.com/office/drawing/2014/main" id="{E6DE47FE-6B75-C273-927C-FCCCAD3EA2D7}"/>
                </a:ext>
              </a:extLst>
            </p:cNvPr>
            <p:cNvPicPr>
              <a:picLocks noChangeAspect="1" noChangeArrowheads="1"/>
            </p:cNvPicPr>
            <p:nvPr/>
          </p:nvPicPr>
          <p:blipFill>
            <a:blip r:embed="rId17"/>
            <a:srcRect/>
            <a:stretch/>
          </p:blipFill>
          <p:spPr bwMode="auto">
            <a:xfrm>
              <a:off x="2397308" y="3106216"/>
              <a:ext cx="321354" cy="32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91" name="Straight Arrow Connector 190">
            <a:extLst>
              <a:ext uri="{FF2B5EF4-FFF2-40B4-BE49-F238E27FC236}">
                <a16:creationId xmlns:a16="http://schemas.microsoft.com/office/drawing/2014/main" id="{5FBC4F9B-3F5F-A585-FCDD-579191A76B8D}"/>
              </a:ext>
            </a:extLst>
          </p:cNvPr>
          <p:cNvCxnSpPr>
            <a:cxnSpLocks/>
          </p:cNvCxnSpPr>
          <p:nvPr/>
        </p:nvCxnSpPr>
        <p:spPr>
          <a:xfrm flipH="1" flipV="1">
            <a:off x="10498003" y="3056455"/>
            <a:ext cx="1" cy="236929"/>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758295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5447CE-CE2B-7DC6-13EC-B25ADF067E1C}"/>
              </a:ext>
            </a:extLst>
          </p:cNvPr>
          <p:cNvSpPr>
            <a:spLocks noGrp="1"/>
          </p:cNvSpPr>
          <p:nvPr>
            <p:ph type="body" sz="quarter" idx="11"/>
          </p:nvPr>
        </p:nvSpPr>
        <p:spPr/>
        <p:txBody>
          <a:bodyPr/>
          <a:lstStyle/>
          <a:p>
            <a:r>
              <a:rPr lang="en-AU" dirty="0"/>
              <a:t>Azure Build</a:t>
            </a:r>
          </a:p>
        </p:txBody>
      </p:sp>
      <p:sp>
        <p:nvSpPr>
          <p:cNvPr id="3" name="Text Placeholder 2">
            <a:extLst>
              <a:ext uri="{FF2B5EF4-FFF2-40B4-BE49-F238E27FC236}">
                <a16:creationId xmlns:a16="http://schemas.microsoft.com/office/drawing/2014/main" id="{DA0C0858-C111-8C91-5DBB-BA0D325CEB61}"/>
              </a:ext>
            </a:extLst>
          </p:cNvPr>
          <p:cNvSpPr>
            <a:spLocks noGrp="1"/>
          </p:cNvSpPr>
          <p:nvPr>
            <p:ph type="body" sz="quarter" idx="13"/>
          </p:nvPr>
        </p:nvSpPr>
        <p:spPr/>
        <p:txBody>
          <a:bodyPr/>
          <a:lstStyle/>
          <a:p>
            <a:r>
              <a:rPr lang="en-AU" dirty="0"/>
              <a:t>Zara AI Networking Design</a:t>
            </a:r>
          </a:p>
        </p:txBody>
      </p:sp>
      <p:grpSp>
        <p:nvGrpSpPr>
          <p:cNvPr id="27" name="Group 26">
            <a:extLst>
              <a:ext uri="{FF2B5EF4-FFF2-40B4-BE49-F238E27FC236}">
                <a16:creationId xmlns:a16="http://schemas.microsoft.com/office/drawing/2014/main" id="{E1DD5691-D748-751C-E464-C38738A5DC8B}"/>
              </a:ext>
            </a:extLst>
          </p:cNvPr>
          <p:cNvGrpSpPr/>
          <p:nvPr/>
        </p:nvGrpSpPr>
        <p:grpSpPr>
          <a:xfrm>
            <a:off x="112485" y="1990727"/>
            <a:ext cx="10411153" cy="4533898"/>
            <a:chOff x="229808" y="1144231"/>
            <a:chExt cx="11485942" cy="5262625"/>
          </a:xfrm>
        </p:grpSpPr>
        <p:sp>
          <p:nvSpPr>
            <p:cNvPr id="4" name="Rectangle 3">
              <a:extLst>
                <a:ext uri="{FF2B5EF4-FFF2-40B4-BE49-F238E27FC236}">
                  <a16:creationId xmlns:a16="http://schemas.microsoft.com/office/drawing/2014/main" id="{45BBE834-5A19-4B4D-171A-27344595FBB6}"/>
                </a:ext>
              </a:extLst>
            </p:cNvPr>
            <p:cNvSpPr/>
            <p:nvPr/>
          </p:nvSpPr>
          <p:spPr bwMode="gray">
            <a:xfrm>
              <a:off x="565150" y="1555749"/>
              <a:ext cx="11150600" cy="4851107"/>
            </a:xfrm>
            <a:prstGeom prst="rect">
              <a:avLst/>
            </a:prstGeom>
            <a:noFill/>
            <a:ln w="19050" algn="ctr">
              <a:solidFill>
                <a:srgbClr val="63666A"/>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200" b="1" dirty="0">
                <a:solidFill>
                  <a:schemeClr val="bg1"/>
                </a:solidFill>
              </a:endParaRPr>
            </a:p>
          </p:txBody>
        </p:sp>
        <p:grpSp>
          <p:nvGrpSpPr>
            <p:cNvPr id="6" name="Group 5">
              <a:extLst>
                <a:ext uri="{FF2B5EF4-FFF2-40B4-BE49-F238E27FC236}">
                  <a16:creationId xmlns:a16="http://schemas.microsoft.com/office/drawing/2014/main" id="{C92F7FE0-251C-8295-03C0-29B0D0399C7F}"/>
                </a:ext>
              </a:extLst>
            </p:cNvPr>
            <p:cNvGrpSpPr/>
            <p:nvPr/>
          </p:nvGrpSpPr>
          <p:grpSpPr>
            <a:xfrm>
              <a:off x="229808" y="1284695"/>
              <a:ext cx="979714" cy="542108"/>
              <a:chOff x="247975" y="1454511"/>
              <a:chExt cx="979714" cy="542108"/>
            </a:xfrm>
          </p:grpSpPr>
          <p:sp>
            <p:nvSpPr>
              <p:cNvPr id="5" name="Rectangle 4">
                <a:extLst>
                  <a:ext uri="{FF2B5EF4-FFF2-40B4-BE49-F238E27FC236}">
                    <a16:creationId xmlns:a16="http://schemas.microsoft.com/office/drawing/2014/main" id="{C57D310C-7B63-E955-EB2C-07D8FD7216C7}"/>
                  </a:ext>
                </a:extLst>
              </p:cNvPr>
              <p:cNvSpPr/>
              <p:nvPr/>
            </p:nvSpPr>
            <p:spPr bwMode="gray">
              <a:xfrm>
                <a:off x="247975" y="1454511"/>
                <a:ext cx="979714" cy="542108"/>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200" b="1" dirty="0">
                  <a:solidFill>
                    <a:schemeClr val="bg1"/>
                  </a:solidFill>
                </a:endParaRPr>
              </a:p>
            </p:txBody>
          </p:sp>
          <p:pic>
            <p:nvPicPr>
              <p:cNvPr id="1026" name="Picture 2" descr="Virtual Network Pricing | Microsoft Azure">
                <a:extLst>
                  <a:ext uri="{FF2B5EF4-FFF2-40B4-BE49-F238E27FC236}">
                    <a16:creationId xmlns:a16="http://schemas.microsoft.com/office/drawing/2014/main" id="{9F1FA96C-4999-B60A-A377-BCFA399B6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75" y="1483472"/>
                <a:ext cx="922261" cy="484187"/>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a:extLst>
                <a:ext uri="{FF2B5EF4-FFF2-40B4-BE49-F238E27FC236}">
                  <a16:creationId xmlns:a16="http://schemas.microsoft.com/office/drawing/2014/main" id="{61F6E2E5-5B4F-1C6F-72A7-13B1EB1356D1}"/>
                </a:ext>
              </a:extLst>
            </p:cNvPr>
            <p:cNvSpPr/>
            <p:nvPr/>
          </p:nvSpPr>
          <p:spPr bwMode="gray">
            <a:xfrm>
              <a:off x="4063812" y="1144231"/>
              <a:ext cx="3601545" cy="287412"/>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b="1" dirty="0">
                  <a:solidFill>
                    <a:schemeClr val="tx1">
                      <a:lumMod val="85000"/>
                      <a:lumOff val="15000"/>
                    </a:schemeClr>
                  </a:solidFill>
                  <a:latin typeface="+mj-lt"/>
                </a:rPr>
                <a:t>Azure Virtual Network</a:t>
              </a:r>
            </a:p>
          </p:txBody>
        </p:sp>
        <p:sp>
          <p:nvSpPr>
            <p:cNvPr id="8" name="Rectangle 7">
              <a:extLst>
                <a:ext uri="{FF2B5EF4-FFF2-40B4-BE49-F238E27FC236}">
                  <a16:creationId xmlns:a16="http://schemas.microsoft.com/office/drawing/2014/main" id="{DED86786-1EEF-24DA-25E0-8317FB4852D4}"/>
                </a:ext>
              </a:extLst>
            </p:cNvPr>
            <p:cNvSpPr/>
            <p:nvPr/>
          </p:nvSpPr>
          <p:spPr bwMode="gray">
            <a:xfrm>
              <a:off x="983472" y="2068896"/>
              <a:ext cx="2160000" cy="1731579"/>
            </a:xfrm>
            <a:prstGeom prst="rect">
              <a:avLst/>
            </a:prstGeom>
            <a:noFill/>
            <a:ln w="19050" algn="ctr">
              <a:solidFill>
                <a:srgbClr val="099CEC"/>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200" b="1" dirty="0">
                <a:solidFill>
                  <a:schemeClr val="bg1"/>
                </a:solidFill>
              </a:endParaRPr>
            </a:p>
          </p:txBody>
        </p:sp>
        <p:sp>
          <p:nvSpPr>
            <p:cNvPr id="9" name="Rectangle 8">
              <a:extLst>
                <a:ext uri="{FF2B5EF4-FFF2-40B4-BE49-F238E27FC236}">
                  <a16:creationId xmlns:a16="http://schemas.microsoft.com/office/drawing/2014/main" id="{C965DE49-62AF-59D8-C147-DC519737D680}"/>
                </a:ext>
              </a:extLst>
            </p:cNvPr>
            <p:cNvSpPr/>
            <p:nvPr/>
          </p:nvSpPr>
          <p:spPr bwMode="gray">
            <a:xfrm>
              <a:off x="3704585" y="2068896"/>
              <a:ext cx="2160000" cy="1731579"/>
            </a:xfrm>
            <a:prstGeom prst="rect">
              <a:avLst/>
            </a:prstGeom>
            <a:noFill/>
            <a:ln w="19050" algn="ctr">
              <a:solidFill>
                <a:srgbClr val="099CEC"/>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200" b="1" dirty="0">
                <a:solidFill>
                  <a:schemeClr val="bg1"/>
                </a:solidFill>
              </a:endParaRPr>
            </a:p>
          </p:txBody>
        </p:sp>
        <p:sp>
          <p:nvSpPr>
            <p:cNvPr id="10" name="Rectangle 9">
              <a:extLst>
                <a:ext uri="{FF2B5EF4-FFF2-40B4-BE49-F238E27FC236}">
                  <a16:creationId xmlns:a16="http://schemas.microsoft.com/office/drawing/2014/main" id="{F8CBF472-6085-3099-893A-44FDFC8CE699}"/>
                </a:ext>
              </a:extLst>
            </p:cNvPr>
            <p:cNvSpPr/>
            <p:nvPr/>
          </p:nvSpPr>
          <p:spPr bwMode="gray">
            <a:xfrm>
              <a:off x="6425698" y="2068896"/>
              <a:ext cx="2160000" cy="1731579"/>
            </a:xfrm>
            <a:prstGeom prst="rect">
              <a:avLst/>
            </a:prstGeom>
            <a:noFill/>
            <a:ln w="19050" algn="ctr">
              <a:solidFill>
                <a:srgbClr val="099CEC"/>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200" b="1" dirty="0">
                <a:solidFill>
                  <a:schemeClr val="bg1"/>
                </a:solidFill>
              </a:endParaRPr>
            </a:p>
          </p:txBody>
        </p:sp>
        <p:sp>
          <p:nvSpPr>
            <p:cNvPr id="13" name="Rectangle 12">
              <a:extLst>
                <a:ext uri="{FF2B5EF4-FFF2-40B4-BE49-F238E27FC236}">
                  <a16:creationId xmlns:a16="http://schemas.microsoft.com/office/drawing/2014/main" id="{5E4EFFC0-257C-A3E1-5743-4E39FA2AE420}"/>
                </a:ext>
              </a:extLst>
            </p:cNvPr>
            <p:cNvSpPr/>
            <p:nvPr/>
          </p:nvSpPr>
          <p:spPr bwMode="gray">
            <a:xfrm>
              <a:off x="9146812" y="2068896"/>
              <a:ext cx="2160000" cy="1731579"/>
            </a:xfrm>
            <a:prstGeom prst="rect">
              <a:avLst/>
            </a:prstGeom>
            <a:noFill/>
            <a:ln w="19050" algn="ctr">
              <a:solidFill>
                <a:srgbClr val="2A564D"/>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200" b="1" dirty="0">
                <a:solidFill>
                  <a:schemeClr val="bg1"/>
                </a:solidFill>
              </a:endParaRPr>
            </a:p>
          </p:txBody>
        </p:sp>
        <p:sp>
          <p:nvSpPr>
            <p:cNvPr id="14" name="Rectangle 13">
              <a:extLst>
                <a:ext uri="{FF2B5EF4-FFF2-40B4-BE49-F238E27FC236}">
                  <a16:creationId xmlns:a16="http://schemas.microsoft.com/office/drawing/2014/main" id="{F0AEC470-489E-0513-0906-02235F2A7713}"/>
                </a:ext>
              </a:extLst>
            </p:cNvPr>
            <p:cNvSpPr/>
            <p:nvPr/>
          </p:nvSpPr>
          <p:spPr bwMode="gray">
            <a:xfrm>
              <a:off x="983472" y="4313622"/>
              <a:ext cx="2160000" cy="1731579"/>
            </a:xfrm>
            <a:prstGeom prst="rect">
              <a:avLst/>
            </a:prstGeom>
            <a:noFill/>
            <a:ln w="19050" algn="ctr">
              <a:solidFill>
                <a:srgbClr val="C00000"/>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200" b="1" dirty="0">
                <a:solidFill>
                  <a:schemeClr val="bg1"/>
                </a:solidFill>
              </a:endParaRPr>
            </a:p>
          </p:txBody>
        </p:sp>
        <p:sp>
          <p:nvSpPr>
            <p:cNvPr id="15" name="Rectangle 14">
              <a:extLst>
                <a:ext uri="{FF2B5EF4-FFF2-40B4-BE49-F238E27FC236}">
                  <a16:creationId xmlns:a16="http://schemas.microsoft.com/office/drawing/2014/main" id="{CFD9F3D4-543C-347D-8A3F-A5BDABF0CC5B}"/>
                </a:ext>
              </a:extLst>
            </p:cNvPr>
            <p:cNvSpPr/>
            <p:nvPr/>
          </p:nvSpPr>
          <p:spPr bwMode="gray">
            <a:xfrm>
              <a:off x="3704585" y="4313622"/>
              <a:ext cx="2160000" cy="1731579"/>
            </a:xfrm>
            <a:prstGeom prst="rect">
              <a:avLst/>
            </a:prstGeom>
            <a:noFill/>
            <a:ln w="19050" algn="ctr">
              <a:solidFill>
                <a:srgbClr val="C00000"/>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200" b="1" dirty="0">
                <a:solidFill>
                  <a:schemeClr val="bg1"/>
                </a:solidFill>
              </a:endParaRPr>
            </a:p>
          </p:txBody>
        </p:sp>
        <p:sp>
          <p:nvSpPr>
            <p:cNvPr id="16" name="Rectangle 15">
              <a:extLst>
                <a:ext uri="{FF2B5EF4-FFF2-40B4-BE49-F238E27FC236}">
                  <a16:creationId xmlns:a16="http://schemas.microsoft.com/office/drawing/2014/main" id="{5917F381-7347-227C-EB08-75E7E9EB7BC9}"/>
                </a:ext>
              </a:extLst>
            </p:cNvPr>
            <p:cNvSpPr/>
            <p:nvPr/>
          </p:nvSpPr>
          <p:spPr bwMode="gray">
            <a:xfrm>
              <a:off x="6425698" y="4313622"/>
              <a:ext cx="2160000" cy="1731579"/>
            </a:xfrm>
            <a:prstGeom prst="rect">
              <a:avLst/>
            </a:prstGeom>
            <a:noFill/>
            <a:ln w="19050" algn="ctr">
              <a:solidFill>
                <a:srgbClr val="C00000"/>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200" b="1" dirty="0">
                <a:solidFill>
                  <a:schemeClr val="bg1"/>
                </a:solidFill>
              </a:endParaRPr>
            </a:p>
          </p:txBody>
        </p:sp>
        <p:sp>
          <p:nvSpPr>
            <p:cNvPr id="17" name="Rectangle 16">
              <a:extLst>
                <a:ext uri="{FF2B5EF4-FFF2-40B4-BE49-F238E27FC236}">
                  <a16:creationId xmlns:a16="http://schemas.microsoft.com/office/drawing/2014/main" id="{315FF1C8-C226-DD86-1C4B-514BE7F1569C}"/>
                </a:ext>
              </a:extLst>
            </p:cNvPr>
            <p:cNvSpPr/>
            <p:nvPr/>
          </p:nvSpPr>
          <p:spPr bwMode="gray">
            <a:xfrm>
              <a:off x="9146812" y="4313622"/>
              <a:ext cx="2160000" cy="1731579"/>
            </a:xfrm>
            <a:prstGeom prst="rect">
              <a:avLst/>
            </a:prstGeom>
            <a:noFill/>
            <a:ln w="19050" algn="ctr">
              <a:solidFill>
                <a:srgbClr val="C00000"/>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200" b="1" dirty="0">
                <a:solidFill>
                  <a:schemeClr val="bg1"/>
                </a:solidFill>
              </a:endParaRPr>
            </a:p>
          </p:txBody>
        </p:sp>
        <p:sp>
          <p:nvSpPr>
            <p:cNvPr id="18" name="Rectangle 17">
              <a:extLst>
                <a:ext uri="{FF2B5EF4-FFF2-40B4-BE49-F238E27FC236}">
                  <a16:creationId xmlns:a16="http://schemas.microsoft.com/office/drawing/2014/main" id="{C0A38F72-BA9A-0105-C127-0B8FD5E03278}"/>
                </a:ext>
              </a:extLst>
            </p:cNvPr>
            <p:cNvSpPr/>
            <p:nvPr/>
          </p:nvSpPr>
          <p:spPr bwMode="gray">
            <a:xfrm>
              <a:off x="1592371" y="1923312"/>
              <a:ext cx="942200" cy="287412"/>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900" b="1" dirty="0">
                  <a:solidFill>
                    <a:srgbClr val="1490DF"/>
                  </a:solidFill>
                  <a:latin typeface="+mj-lt"/>
                </a:rPr>
                <a:t>Kubernetes</a:t>
              </a:r>
            </a:p>
          </p:txBody>
        </p:sp>
        <p:sp>
          <p:nvSpPr>
            <p:cNvPr id="19" name="Rectangle 18">
              <a:extLst>
                <a:ext uri="{FF2B5EF4-FFF2-40B4-BE49-F238E27FC236}">
                  <a16:creationId xmlns:a16="http://schemas.microsoft.com/office/drawing/2014/main" id="{C9309FD4-8A48-C8D5-AEFB-407059CD8B6C}"/>
                </a:ext>
              </a:extLst>
            </p:cNvPr>
            <p:cNvSpPr/>
            <p:nvPr/>
          </p:nvSpPr>
          <p:spPr bwMode="gray">
            <a:xfrm>
              <a:off x="4146235" y="1923312"/>
              <a:ext cx="1275132" cy="287412"/>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900" b="1" dirty="0">
                  <a:solidFill>
                    <a:srgbClr val="1490DF"/>
                  </a:solidFill>
                  <a:latin typeface="+mj-lt"/>
                </a:rPr>
                <a:t>Embedding </a:t>
              </a:r>
              <a:r>
                <a:rPr lang="en-US" sz="900" b="1" dirty="0" err="1">
                  <a:solidFill>
                    <a:srgbClr val="1490DF"/>
                  </a:solidFill>
                  <a:latin typeface="+mj-lt"/>
                </a:rPr>
                <a:t>Func</a:t>
              </a:r>
              <a:endParaRPr lang="en-US" sz="900" b="1" dirty="0">
                <a:solidFill>
                  <a:srgbClr val="1490DF"/>
                </a:solidFill>
                <a:latin typeface="+mj-lt"/>
              </a:endParaRPr>
            </a:p>
          </p:txBody>
        </p:sp>
        <p:sp>
          <p:nvSpPr>
            <p:cNvPr id="20" name="Rectangle 19">
              <a:extLst>
                <a:ext uri="{FF2B5EF4-FFF2-40B4-BE49-F238E27FC236}">
                  <a16:creationId xmlns:a16="http://schemas.microsoft.com/office/drawing/2014/main" id="{B0990A9E-9A92-00A1-A387-42AB9E7BE388}"/>
                </a:ext>
              </a:extLst>
            </p:cNvPr>
            <p:cNvSpPr/>
            <p:nvPr/>
          </p:nvSpPr>
          <p:spPr bwMode="gray">
            <a:xfrm>
              <a:off x="6945003" y="1923312"/>
              <a:ext cx="1121390" cy="287412"/>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900" b="1" dirty="0">
                  <a:solidFill>
                    <a:srgbClr val="1490DF"/>
                  </a:solidFill>
                  <a:latin typeface="+mj-lt"/>
                </a:rPr>
                <a:t>Doc Processor</a:t>
              </a:r>
            </a:p>
          </p:txBody>
        </p:sp>
        <p:sp>
          <p:nvSpPr>
            <p:cNvPr id="21" name="Rectangle 20">
              <a:extLst>
                <a:ext uri="{FF2B5EF4-FFF2-40B4-BE49-F238E27FC236}">
                  <a16:creationId xmlns:a16="http://schemas.microsoft.com/office/drawing/2014/main" id="{F370F95C-C4C4-0626-59C2-22F3868FD67F}"/>
                </a:ext>
              </a:extLst>
            </p:cNvPr>
            <p:cNvSpPr/>
            <p:nvPr/>
          </p:nvSpPr>
          <p:spPr bwMode="gray">
            <a:xfrm>
              <a:off x="9537699" y="1923312"/>
              <a:ext cx="1378226" cy="287412"/>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900" b="1" dirty="0">
                  <a:solidFill>
                    <a:srgbClr val="2A564D"/>
                  </a:solidFill>
                  <a:latin typeface="+mj-lt"/>
                </a:rPr>
                <a:t>Ollama Query</a:t>
              </a:r>
            </a:p>
          </p:txBody>
        </p:sp>
        <p:sp>
          <p:nvSpPr>
            <p:cNvPr id="22" name="Rectangle 21">
              <a:extLst>
                <a:ext uri="{FF2B5EF4-FFF2-40B4-BE49-F238E27FC236}">
                  <a16:creationId xmlns:a16="http://schemas.microsoft.com/office/drawing/2014/main" id="{6AB4BB99-C9E3-0626-C7E0-B4A526CE955F}"/>
                </a:ext>
              </a:extLst>
            </p:cNvPr>
            <p:cNvSpPr/>
            <p:nvPr/>
          </p:nvSpPr>
          <p:spPr bwMode="gray">
            <a:xfrm>
              <a:off x="1289962" y="4164901"/>
              <a:ext cx="1547017" cy="287412"/>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900" b="1" dirty="0">
                  <a:solidFill>
                    <a:srgbClr val="C00000"/>
                  </a:solidFill>
                  <a:latin typeface="+mj-lt"/>
                </a:rPr>
                <a:t>Container Registry</a:t>
              </a:r>
            </a:p>
          </p:txBody>
        </p:sp>
        <p:sp>
          <p:nvSpPr>
            <p:cNvPr id="23" name="Rectangle 22">
              <a:extLst>
                <a:ext uri="{FF2B5EF4-FFF2-40B4-BE49-F238E27FC236}">
                  <a16:creationId xmlns:a16="http://schemas.microsoft.com/office/drawing/2014/main" id="{BC104FC0-D989-C669-5031-8D0B324356B5}"/>
                </a:ext>
              </a:extLst>
            </p:cNvPr>
            <p:cNvSpPr/>
            <p:nvPr/>
          </p:nvSpPr>
          <p:spPr bwMode="gray">
            <a:xfrm>
              <a:off x="4299978" y="4164901"/>
              <a:ext cx="969214" cy="287412"/>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900" b="1" dirty="0">
                  <a:solidFill>
                    <a:srgbClr val="C00000"/>
                  </a:solidFill>
                  <a:latin typeface="+mj-lt"/>
                </a:rPr>
                <a:t>Cosmos DB </a:t>
              </a:r>
            </a:p>
          </p:txBody>
        </p:sp>
        <p:sp>
          <p:nvSpPr>
            <p:cNvPr id="24" name="Rectangle 23">
              <a:extLst>
                <a:ext uri="{FF2B5EF4-FFF2-40B4-BE49-F238E27FC236}">
                  <a16:creationId xmlns:a16="http://schemas.microsoft.com/office/drawing/2014/main" id="{0A2CC2A6-88A9-A8F6-3E74-6F7108605EAE}"/>
                </a:ext>
              </a:extLst>
            </p:cNvPr>
            <p:cNvSpPr/>
            <p:nvPr/>
          </p:nvSpPr>
          <p:spPr bwMode="gray">
            <a:xfrm>
              <a:off x="6971951" y="4164901"/>
              <a:ext cx="1067495" cy="287412"/>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900" b="1" dirty="0">
                  <a:solidFill>
                    <a:srgbClr val="C00000"/>
                  </a:solidFill>
                  <a:latin typeface="+mj-lt"/>
                </a:rPr>
                <a:t>Blob Storage</a:t>
              </a:r>
            </a:p>
          </p:txBody>
        </p:sp>
        <p:sp>
          <p:nvSpPr>
            <p:cNvPr id="25" name="Rectangle 24">
              <a:extLst>
                <a:ext uri="{FF2B5EF4-FFF2-40B4-BE49-F238E27FC236}">
                  <a16:creationId xmlns:a16="http://schemas.microsoft.com/office/drawing/2014/main" id="{54670582-3D03-4DE2-8C46-7AEB82F20DBF}"/>
                </a:ext>
              </a:extLst>
            </p:cNvPr>
            <p:cNvSpPr/>
            <p:nvPr/>
          </p:nvSpPr>
          <p:spPr bwMode="gray">
            <a:xfrm>
              <a:off x="9604161" y="4164901"/>
              <a:ext cx="1245301" cy="287412"/>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900" b="1" dirty="0">
                  <a:solidFill>
                    <a:srgbClr val="C00000"/>
                  </a:solidFill>
                  <a:latin typeface="+mj-lt"/>
                </a:rPr>
                <a:t>Azure Functions</a:t>
              </a:r>
            </a:p>
          </p:txBody>
        </p:sp>
        <p:sp>
          <p:nvSpPr>
            <p:cNvPr id="26" name="Rectangle 25">
              <a:extLst>
                <a:ext uri="{FF2B5EF4-FFF2-40B4-BE49-F238E27FC236}">
                  <a16:creationId xmlns:a16="http://schemas.microsoft.com/office/drawing/2014/main" id="{75933FAD-2053-2217-910B-6907953FA9E3}"/>
                </a:ext>
              </a:extLst>
            </p:cNvPr>
            <p:cNvSpPr/>
            <p:nvPr/>
          </p:nvSpPr>
          <p:spPr bwMode="gray">
            <a:xfrm>
              <a:off x="1152069" y="1417058"/>
              <a:ext cx="1604470" cy="287412"/>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1200" b="1" dirty="0">
                  <a:solidFill>
                    <a:schemeClr val="tx1">
                      <a:lumMod val="85000"/>
                      <a:lumOff val="15000"/>
                    </a:schemeClr>
                  </a:solidFill>
                  <a:latin typeface="+mj-lt"/>
                </a:rPr>
                <a:t>Subnets</a:t>
              </a:r>
            </a:p>
          </p:txBody>
        </p:sp>
        <p:sp>
          <p:nvSpPr>
            <p:cNvPr id="57" name="Rectangle 56">
              <a:extLst>
                <a:ext uri="{FF2B5EF4-FFF2-40B4-BE49-F238E27FC236}">
                  <a16:creationId xmlns:a16="http://schemas.microsoft.com/office/drawing/2014/main" id="{B2554FFF-3D1C-480A-08E1-93BF24DE9392}"/>
                </a:ext>
              </a:extLst>
            </p:cNvPr>
            <p:cNvSpPr/>
            <p:nvPr/>
          </p:nvSpPr>
          <p:spPr bwMode="gray">
            <a:xfrm>
              <a:off x="7431902" y="1144231"/>
              <a:ext cx="1800773" cy="287411"/>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b="1" dirty="0">
                  <a:solidFill>
                    <a:schemeClr val="tx1">
                      <a:lumMod val="85000"/>
                      <a:lumOff val="15000"/>
                    </a:schemeClr>
                  </a:solidFill>
                  <a:latin typeface="+mj-lt"/>
                </a:rPr>
                <a:t>10.0.0.0/16</a:t>
              </a:r>
            </a:p>
          </p:txBody>
        </p:sp>
      </p:grpSp>
      <p:grpSp>
        <p:nvGrpSpPr>
          <p:cNvPr id="28" name="Group 27">
            <a:extLst>
              <a:ext uri="{FF2B5EF4-FFF2-40B4-BE49-F238E27FC236}">
                <a16:creationId xmlns:a16="http://schemas.microsoft.com/office/drawing/2014/main" id="{8CCD5ABD-610A-3CD3-CCA0-15B07D476624}"/>
              </a:ext>
            </a:extLst>
          </p:cNvPr>
          <p:cNvGrpSpPr/>
          <p:nvPr/>
        </p:nvGrpSpPr>
        <p:grpSpPr>
          <a:xfrm>
            <a:off x="10339245" y="1017811"/>
            <a:ext cx="965577" cy="862354"/>
            <a:chOff x="5515187" y="3426066"/>
            <a:chExt cx="965577" cy="862354"/>
          </a:xfrm>
        </p:grpSpPr>
        <p:sp>
          <p:nvSpPr>
            <p:cNvPr id="29" name="TextBox 9">
              <a:extLst>
                <a:ext uri="{FF2B5EF4-FFF2-40B4-BE49-F238E27FC236}">
                  <a16:creationId xmlns:a16="http://schemas.microsoft.com/office/drawing/2014/main" id="{1E7DAA9B-2494-F6B6-11BC-E8315B58B349}"/>
                </a:ext>
              </a:extLst>
            </p:cNvPr>
            <p:cNvSpPr txBox="1">
              <a:spLocks noChangeArrowheads="1"/>
            </p:cNvSpPr>
            <p:nvPr/>
          </p:nvSpPr>
          <p:spPr bwMode="auto">
            <a:xfrm>
              <a:off x="5515187" y="3888310"/>
              <a:ext cx="9655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00" dirty="0">
                  <a:solidFill>
                    <a:srgbClr val="2A564D"/>
                  </a:solidFill>
                  <a:ea typeface="Amazon Ember" panose="020B0603020204020204" pitchFamily="34" charset="0"/>
                  <a:cs typeface="Arial" panose="020B0604020202020204" pitchFamily="34" charset="0"/>
                </a:rPr>
                <a:t>User Sends Query</a:t>
              </a:r>
              <a:endParaRPr kumimoji="0" lang="en-US" altLang="en-US" sz="1000" i="0" u="none" strike="noStrike" kern="1200" cap="none" spc="0" normalizeH="0" baseline="0" noProof="0" dirty="0">
                <a:ln>
                  <a:noFill/>
                </a:ln>
                <a:solidFill>
                  <a:srgbClr val="2A564D"/>
                </a:solidFill>
                <a:effectLst/>
                <a:uLnTx/>
                <a:uFillTx/>
                <a:latin typeface="Calibri" panose="020F0502020204030204" pitchFamily="34" charset="0"/>
                <a:ea typeface="Amazon Ember" panose="020B0603020204020204" pitchFamily="34" charset="0"/>
                <a:cs typeface="Arial" panose="020B0604020202020204" pitchFamily="34" charset="0"/>
              </a:endParaRPr>
            </a:p>
          </p:txBody>
        </p:sp>
        <p:pic>
          <p:nvPicPr>
            <p:cNvPr id="30" name="Graphic 29" descr="Man with solid fill">
              <a:extLst>
                <a:ext uri="{FF2B5EF4-FFF2-40B4-BE49-F238E27FC236}">
                  <a16:creationId xmlns:a16="http://schemas.microsoft.com/office/drawing/2014/main" id="{D19D3858-0488-FFC6-9A29-6672B386162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752577" y="3426066"/>
              <a:ext cx="462244" cy="462244"/>
            </a:xfrm>
            <a:prstGeom prst="rect">
              <a:avLst/>
            </a:prstGeom>
          </p:spPr>
        </p:pic>
      </p:grpSp>
      <p:grpSp>
        <p:nvGrpSpPr>
          <p:cNvPr id="34" name="Group 33">
            <a:extLst>
              <a:ext uri="{FF2B5EF4-FFF2-40B4-BE49-F238E27FC236}">
                <a16:creationId xmlns:a16="http://schemas.microsoft.com/office/drawing/2014/main" id="{23C80BF1-8B9E-26FE-1446-098E0C618C81}"/>
              </a:ext>
            </a:extLst>
          </p:cNvPr>
          <p:cNvGrpSpPr/>
          <p:nvPr/>
        </p:nvGrpSpPr>
        <p:grpSpPr>
          <a:xfrm>
            <a:off x="9843094" y="699019"/>
            <a:ext cx="1957880" cy="1291549"/>
            <a:chOff x="10034277" y="650623"/>
            <a:chExt cx="1957880" cy="704957"/>
          </a:xfrm>
        </p:grpSpPr>
        <p:sp>
          <p:nvSpPr>
            <p:cNvPr id="32" name="Rectangle 31">
              <a:extLst>
                <a:ext uri="{FF2B5EF4-FFF2-40B4-BE49-F238E27FC236}">
                  <a16:creationId xmlns:a16="http://schemas.microsoft.com/office/drawing/2014/main" id="{0C0041A8-FF9A-2904-9097-B8CE68E21E39}"/>
                </a:ext>
              </a:extLst>
            </p:cNvPr>
            <p:cNvSpPr/>
            <p:nvPr/>
          </p:nvSpPr>
          <p:spPr bwMode="gray">
            <a:xfrm>
              <a:off x="10034277" y="746536"/>
              <a:ext cx="1957880" cy="609044"/>
            </a:xfrm>
            <a:prstGeom prst="rect">
              <a:avLst/>
            </a:prstGeom>
            <a:noFill/>
            <a:ln w="19050" algn="ctr">
              <a:solidFill>
                <a:srgbClr val="2A564D"/>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200" b="1" dirty="0">
                <a:solidFill>
                  <a:schemeClr val="bg1"/>
                </a:solidFill>
              </a:endParaRPr>
            </a:p>
          </p:txBody>
        </p:sp>
        <p:sp>
          <p:nvSpPr>
            <p:cNvPr id="33" name="Rectangle 32">
              <a:extLst>
                <a:ext uri="{FF2B5EF4-FFF2-40B4-BE49-F238E27FC236}">
                  <a16:creationId xmlns:a16="http://schemas.microsoft.com/office/drawing/2014/main" id="{DD2B2004-C320-3221-F7FF-20DAF6701C84}"/>
                </a:ext>
              </a:extLst>
            </p:cNvPr>
            <p:cNvSpPr/>
            <p:nvPr/>
          </p:nvSpPr>
          <p:spPr bwMode="gray">
            <a:xfrm>
              <a:off x="10361611" y="650623"/>
              <a:ext cx="1249259" cy="151192"/>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900" b="1" dirty="0">
                  <a:solidFill>
                    <a:srgbClr val="2A564D"/>
                  </a:solidFill>
                  <a:latin typeface="+mj-lt"/>
                </a:rPr>
                <a:t>Public Frontend</a:t>
              </a:r>
            </a:p>
          </p:txBody>
        </p:sp>
      </p:grpSp>
      <p:cxnSp>
        <p:nvCxnSpPr>
          <p:cNvPr id="36" name="Straight Arrow Connector 35">
            <a:extLst>
              <a:ext uri="{FF2B5EF4-FFF2-40B4-BE49-F238E27FC236}">
                <a16:creationId xmlns:a16="http://schemas.microsoft.com/office/drawing/2014/main" id="{A990C406-D93D-53AB-73F3-D9B802E5834A}"/>
              </a:ext>
            </a:extLst>
          </p:cNvPr>
          <p:cNvCxnSpPr>
            <a:cxnSpLocks/>
          </p:cNvCxnSpPr>
          <p:nvPr/>
        </p:nvCxnSpPr>
        <p:spPr>
          <a:xfrm flipH="1">
            <a:off x="10250501" y="2097489"/>
            <a:ext cx="557256" cy="1331511"/>
          </a:xfrm>
          <a:prstGeom prst="straightConnector1">
            <a:avLst/>
          </a:prstGeom>
          <a:ln>
            <a:solidFill>
              <a:srgbClr val="53565A"/>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4B02A37-0AD8-92BE-7922-A3BD5BAC53AE}"/>
              </a:ext>
            </a:extLst>
          </p:cNvPr>
          <p:cNvCxnSpPr>
            <a:cxnSpLocks/>
          </p:cNvCxnSpPr>
          <p:nvPr/>
        </p:nvCxnSpPr>
        <p:spPr>
          <a:xfrm flipH="1">
            <a:off x="7779995" y="3533254"/>
            <a:ext cx="331128" cy="0"/>
          </a:xfrm>
          <a:prstGeom prst="straightConnector1">
            <a:avLst/>
          </a:prstGeom>
          <a:ln>
            <a:solidFill>
              <a:srgbClr val="53565A"/>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52D7647-3B61-85A3-FD5E-B3BAE53337E3}"/>
              </a:ext>
            </a:extLst>
          </p:cNvPr>
          <p:cNvCxnSpPr>
            <a:cxnSpLocks/>
          </p:cNvCxnSpPr>
          <p:nvPr/>
        </p:nvCxnSpPr>
        <p:spPr>
          <a:xfrm flipH="1">
            <a:off x="5294176" y="3533254"/>
            <a:ext cx="331128" cy="0"/>
          </a:xfrm>
          <a:prstGeom prst="straightConnector1">
            <a:avLst/>
          </a:prstGeom>
          <a:ln>
            <a:solidFill>
              <a:srgbClr val="53565A"/>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CF4D533-F485-132F-58B6-5DC49859E3CB}"/>
              </a:ext>
            </a:extLst>
          </p:cNvPr>
          <p:cNvCxnSpPr>
            <a:cxnSpLocks/>
          </p:cNvCxnSpPr>
          <p:nvPr/>
        </p:nvCxnSpPr>
        <p:spPr>
          <a:xfrm>
            <a:off x="4240341" y="4350150"/>
            <a:ext cx="0" cy="313962"/>
          </a:xfrm>
          <a:prstGeom prst="straightConnector1">
            <a:avLst/>
          </a:prstGeom>
          <a:ln>
            <a:solidFill>
              <a:srgbClr val="53565A"/>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64799DE-F65A-879C-992D-494D6D5086F8}"/>
              </a:ext>
            </a:extLst>
          </p:cNvPr>
          <p:cNvCxnSpPr>
            <a:cxnSpLocks/>
          </p:cNvCxnSpPr>
          <p:nvPr/>
        </p:nvCxnSpPr>
        <p:spPr>
          <a:xfrm>
            <a:off x="5270557" y="4336290"/>
            <a:ext cx="387984" cy="380634"/>
          </a:xfrm>
          <a:prstGeom prst="straightConnector1">
            <a:avLst/>
          </a:prstGeom>
          <a:ln>
            <a:solidFill>
              <a:srgbClr val="53565A"/>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B046426-ACA0-E992-D897-0DCE89965CFE}"/>
              </a:ext>
            </a:extLst>
          </p:cNvPr>
          <p:cNvCxnSpPr>
            <a:cxnSpLocks/>
          </p:cNvCxnSpPr>
          <p:nvPr/>
        </p:nvCxnSpPr>
        <p:spPr>
          <a:xfrm>
            <a:off x="6707538" y="4350150"/>
            <a:ext cx="0" cy="313962"/>
          </a:xfrm>
          <a:prstGeom prst="straightConnector1">
            <a:avLst/>
          </a:prstGeom>
          <a:ln>
            <a:solidFill>
              <a:srgbClr val="53565A"/>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9965D4A-8AF1-5A0E-4CFE-E5C8B17FC20B}"/>
              </a:ext>
            </a:extLst>
          </p:cNvPr>
          <p:cNvCxnSpPr>
            <a:cxnSpLocks/>
          </p:cNvCxnSpPr>
          <p:nvPr/>
        </p:nvCxnSpPr>
        <p:spPr>
          <a:xfrm rot="5400000">
            <a:off x="7760075" y="4336290"/>
            <a:ext cx="387984" cy="380634"/>
          </a:xfrm>
          <a:prstGeom prst="straightConnector1">
            <a:avLst/>
          </a:prstGeom>
          <a:ln>
            <a:solidFill>
              <a:srgbClr val="53565A"/>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FE3F01E-8BEE-4652-F6A0-0B2542C6E8AF}"/>
              </a:ext>
            </a:extLst>
          </p:cNvPr>
          <p:cNvCxnSpPr>
            <a:cxnSpLocks/>
          </p:cNvCxnSpPr>
          <p:nvPr/>
        </p:nvCxnSpPr>
        <p:spPr>
          <a:xfrm flipV="1">
            <a:off x="1774564" y="4350150"/>
            <a:ext cx="0" cy="313962"/>
          </a:xfrm>
          <a:prstGeom prst="straightConnector1">
            <a:avLst/>
          </a:prstGeom>
          <a:ln>
            <a:solidFill>
              <a:srgbClr val="53565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9" name="TextBox 20">
            <a:extLst>
              <a:ext uri="{FF2B5EF4-FFF2-40B4-BE49-F238E27FC236}">
                <a16:creationId xmlns:a16="http://schemas.microsoft.com/office/drawing/2014/main" id="{281FCAB2-3F5C-C433-22DC-F797A98470F9}"/>
              </a:ext>
            </a:extLst>
          </p:cNvPr>
          <p:cNvSpPr txBox="1">
            <a:spLocks noChangeArrowheads="1"/>
          </p:cNvSpPr>
          <p:nvPr/>
        </p:nvSpPr>
        <p:spPr bwMode="auto">
          <a:xfrm>
            <a:off x="826763" y="3407403"/>
            <a:ext cx="189560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10.0.0.0/20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Kubernetes Nodes + Ollama pods. </a:t>
            </a:r>
            <a:b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b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Receives image from ACR via a private endpoint. Connects to Azure Functions </a:t>
            </a:r>
            <a:r>
              <a:rPr kumimoji="0" lang="en-US" altLang="en-US" sz="800" i="0" u="none" strike="noStrike" kern="1200" cap="none" spc="0" normalizeH="0" baseline="0" noProof="0" dirty="0" err="1">
                <a:ln>
                  <a:noFill/>
                </a:ln>
                <a:solidFill>
                  <a:prstClr val="black"/>
                </a:solidFill>
                <a:effectLst/>
                <a:uLnTx/>
                <a:uFillTx/>
                <a:latin typeface="Calibri"/>
                <a:ea typeface="Amazon Ember" panose="020B0603020204020204" pitchFamily="34" charset="0"/>
                <a:cs typeface="Arial" panose="020B0604020202020204" pitchFamily="34" charset="0"/>
              </a:rPr>
              <a:t>whe</a:t>
            </a:r>
            <a:r>
              <a:rPr lang="en-US" altLang="en-US" sz="800" dirty="0">
                <a:solidFill>
                  <a:prstClr val="black"/>
                </a:solidFill>
                <a:latin typeface="Calibri"/>
                <a:ea typeface="Amazon Ember" panose="020B0603020204020204" pitchFamily="34" charset="0"/>
                <a:cs typeface="Arial" panose="020B0604020202020204" pitchFamily="34" charset="0"/>
              </a:rPr>
              <a:t>n Ollama or embedding endpoints are called</a:t>
            </a:r>
            <a:endPar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60" name="Graphic 10">
            <a:extLst>
              <a:ext uri="{FF2B5EF4-FFF2-40B4-BE49-F238E27FC236}">
                <a16:creationId xmlns:a16="http://schemas.microsoft.com/office/drawing/2014/main" id="{A72596FC-876D-18F9-3764-201B5C40947C}"/>
              </a:ext>
            </a:extLst>
          </p:cNvPr>
          <p:cNvPicPr>
            <a:picLocks noChangeAspect="1" noChangeArrowheads="1"/>
          </p:cNvPicPr>
          <p:nvPr/>
        </p:nvPicPr>
        <p:blipFill>
          <a:blip r:embed="rId5"/>
          <a:srcRect/>
          <a:stretch/>
        </p:blipFill>
        <p:spPr bwMode="auto">
          <a:xfrm>
            <a:off x="1359234" y="2931948"/>
            <a:ext cx="783603" cy="411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20">
            <a:extLst>
              <a:ext uri="{FF2B5EF4-FFF2-40B4-BE49-F238E27FC236}">
                <a16:creationId xmlns:a16="http://schemas.microsoft.com/office/drawing/2014/main" id="{B055CFED-F7D7-3849-485B-359935FCE0AA}"/>
              </a:ext>
            </a:extLst>
          </p:cNvPr>
          <p:cNvSpPr txBox="1">
            <a:spLocks noChangeArrowheads="1"/>
          </p:cNvSpPr>
          <p:nvPr/>
        </p:nvSpPr>
        <p:spPr bwMode="auto">
          <a:xfrm>
            <a:off x="3295280" y="3407403"/>
            <a:ext cx="189560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10.0.16.128/26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a:solidFill>
                  <a:prstClr val="black"/>
                </a:solidFill>
                <a:latin typeface="Calibri"/>
                <a:ea typeface="Amazon Ember" panose="020B0603020204020204" pitchFamily="34" charset="0"/>
                <a:cs typeface="Arial" panose="020B0604020202020204" pitchFamily="34" charset="0"/>
              </a:rPr>
              <a:t>VNet Integration (Outbound)</a:t>
            </a:r>
            <a:endPar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functions endpoint for embedding documents into Cosmos DB, and searching documents based on a query. </a:t>
            </a:r>
          </a:p>
        </p:txBody>
      </p:sp>
      <p:sp>
        <p:nvSpPr>
          <p:cNvPr id="62" name="TextBox 20">
            <a:extLst>
              <a:ext uri="{FF2B5EF4-FFF2-40B4-BE49-F238E27FC236}">
                <a16:creationId xmlns:a16="http://schemas.microsoft.com/office/drawing/2014/main" id="{55097353-B3EB-9ECA-7862-F26795633129}"/>
              </a:ext>
            </a:extLst>
          </p:cNvPr>
          <p:cNvSpPr txBox="1">
            <a:spLocks noChangeArrowheads="1"/>
          </p:cNvSpPr>
          <p:nvPr/>
        </p:nvSpPr>
        <p:spPr bwMode="auto">
          <a:xfrm>
            <a:off x="5757098" y="3407403"/>
            <a:ext cx="18956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10.0.16.64/26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a:solidFill>
                  <a:prstClr val="black"/>
                </a:solidFill>
                <a:latin typeface="Calibri"/>
                <a:ea typeface="Amazon Ember" panose="020B0603020204020204" pitchFamily="34" charset="0"/>
                <a:cs typeface="Arial" panose="020B0604020202020204" pitchFamily="34" charset="0"/>
              </a:rPr>
              <a:t>VNet Integration (Outbound)</a:t>
            </a:r>
            <a:endPar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functions endpoint for storing documents and metadata in blob storage</a:t>
            </a:r>
          </a:p>
        </p:txBody>
      </p:sp>
      <p:sp>
        <p:nvSpPr>
          <p:cNvPr id="63" name="TextBox 20">
            <a:extLst>
              <a:ext uri="{FF2B5EF4-FFF2-40B4-BE49-F238E27FC236}">
                <a16:creationId xmlns:a16="http://schemas.microsoft.com/office/drawing/2014/main" id="{C30B6278-0BA6-D406-DC9F-B7C0E2366DE5}"/>
              </a:ext>
            </a:extLst>
          </p:cNvPr>
          <p:cNvSpPr txBox="1">
            <a:spLocks noChangeArrowheads="1"/>
          </p:cNvSpPr>
          <p:nvPr/>
        </p:nvSpPr>
        <p:spPr bwMode="auto">
          <a:xfrm>
            <a:off x="8227715" y="3407403"/>
            <a:ext cx="18956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10.0.16.0/26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a:solidFill>
                  <a:prstClr val="black"/>
                </a:solidFill>
                <a:latin typeface="Calibri"/>
                <a:ea typeface="Amazon Ember" panose="020B0603020204020204" pitchFamily="34" charset="0"/>
                <a:cs typeface="Arial" panose="020B0604020202020204" pitchFamily="34" charset="0"/>
              </a:rPr>
              <a:t>User Facing API</a:t>
            </a:r>
            <a:endPar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a:solidFill>
                  <a:prstClr val="black"/>
                </a:solidFill>
                <a:latin typeface="Calibri"/>
                <a:ea typeface="Amazon Ember" panose="020B0603020204020204" pitchFamily="34" charset="0"/>
                <a:cs typeface="Arial" panose="020B0604020202020204" pitchFamily="34" charset="0"/>
              </a:rPr>
              <a:t>VNet Integration (Outbound) + Public (Inbound)</a:t>
            </a:r>
            <a:endPar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functions endpoint for calling models in Ollama to generate a response</a:t>
            </a:r>
          </a:p>
        </p:txBody>
      </p:sp>
      <p:sp>
        <p:nvSpPr>
          <p:cNvPr id="1024" name="TextBox 20">
            <a:extLst>
              <a:ext uri="{FF2B5EF4-FFF2-40B4-BE49-F238E27FC236}">
                <a16:creationId xmlns:a16="http://schemas.microsoft.com/office/drawing/2014/main" id="{A132DE87-A4A4-042E-D23C-69EE0857A719}"/>
              </a:ext>
            </a:extLst>
          </p:cNvPr>
          <p:cNvSpPr txBox="1">
            <a:spLocks noChangeArrowheads="1"/>
          </p:cNvSpPr>
          <p:nvPr/>
        </p:nvSpPr>
        <p:spPr bwMode="auto">
          <a:xfrm>
            <a:off x="826763" y="5307009"/>
            <a:ext cx="18956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10.0.17.0/28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a:solidFill>
                  <a:prstClr val="black"/>
                </a:solidFill>
                <a:latin typeface="Calibri"/>
                <a:ea typeface="Amazon Ember" panose="020B0603020204020204" pitchFamily="34" charset="0"/>
                <a:cs typeface="Arial" panose="020B0604020202020204" pitchFamily="34" charset="0"/>
              </a:rPr>
              <a:t>Storage for Ollama image, private endpoint disables public access</a:t>
            </a:r>
            <a:endPar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sp>
        <p:nvSpPr>
          <p:cNvPr id="1025" name="TextBox 20">
            <a:extLst>
              <a:ext uri="{FF2B5EF4-FFF2-40B4-BE49-F238E27FC236}">
                <a16:creationId xmlns:a16="http://schemas.microsoft.com/office/drawing/2014/main" id="{6E8D48FA-D017-AE0A-9D66-C75D61D3522C}"/>
              </a:ext>
            </a:extLst>
          </p:cNvPr>
          <p:cNvSpPr txBox="1">
            <a:spLocks noChangeArrowheads="1"/>
          </p:cNvSpPr>
          <p:nvPr/>
        </p:nvSpPr>
        <p:spPr bwMode="auto">
          <a:xfrm>
            <a:off x="3295280" y="5307009"/>
            <a:ext cx="18956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10.0.17.16/28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a:solidFill>
                  <a:prstClr val="black"/>
                </a:solidFill>
                <a:latin typeface="Calibri"/>
                <a:ea typeface="Amazon Ember" panose="020B0603020204020204" pitchFamily="34" charset="0"/>
                <a:cs typeface="Arial" panose="020B0604020202020204" pitchFamily="34" charset="0"/>
              </a:rPr>
              <a:t> Vector database (MongoDB </a:t>
            </a:r>
            <a:r>
              <a:rPr lang="en-US" altLang="en-US" sz="800" dirty="0" err="1">
                <a:solidFill>
                  <a:prstClr val="black"/>
                </a:solidFill>
                <a:latin typeface="Calibri"/>
                <a:ea typeface="Amazon Ember" panose="020B0603020204020204" pitchFamily="34" charset="0"/>
                <a:cs typeface="Arial" panose="020B0604020202020204" pitchFamily="34" charset="0"/>
              </a:rPr>
              <a:t>vCore</a:t>
            </a:r>
            <a:r>
              <a:rPr lang="en-US" altLang="en-US" sz="800" dirty="0">
                <a:solidFill>
                  <a:prstClr val="black"/>
                </a:solidFill>
                <a:latin typeface="Calibri"/>
                <a:ea typeface="Amazon Ember" panose="020B0603020204020204" pitchFamily="34" charset="0"/>
                <a:cs typeface="Arial" panose="020B0604020202020204" pitchFamily="34" charset="0"/>
              </a:rPr>
              <a:t>), private endpoint - internet blocked</a:t>
            </a:r>
            <a:endPar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sp>
        <p:nvSpPr>
          <p:cNvPr id="1027" name="TextBox 20">
            <a:extLst>
              <a:ext uri="{FF2B5EF4-FFF2-40B4-BE49-F238E27FC236}">
                <a16:creationId xmlns:a16="http://schemas.microsoft.com/office/drawing/2014/main" id="{33426C67-C955-1651-8548-2CD021C7A5BB}"/>
              </a:ext>
            </a:extLst>
          </p:cNvPr>
          <p:cNvSpPr txBox="1">
            <a:spLocks noChangeArrowheads="1"/>
          </p:cNvSpPr>
          <p:nvPr/>
        </p:nvSpPr>
        <p:spPr bwMode="auto">
          <a:xfrm>
            <a:off x="5757098" y="5307009"/>
            <a:ext cx="18956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10.0.17.32/28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a:solidFill>
                  <a:prstClr val="black"/>
                </a:solidFill>
                <a:latin typeface="Calibri"/>
                <a:ea typeface="Amazon Ember" panose="020B0603020204020204" pitchFamily="34" charset="0"/>
                <a:cs typeface="Arial" panose="020B0604020202020204" pitchFamily="34" charset="0"/>
              </a:rPr>
              <a:t>Document storage + Function App files, private endpoint - internet blocked</a:t>
            </a:r>
          </a:p>
        </p:txBody>
      </p:sp>
      <p:sp>
        <p:nvSpPr>
          <p:cNvPr id="1028" name="TextBox 20">
            <a:extLst>
              <a:ext uri="{FF2B5EF4-FFF2-40B4-BE49-F238E27FC236}">
                <a16:creationId xmlns:a16="http://schemas.microsoft.com/office/drawing/2014/main" id="{10B0BEBE-E699-9A58-9C09-B6393F3AC93E}"/>
              </a:ext>
            </a:extLst>
          </p:cNvPr>
          <p:cNvSpPr txBox="1">
            <a:spLocks noChangeArrowheads="1"/>
          </p:cNvSpPr>
          <p:nvPr/>
        </p:nvSpPr>
        <p:spPr bwMode="auto">
          <a:xfrm>
            <a:off x="8227715" y="5307009"/>
            <a:ext cx="18956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10.0.17.48/28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a:solidFill>
                  <a:prstClr val="black"/>
                </a:solidFill>
                <a:latin typeface="Calibri"/>
                <a:ea typeface="Amazon Ember" panose="020B0603020204020204" pitchFamily="34" charset="0"/>
                <a:cs typeface="Arial" panose="020B0604020202020204" pitchFamily="34" charset="0"/>
              </a:rPr>
              <a:t>Private endpoints for Doc Processor &amp; Embedding functions - only callable from VNet</a:t>
            </a:r>
          </a:p>
        </p:txBody>
      </p:sp>
      <p:pic>
        <p:nvPicPr>
          <p:cNvPr id="1029" name="Graphic 10">
            <a:extLst>
              <a:ext uri="{FF2B5EF4-FFF2-40B4-BE49-F238E27FC236}">
                <a16:creationId xmlns:a16="http://schemas.microsoft.com/office/drawing/2014/main" id="{A5AECD49-F8BF-2099-FDC3-5F7D5348D19C}"/>
              </a:ext>
            </a:extLst>
          </p:cNvPr>
          <p:cNvPicPr>
            <a:picLocks noChangeAspect="1" noChangeArrowheads="1"/>
          </p:cNvPicPr>
          <p:nvPr/>
        </p:nvPicPr>
        <p:blipFill>
          <a:blip r:embed="rId6"/>
          <a:srcRect/>
          <a:stretch/>
        </p:blipFill>
        <p:spPr bwMode="auto">
          <a:xfrm>
            <a:off x="3852557" y="2932186"/>
            <a:ext cx="783603" cy="41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Graphic 10">
            <a:extLst>
              <a:ext uri="{FF2B5EF4-FFF2-40B4-BE49-F238E27FC236}">
                <a16:creationId xmlns:a16="http://schemas.microsoft.com/office/drawing/2014/main" id="{0C601E0F-626F-8BD2-2F1A-5FF0C43B453A}"/>
              </a:ext>
            </a:extLst>
          </p:cNvPr>
          <p:cNvPicPr>
            <a:picLocks noChangeAspect="1" noChangeArrowheads="1"/>
          </p:cNvPicPr>
          <p:nvPr/>
        </p:nvPicPr>
        <p:blipFill>
          <a:blip r:embed="rId6"/>
          <a:srcRect/>
          <a:stretch/>
        </p:blipFill>
        <p:spPr bwMode="auto">
          <a:xfrm>
            <a:off x="6313096" y="2932186"/>
            <a:ext cx="783603" cy="41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Graphic 10">
            <a:extLst>
              <a:ext uri="{FF2B5EF4-FFF2-40B4-BE49-F238E27FC236}">
                <a16:creationId xmlns:a16="http://schemas.microsoft.com/office/drawing/2014/main" id="{E1D7EA39-BDFA-CC7E-C998-4C27C28E5321}"/>
              </a:ext>
            </a:extLst>
          </p:cNvPr>
          <p:cNvPicPr>
            <a:picLocks noChangeAspect="1" noChangeArrowheads="1"/>
          </p:cNvPicPr>
          <p:nvPr/>
        </p:nvPicPr>
        <p:blipFill>
          <a:blip r:embed="rId6"/>
          <a:srcRect/>
          <a:stretch/>
        </p:blipFill>
        <p:spPr bwMode="auto">
          <a:xfrm>
            <a:off x="8782223" y="2932186"/>
            <a:ext cx="783603" cy="41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Graphic 10">
            <a:extLst>
              <a:ext uri="{FF2B5EF4-FFF2-40B4-BE49-F238E27FC236}">
                <a16:creationId xmlns:a16="http://schemas.microsoft.com/office/drawing/2014/main" id="{2BDEE3C9-0E38-CF28-E0A2-1C71D33844D3}"/>
              </a:ext>
            </a:extLst>
          </p:cNvPr>
          <p:cNvPicPr>
            <a:picLocks noChangeAspect="1" noChangeArrowheads="1"/>
          </p:cNvPicPr>
          <p:nvPr/>
        </p:nvPicPr>
        <p:blipFill>
          <a:blip r:embed="rId7"/>
          <a:srcRect/>
          <a:stretch/>
        </p:blipFill>
        <p:spPr bwMode="auto">
          <a:xfrm>
            <a:off x="1657646" y="4836410"/>
            <a:ext cx="770262" cy="411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Graphic 10">
            <a:extLst>
              <a:ext uri="{FF2B5EF4-FFF2-40B4-BE49-F238E27FC236}">
                <a16:creationId xmlns:a16="http://schemas.microsoft.com/office/drawing/2014/main" id="{A5615DBB-EDF2-F464-0426-0DE3262F1ADF}"/>
              </a:ext>
            </a:extLst>
          </p:cNvPr>
          <p:cNvPicPr>
            <a:picLocks noChangeAspect="1" noChangeArrowheads="1"/>
          </p:cNvPicPr>
          <p:nvPr/>
        </p:nvPicPr>
        <p:blipFill>
          <a:blip r:embed="rId8"/>
          <a:srcRect/>
          <a:stretch/>
        </p:blipFill>
        <p:spPr bwMode="auto">
          <a:xfrm>
            <a:off x="4174058" y="4836410"/>
            <a:ext cx="606261" cy="411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Graphic 10">
            <a:extLst>
              <a:ext uri="{FF2B5EF4-FFF2-40B4-BE49-F238E27FC236}">
                <a16:creationId xmlns:a16="http://schemas.microsoft.com/office/drawing/2014/main" id="{DA92A498-428A-9B47-F06C-199605ADF6BC}"/>
              </a:ext>
            </a:extLst>
          </p:cNvPr>
          <p:cNvPicPr>
            <a:picLocks noChangeAspect="1" noChangeArrowheads="1"/>
          </p:cNvPicPr>
          <p:nvPr/>
        </p:nvPicPr>
        <p:blipFill>
          <a:blip r:embed="rId9"/>
          <a:srcRect/>
          <a:stretch/>
        </p:blipFill>
        <p:spPr bwMode="auto">
          <a:xfrm>
            <a:off x="6639154" y="4771033"/>
            <a:ext cx="602428" cy="60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Graphic 10">
            <a:extLst>
              <a:ext uri="{FF2B5EF4-FFF2-40B4-BE49-F238E27FC236}">
                <a16:creationId xmlns:a16="http://schemas.microsoft.com/office/drawing/2014/main" id="{E794E55B-FC2C-EEFA-FF3F-0F42AC2DB4BA}"/>
              </a:ext>
            </a:extLst>
          </p:cNvPr>
          <p:cNvPicPr>
            <a:picLocks noChangeAspect="1" noChangeArrowheads="1"/>
          </p:cNvPicPr>
          <p:nvPr/>
        </p:nvPicPr>
        <p:blipFill>
          <a:blip r:embed="rId6"/>
          <a:srcRect/>
          <a:stretch/>
        </p:blipFill>
        <p:spPr bwMode="auto">
          <a:xfrm>
            <a:off x="9015053" y="4836648"/>
            <a:ext cx="783603" cy="41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9" name="Graphic 10">
            <a:extLst>
              <a:ext uri="{FF2B5EF4-FFF2-40B4-BE49-F238E27FC236}">
                <a16:creationId xmlns:a16="http://schemas.microsoft.com/office/drawing/2014/main" id="{AF69FE2A-9FD8-97D9-DAA9-457601729515}"/>
              </a:ext>
            </a:extLst>
          </p:cNvPr>
          <p:cNvPicPr>
            <a:picLocks noChangeAspect="1" noChangeArrowheads="1"/>
          </p:cNvPicPr>
          <p:nvPr/>
        </p:nvPicPr>
        <p:blipFill>
          <a:blip r:embed="rId10"/>
          <a:srcRect/>
          <a:stretch/>
        </p:blipFill>
        <p:spPr bwMode="auto">
          <a:xfrm>
            <a:off x="1261218" y="4836410"/>
            <a:ext cx="411391" cy="411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0" name="Graphic 10">
            <a:extLst>
              <a:ext uri="{FF2B5EF4-FFF2-40B4-BE49-F238E27FC236}">
                <a16:creationId xmlns:a16="http://schemas.microsoft.com/office/drawing/2014/main" id="{FD66A52F-615E-4860-911F-0C19A84EDC72}"/>
              </a:ext>
            </a:extLst>
          </p:cNvPr>
          <p:cNvPicPr>
            <a:picLocks noChangeAspect="1" noChangeArrowheads="1"/>
          </p:cNvPicPr>
          <p:nvPr/>
        </p:nvPicPr>
        <p:blipFill>
          <a:blip r:embed="rId10"/>
          <a:srcRect/>
          <a:stretch/>
        </p:blipFill>
        <p:spPr bwMode="auto">
          <a:xfrm>
            <a:off x="3751227" y="4836410"/>
            <a:ext cx="411391" cy="411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1" name="Graphic 10">
            <a:extLst>
              <a:ext uri="{FF2B5EF4-FFF2-40B4-BE49-F238E27FC236}">
                <a16:creationId xmlns:a16="http://schemas.microsoft.com/office/drawing/2014/main" id="{2879C02E-E6A5-1731-B5D9-24DFA130C5D6}"/>
              </a:ext>
            </a:extLst>
          </p:cNvPr>
          <p:cNvPicPr>
            <a:picLocks noChangeAspect="1" noChangeArrowheads="1"/>
          </p:cNvPicPr>
          <p:nvPr/>
        </p:nvPicPr>
        <p:blipFill>
          <a:blip r:embed="rId10"/>
          <a:srcRect/>
          <a:stretch/>
        </p:blipFill>
        <p:spPr bwMode="auto">
          <a:xfrm>
            <a:off x="6223737" y="4836410"/>
            <a:ext cx="411391" cy="411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2" name="Graphic 10">
            <a:extLst>
              <a:ext uri="{FF2B5EF4-FFF2-40B4-BE49-F238E27FC236}">
                <a16:creationId xmlns:a16="http://schemas.microsoft.com/office/drawing/2014/main" id="{B385591C-5172-42FA-EA3B-D699D7B349CC}"/>
              </a:ext>
            </a:extLst>
          </p:cNvPr>
          <p:cNvPicPr>
            <a:picLocks noChangeAspect="1" noChangeArrowheads="1"/>
          </p:cNvPicPr>
          <p:nvPr/>
        </p:nvPicPr>
        <p:blipFill>
          <a:blip r:embed="rId10"/>
          <a:srcRect/>
          <a:stretch/>
        </p:blipFill>
        <p:spPr bwMode="auto">
          <a:xfrm>
            <a:off x="8685498" y="4836410"/>
            <a:ext cx="411391" cy="411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042">
            <a:extLst>
              <a:ext uri="{FF2B5EF4-FFF2-40B4-BE49-F238E27FC236}">
                <a16:creationId xmlns:a16="http://schemas.microsoft.com/office/drawing/2014/main" id="{1E87555A-A3A2-368B-2201-DC9CFB6A24F4}"/>
              </a:ext>
            </a:extLst>
          </p:cNvPr>
          <p:cNvSpPr/>
          <p:nvPr/>
        </p:nvSpPr>
        <p:spPr bwMode="gray">
          <a:xfrm>
            <a:off x="10661575" y="3052222"/>
            <a:ext cx="1249259" cy="360000"/>
          </a:xfrm>
          <a:prstGeom prst="rect">
            <a:avLst/>
          </a:prstGeom>
          <a:solidFill>
            <a:schemeClr val="bg1"/>
          </a:solidFill>
          <a:ln w="19050" algn="ctr">
            <a:solidFill>
              <a:srgbClr val="2A564D"/>
            </a:solidFill>
            <a:prstDash val="dash"/>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1000" dirty="0">
                <a:solidFill>
                  <a:srgbClr val="2A564D"/>
                </a:solidFill>
                <a:latin typeface="+mj-lt"/>
              </a:rPr>
              <a:t>PUBLIC SERVICES</a:t>
            </a:r>
          </a:p>
        </p:txBody>
      </p:sp>
      <p:sp>
        <p:nvSpPr>
          <p:cNvPr id="1044" name="Rectangle 1043">
            <a:extLst>
              <a:ext uri="{FF2B5EF4-FFF2-40B4-BE49-F238E27FC236}">
                <a16:creationId xmlns:a16="http://schemas.microsoft.com/office/drawing/2014/main" id="{6F3D851E-C1AF-0C04-C7F4-8333FDA7041C}"/>
              </a:ext>
            </a:extLst>
          </p:cNvPr>
          <p:cNvSpPr/>
          <p:nvPr/>
        </p:nvSpPr>
        <p:spPr bwMode="gray">
          <a:xfrm>
            <a:off x="10661575" y="3521592"/>
            <a:ext cx="1249259" cy="360000"/>
          </a:xfrm>
          <a:prstGeom prst="rect">
            <a:avLst/>
          </a:prstGeom>
          <a:solidFill>
            <a:schemeClr val="bg1"/>
          </a:solidFill>
          <a:ln w="19050" algn="ctr">
            <a:solidFill>
              <a:srgbClr val="1490DF"/>
            </a:solidFill>
            <a:prstDash val="dash"/>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1000" dirty="0">
                <a:solidFill>
                  <a:srgbClr val="1490DF"/>
                </a:solidFill>
                <a:latin typeface="+mj-lt"/>
              </a:rPr>
              <a:t>VNET INTEGRATION</a:t>
            </a:r>
          </a:p>
        </p:txBody>
      </p:sp>
      <p:sp>
        <p:nvSpPr>
          <p:cNvPr id="1045" name="Rectangle 1044">
            <a:extLst>
              <a:ext uri="{FF2B5EF4-FFF2-40B4-BE49-F238E27FC236}">
                <a16:creationId xmlns:a16="http://schemas.microsoft.com/office/drawing/2014/main" id="{F8310869-B021-68D7-EEC2-90A4CD64D5DA}"/>
              </a:ext>
            </a:extLst>
          </p:cNvPr>
          <p:cNvSpPr/>
          <p:nvPr/>
        </p:nvSpPr>
        <p:spPr bwMode="gray">
          <a:xfrm>
            <a:off x="10661575" y="4032105"/>
            <a:ext cx="1249259" cy="360000"/>
          </a:xfrm>
          <a:prstGeom prst="rect">
            <a:avLst/>
          </a:prstGeom>
          <a:solidFill>
            <a:schemeClr val="bg1"/>
          </a:solidFill>
          <a:ln w="19050" algn="ctr">
            <a:solidFill>
              <a:srgbClr val="C00000"/>
            </a:solidFill>
            <a:prstDash val="dash"/>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1000" dirty="0">
                <a:solidFill>
                  <a:srgbClr val="C00000"/>
                </a:solidFill>
                <a:latin typeface="+mj-lt"/>
              </a:rPr>
              <a:t>PRIVATE ENDPOINTS</a:t>
            </a:r>
          </a:p>
        </p:txBody>
      </p:sp>
    </p:spTree>
    <p:extLst>
      <p:ext uri="{BB962C8B-B14F-4D97-AF65-F5344CB8AC3E}">
        <p14:creationId xmlns:p14="http://schemas.microsoft.com/office/powerpoint/2010/main" val="3420697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A14ABE-0262-2500-4B7E-3CEE85D34F4C}"/>
              </a:ext>
            </a:extLst>
          </p:cNvPr>
          <p:cNvSpPr>
            <a:spLocks noGrp="1"/>
          </p:cNvSpPr>
          <p:nvPr>
            <p:ph type="body" sz="quarter" idx="11"/>
          </p:nvPr>
        </p:nvSpPr>
        <p:spPr/>
        <p:txBody>
          <a:bodyPr/>
          <a:lstStyle/>
          <a:p>
            <a:r>
              <a:rPr lang="en-AU" dirty="0"/>
              <a:t>Azure Build Diagram</a:t>
            </a:r>
          </a:p>
        </p:txBody>
      </p:sp>
      <p:sp>
        <p:nvSpPr>
          <p:cNvPr id="3" name="Text Placeholder 2">
            <a:extLst>
              <a:ext uri="{FF2B5EF4-FFF2-40B4-BE49-F238E27FC236}">
                <a16:creationId xmlns:a16="http://schemas.microsoft.com/office/drawing/2014/main" id="{94164926-5847-C76F-1EB0-E7F67D4A9E8F}"/>
              </a:ext>
            </a:extLst>
          </p:cNvPr>
          <p:cNvSpPr>
            <a:spLocks noGrp="1"/>
          </p:cNvSpPr>
          <p:nvPr>
            <p:ph type="body" sz="quarter" idx="13"/>
          </p:nvPr>
        </p:nvSpPr>
        <p:spPr/>
        <p:txBody>
          <a:bodyPr/>
          <a:lstStyle/>
          <a:p>
            <a:r>
              <a:rPr lang="en-AU" dirty="0"/>
              <a:t>Infosys Slide Diagram</a:t>
            </a:r>
          </a:p>
        </p:txBody>
      </p:sp>
      <p:sp>
        <p:nvSpPr>
          <p:cNvPr id="4" name="Rectangle 3">
            <a:extLst>
              <a:ext uri="{FF2B5EF4-FFF2-40B4-BE49-F238E27FC236}">
                <a16:creationId xmlns:a16="http://schemas.microsoft.com/office/drawing/2014/main" id="{F937C47F-ED84-0E02-D64B-9B2541EF23F9}"/>
              </a:ext>
            </a:extLst>
          </p:cNvPr>
          <p:cNvSpPr>
            <a:spLocks/>
          </p:cNvSpPr>
          <p:nvPr/>
        </p:nvSpPr>
        <p:spPr>
          <a:xfrm>
            <a:off x="2080300" y="1542268"/>
            <a:ext cx="4724552" cy="3251773"/>
          </a:xfrm>
          <a:prstGeom prst="rect">
            <a:avLst/>
          </a:prstGeom>
          <a:solidFill>
            <a:srgbClr val="5788B7"/>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94A01B5F-25E4-3F9B-1EDE-DADD67EB2239}"/>
              </a:ext>
            </a:extLst>
          </p:cNvPr>
          <p:cNvSpPr>
            <a:spLocks/>
          </p:cNvSpPr>
          <p:nvPr/>
        </p:nvSpPr>
        <p:spPr bwMode="gray">
          <a:xfrm>
            <a:off x="2153050" y="1621118"/>
            <a:ext cx="4535069" cy="3078812"/>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a:ea typeface="+mn-ea"/>
              <a:cs typeface="+mn-cs"/>
            </a:endParaRPr>
          </a:p>
        </p:txBody>
      </p:sp>
      <p:cxnSp>
        <p:nvCxnSpPr>
          <p:cNvPr id="6" name="Straight Connector 5">
            <a:extLst>
              <a:ext uri="{FF2B5EF4-FFF2-40B4-BE49-F238E27FC236}">
                <a16:creationId xmlns:a16="http://schemas.microsoft.com/office/drawing/2014/main" id="{3701B9E6-DF8F-38DA-E224-5C21E47C3C61}"/>
              </a:ext>
            </a:extLst>
          </p:cNvPr>
          <p:cNvCxnSpPr>
            <a:cxnSpLocks/>
          </p:cNvCxnSpPr>
          <p:nvPr/>
        </p:nvCxnSpPr>
        <p:spPr>
          <a:xfrm>
            <a:off x="2080303" y="1471088"/>
            <a:ext cx="4724549" cy="7856"/>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BE97F75-A6A6-1FC8-D8F3-E839B451C7E5}"/>
              </a:ext>
            </a:extLst>
          </p:cNvPr>
          <p:cNvSpPr/>
          <p:nvPr/>
        </p:nvSpPr>
        <p:spPr bwMode="gray">
          <a:xfrm>
            <a:off x="2080301" y="1195976"/>
            <a:ext cx="4817534"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1200" b="1" dirty="0">
                <a:solidFill>
                  <a:schemeClr val="accent1">
                    <a:lumMod val="50000"/>
                  </a:schemeClr>
                </a:solidFill>
                <a:latin typeface="+mj-lt"/>
              </a:rPr>
              <a:t>Zara LM Source Code</a:t>
            </a:r>
          </a:p>
        </p:txBody>
      </p:sp>
      <p:sp>
        <p:nvSpPr>
          <p:cNvPr id="25" name="Rectangle 24">
            <a:extLst>
              <a:ext uri="{FF2B5EF4-FFF2-40B4-BE49-F238E27FC236}">
                <a16:creationId xmlns:a16="http://schemas.microsoft.com/office/drawing/2014/main" id="{98688FC5-DC56-4744-D496-0A5618B366F4}"/>
              </a:ext>
            </a:extLst>
          </p:cNvPr>
          <p:cNvSpPr/>
          <p:nvPr/>
        </p:nvSpPr>
        <p:spPr bwMode="gray">
          <a:xfrm>
            <a:off x="2309960" y="1709149"/>
            <a:ext cx="4280787" cy="2892211"/>
          </a:xfrm>
          <a:prstGeom prst="rect">
            <a:avLst/>
          </a:prstGeom>
          <a:noFill/>
          <a:ln w="19050" algn="ctr">
            <a:solidFill>
              <a:srgbClr val="099CEC"/>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cxnSp>
        <p:nvCxnSpPr>
          <p:cNvPr id="40" name="Straight Connector 39">
            <a:extLst>
              <a:ext uri="{FF2B5EF4-FFF2-40B4-BE49-F238E27FC236}">
                <a16:creationId xmlns:a16="http://schemas.microsoft.com/office/drawing/2014/main" id="{25BC223E-4FB2-820A-00D4-C838609CD987}"/>
              </a:ext>
            </a:extLst>
          </p:cNvPr>
          <p:cNvCxnSpPr>
            <a:cxnSpLocks/>
          </p:cNvCxnSpPr>
          <p:nvPr/>
        </p:nvCxnSpPr>
        <p:spPr>
          <a:xfrm>
            <a:off x="457240" y="1485655"/>
            <a:ext cx="1283925"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E0A46C4-1A60-43A0-5F98-C1CAC81A963F}"/>
              </a:ext>
            </a:extLst>
          </p:cNvPr>
          <p:cNvSpPr>
            <a:spLocks/>
          </p:cNvSpPr>
          <p:nvPr/>
        </p:nvSpPr>
        <p:spPr>
          <a:xfrm>
            <a:off x="457239" y="1556834"/>
            <a:ext cx="1283926" cy="2310532"/>
          </a:xfrm>
          <a:prstGeom prst="rect">
            <a:avLst/>
          </a:prstGeom>
          <a:solidFill>
            <a:srgbClr val="5788B7"/>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a:extLst>
              <a:ext uri="{FF2B5EF4-FFF2-40B4-BE49-F238E27FC236}">
                <a16:creationId xmlns:a16="http://schemas.microsoft.com/office/drawing/2014/main" id="{E430D200-593C-0013-87D2-B1A94F11A945}"/>
              </a:ext>
            </a:extLst>
          </p:cNvPr>
          <p:cNvSpPr>
            <a:spLocks/>
          </p:cNvSpPr>
          <p:nvPr/>
        </p:nvSpPr>
        <p:spPr bwMode="gray">
          <a:xfrm>
            <a:off x="535232" y="1635396"/>
            <a:ext cx="1127941" cy="2094313"/>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44" name="Group 43">
            <a:extLst>
              <a:ext uri="{FF2B5EF4-FFF2-40B4-BE49-F238E27FC236}">
                <a16:creationId xmlns:a16="http://schemas.microsoft.com/office/drawing/2014/main" id="{A8DF054E-998B-5BA2-85DA-BF0A2B44EA5C}"/>
              </a:ext>
            </a:extLst>
          </p:cNvPr>
          <p:cNvGrpSpPr/>
          <p:nvPr/>
        </p:nvGrpSpPr>
        <p:grpSpPr>
          <a:xfrm>
            <a:off x="668012" y="1823990"/>
            <a:ext cx="761596" cy="872063"/>
            <a:chOff x="626676" y="1801901"/>
            <a:chExt cx="1030740" cy="1180245"/>
          </a:xfrm>
        </p:grpSpPr>
        <p:sp>
          <p:nvSpPr>
            <p:cNvPr id="46" name="TextBox 9">
              <a:extLst>
                <a:ext uri="{FF2B5EF4-FFF2-40B4-BE49-F238E27FC236}">
                  <a16:creationId xmlns:a16="http://schemas.microsoft.com/office/drawing/2014/main" id="{78DAC0AA-C303-6ACB-A480-A4240F53A08B}"/>
                </a:ext>
              </a:extLst>
            </p:cNvPr>
            <p:cNvSpPr txBox="1">
              <a:spLocks noChangeArrowheads="1"/>
            </p:cNvSpPr>
            <p:nvPr/>
          </p:nvSpPr>
          <p:spPr bwMode="auto">
            <a:xfrm>
              <a:off x="626676" y="2190715"/>
              <a:ext cx="1030740" cy="79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1" dirty="0">
                  <a:solidFill>
                    <a:prstClr val="black"/>
                  </a:solidFill>
                  <a:ea typeface="Amazon Ember" panose="020B0603020204020204" pitchFamily="34" charset="0"/>
                  <a:cs typeface="Arial" panose="020B0604020202020204" pitchFamily="34" charset="0"/>
                </a:rPr>
                <a:t>DevOps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Version Control &amp; Deployment </a:t>
              </a:r>
            </a:p>
          </p:txBody>
        </p:sp>
        <p:pic>
          <p:nvPicPr>
            <p:cNvPr id="47" name="Picture 46">
              <a:extLst>
                <a:ext uri="{FF2B5EF4-FFF2-40B4-BE49-F238E27FC236}">
                  <a16:creationId xmlns:a16="http://schemas.microsoft.com/office/drawing/2014/main" id="{05FD0396-6B33-3230-F4C5-A9C7A8AEAFA9}"/>
                </a:ext>
              </a:extLst>
            </p:cNvPr>
            <p:cNvPicPr>
              <a:picLocks noChangeAspect="1"/>
            </p:cNvPicPr>
            <p:nvPr/>
          </p:nvPicPr>
          <p:blipFill>
            <a:blip r:embed="rId2"/>
            <a:srcRect/>
            <a:stretch/>
          </p:blipFill>
          <p:spPr>
            <a:xfrm>
              <a:off x="925844" y="1801901"/>
              <a:ext cx="432404" cy="432404"/>
            </a:xfrm>
            <a:prstGeom prst="rect">
              <a:avLst/>
            </a:prstGeom>
          </p:spPr>
        </p:pic>
      </p:grpSp>
      <p:sp>
        <p:nvSpPr>
          <p:cNvPr id="45" name="Rectangle 44">
            <a:extLst>
              <a:ext uri="{FF2B5EF4-FFF2-40B4-BE49-F238E27FC236}">
                <a16:creationId xmlns:a16="http://schemas.microsoft.com/office/drawing/2014/main" id="{F654EDD6-8167-A1C1-0D53-45965A824D67}"/>
              </a:ext>
            </a:extLst>
          </p:cNvPr>
          <p:cNvSpPr/>
          <p:nvPr/>
        </p:nvSpPr>
        <p:spPr bwMode="gray">
          <a:xfrm>
            <a:off x="457239" y="1235286"/>
            <a:ext cx="1283926" cy="193199"/>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dirty="0">
                <a:ln>
                  <a:noFill/>
                </a:ln>
                <a:solidFill>
                  <a:schemeClr val="accent1">
                    <a:lumMod val="50000"/>
                  </a:schemeClr>
                </a:solidFill>
                <a:effectLst/>
                <a:uLnTx/>
                <a:uFillTx/>
                <a:latin typeface="+mj-lt"/>
                <a:ea typeface="+mn-ea"/>
                <a:cs typeface="+mn-cs"/>
              </a:rPr>
              <a:t>CI/CD</a:t>
            </a:r>
            <a:endParaRPr kumimoji="0" lang="en-US" sz="1200" b="1" i="0" u="none" strike="noStrike" kern="1200" cap="none" spc="0" normalizeH="0" baseline="0" noProof="0" dirty="0">
              <a:ln>
                <a:noFill/>
              </a:ln>
              <a:solidFill>
                <a:prstClr val="black"/>
              </a:solidFill>
              <a:effectLst/>
              <a:uLnTx/>
              <a:uFillTx/>
              <a:latin typeface="+mj-lt"/>
              <a:ea typeface="+mn-ea"/>
              <a:cs typeface="+mn-cs"/>
            </a:endParaRPr>
          </a:p>
        </p:txBody>
      </p:sp>
      <p:cxnSp>
        <p:nvCxnSpPr>
          <p:cNvPr id="48" name="Straight Arrow Connector 47">
            <a:extLst>
              <a:ext uri="{FF2B5EF4-FFF2-40B4-BE49-F238E27FC236}">
                <a16:creationId xmlns:a16="http://schemas.microsoft.com/office/drawing/2014/main" id="{4EFD1020-F042-B452-A74A-D7793B20A9E9}"/>
              </a:ext>
            </a:extLst>
          </p:cNvPr>
          <p:cNvCxnSpPr>
            <a:cxnSpLocks/>
          </p:cNvCxnSpPr>
          <p:nvPr/>
        </p:nvCxnSpPr>
        <p:spPr>
          <a:xfrm>
            <a:off x="1568200" y="4166280"/>
            <a:ext cx="692733" cy="0"/>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50" name="Group 49">
            <a:extLst>
              <a:ext uri="{FF2B5EF4-FFF2-40B4-BE49-F238E27FC236}">
                <a16:creationId xmlns:a16="http://schemas.microsoft.com/office/drawing/2014/main" id="{D31861B4-E5B6-8254-F793-679942D242A6}"/>
              </a:ext>
            </a:extLst>
          </p:cNvPr>
          <p:cNvGrpSpPr/>
          <p:nvPr/>
        </p:nvGrpSpPr>
        <p:grpSpPr>
          <a:xfrm>
            <a:off x="2558861" y="3743227"/>
            <a:ext cx="734392" cy="778847"/>
            <a:chOff x="2136227" y="2987532"/>
            <a:chExt cx="835395" cy="885961"/>
          </a:xfrm>
        </p:grpSpPr>
        <p:sp>
          <p:nvSpPr>
            <p:cNvPr id="51" name="TextBox 20">
              <a:extLst>
                <a:ext uri="{FF2B5EF4-FFF2-40B4-BE49-F238E27FC236}">
                  <a16:creationId xmlns:a16="http://schemas.microsoft.com/office/drawing/2014/main" id="{C74F228D-7629-93CE-37B9-B89ECAF7269C}"/>
                </a:ext>
              </a:extLst>
            </p:cNvPr>
            <p:cNvSpPr txBox="1">
              <a:spLocks noChangeArrowheads="1"/>
            </p:cNvSpPr>
            <p:nvPr/>
          </p:nvSpPr>
          <p:spPr bwMode="auto">
            <a:xfrm>
              <a:off x="2136227" y="3348335"/>
              <a:ext cx="835395" cy="52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Blob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Document Storage</a:t>
              </a:r>
            </a:p>
          </p:txBody>
        </p:sp>
        <p:pic>
          <p:nvPicPr>
            <p:cNvPr id="52" name="Graphic 10">
              <a:extLst>
                <a:ext uri="{FF2B5EF4-FFF2-40B4-BE49-F238E27FC236}">
                  <a16:creationId xmlns:a16="http://schemas.microsoft.com/office/drawing/2014/main" id="{B2B394E1-4DD0-42D7-E84C-98F8C425F584}"/>
                </a:ext>
              </a:extLst>
            </p:cNvPr>
            <p:cNvPicPr>
              <a:picLocks noChangeAspect="1" noChangeArrowheads="1"/>
            </p:cNvPicPr>
            <p:nvPr/>
          </p:nvPicPr>
          <p:blipFill>
            <a:blip r:embed="rId3"/>
            <a:srcRect/>
            <a:stretch/>
          </p:blipFill>
          <p:spPr bwMode="auto">
            <a:xfrm>
              <a:off x="2380287" y="2987532"/>
              <a:ext cx="346680" cy="346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4" name="TextBox 20">
            <a:extLst>
              <a:ext uri="{FF2B5EF4-FFF2-40B4-BE49-F238E27FC236}">
                <a16:creationId xmlns:a16="http://schemas.microsoft.com/office/drawing/2014/main" id="{C76B364B-3F8D-1FD8-BDB1-D08CA60D571B}"/>
              </a:ext>
            </a:extLst>
          </p:cNvPr>
          <p:cNvSpPr txBox="1">
            <a:spLocks noChangeArrowheads="1"/>
          </p:cNvSpPr>
          <p:nvPr/>
        </p:nvSpPr>
        <p:spPr bwMode="auto">
          <a:xfrm>
            <a:off x="690002" y="3084142"/>
            <a:ext cx="7343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Container Registry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a:solidFill>
                  <a:prstClr val="black"/>
                </a:solidFill>
                <a:latin typeface="Calibri"/>
                <a:ea typeface="Amazon Ember" panose="020B0603020204020204" pitchFamily="34" charset="0"/>
                <a:cs typeface="Arial" panose="020B0604020202020204" pitchFamily="34" charset="0"/>
              </a:rPr>
              <a:t>Storing Docker Images</a:t>
            </a:r>
            <a:endPar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55" name="Graphic 10">
            <a:extLst>
              <a:ext uri="{FF2B5EF4-FFF2-40B4-BE49-F238E27FC236}">
                <a16:creationId xmlns:a16="http://schemas.microsoft.com/office/drawing/2014/main" id="{139AAE1A-9229-1FEA-61A6-3D31E8B050C9}"/>
              </a:ext>
            </a:extLst>
          </p:cNvPr>
          <p:cNvPicPr>
            <a:picLocks noChangeAspect="1" noChangeArrowheads="1"/>
          </p:cNvPicPr>
          <p:nvPr/>
        </p:nvPicPr>
        <p:blipFill>
          <a:blip r:embed="rId4"/>
          <a:srcRect/>
          <a:stretch/>
        </p:blipFill>
        <p:spPr bwMode="auto">
          <a:xfrm>
            <a:off x="777258" y="2830453"/>
            <a:ext cx="538098" cy="28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Rectangle 56">
            <a:extLst>
              <a:ext uri="{FF2B5EF4-FFF2-40B4-BE49-F238E27FC236}">
                <a16:creationId xmlns:a16="http://schemas.microsoft.com/office/drawing/2014/main" id="{6BDBE5BB-27EB-C1FA-B71F-9DC34EAAD76D}"/>
              </a:ext>
            </a:extLst>
          </p:cNvPr>
          <p:cNvSpPr>
            <a:spLocks/>
          </p:cNvSpPr>
          <p:nvPr/>
        </p:nvSpPr>
        <p:spPr>
          <a:xfrm>
            <a:off x="6932969" y="1542268"/>
            <a:ext cx="4509957" cy="3251773"/>
          </a:xfrm>
          <a:prstGeom prst="rect">
            <a:avLst/>
          </a:prstGeom>
          <a:solidFill>
            <a:srgbClr val="5788B7"/>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58" name="Rectangle 57">
            <a:extLst>
              <a:ext uri="{FF2B5EF4-FFF2-40B4-BE49-F238E27FC236}">
                <a16:creationId xmlns:a16="http://schemas.microsoft.com/office/drawing/2014/main" id="{951C3DF7-355A-AAFB-AB95-DDFF3AEBFA35}"/>
              </a:ext>
            </a:extLst>
          </p:cNvPr>
          <p:cNvSpPr>
            <a:spLocks/>
          </p:cNvSpPr>
          <p:nvPr/>
        </p:nvSpPr>
        <p:spPr bwMode="gray">
          <a:xfrm>
            <a:off x="7005719" y="1621118"/>
            <a:ext cx="4357790" cy="3078812"/>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a:ea typeface="+mn-ea"/>
              <a:cs typeface="+mn-cs"/>
            </a:endParaRPr>
          </a:p>
        </p:txBody>
      </p:sp>
      <p:cxnSp>
        <p:nvCxnSpPr>
          <p:cNvPr id="59" name="Straight Connector 58">
            <a:extLst>
              <a:ext uri="{FF2B5EF4-FFF2-40B4-BE49-F238E27FC236}">
                <a16:creationId xmlns:a16="http://schemas.microsoft.com/office/drawing/2014/main" id="{C47529AF-CAE0-5D71-A9D0-32C015CAEEB9}"/>
              </a:ext>
            </a:extLst>
          </p:cNvPr>
          <p:cNvCxnSpPr>
            <a:cxnSpLocks/>
          </p:cNvCxnSpPr>
          <p:nvPr/>
        </p:nvCxnSpPr>
        <p:spPr>
          <a:xfrm>
            <a:off x="6932972" y="1471088"/>
            <a:ext cx="4509954"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E2A42C1-1049-9D1B-52A9-A34A36C80A8B}"/>
              </a:ext>
            </a:extLst>
          </p:cNvPr>
          <p:cNvSpPr/>
          <p:nvPr/>
        </p:nvSpPr>
        <p:spPr bwMode="gray">
          <a:xfrm>
            <a:off x="6775847" y="1195976"/>
            <a:ext cx="4817534"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1200" b="1" dirty="0">
                <a:solidFill>
                  <a:schemeClr val="accent1">
                    <a:lumMod val="50000"/>
                  </a:schemeClr>
                </a:solidFill>
                <a:latin typeface="+mj-lt"/>
              </a:rPr>
              <a:t>Application</a:t>
            </a:r>
          </a:p>
        </p:txBody>
      </p:sp>
      <p:sp>
        <p:nvSpPr>
          <p:cNvPr id="61" name="Rectangle 60">
            <a:extLst>
              <a:ext uri="{FF2B5EF4-FFF2-40B4-BE49-F238E27FC236}">
                <a16:creationId xmlns:a16="http://schemas.microsoft.com/office/drawing/2014/main" id="{B8162843-7912-1BC3-692A-B14B308A2620}"/>
              </a:ext>
            </a:extLst>
          </p:cNvPr>
          <p:cNvSpPr/>
          <p:nvPr/>
        </p:nvSpPr>
        <p:spPr bwMode="gray">
          <a:xfrm>
            <a:off x="7162629" y="1709149"/>
            <a:ext cx="4090302" cy="2892211"/>
          </a:xfrm>
          <a:prstGeom prst="rect">
            <a:avLst/>
          </a:prstGeom>
          <a:noFill/>
          <a:ln w="19050" algn="ctr">
            <a:solidFill>
              <a:srgbClr val="099CEC"/>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grpSp>
        <p:nvGrpSpPr>
          <p:cNvPr id="100" name="Group 99">
            <a:extLst>
              <a:ext uri="{FF2B5EF4-FFF2-40B4-BE49-F238E27FC236}">
                <a16:creationId xmlns:a16="http://schemas.microsoft.com/office/drawing/2014/main" id="{AA91D81C-037E-5C0C-5006-93F2BB4F973D}"/>
              </a:ext>
            </a:extLst>
          </p:cNvPr>
          <p:cNvGrpSpPr/>
          <p:nvPr/>
        </p:nvGrpSpPr>
        <p:grpSpPr>
          <a:xfrm>
            <a:off x="570638" y="3912071"/>
            <a:ext cx="965577" cy="862354"/>
            <a:chOff x="5515187" y="3426066"/>
            <a:chExt cx="965577" cy="862354"/>
          </a:xfrm>
        </p:grpSpPr>
        <p:sp>
          <p:nvSpPr>
            <p:cNvPr id="101" name="TextBox 9">
              <a:extLst>
                <a:ext uri="{FF2B5EF4-FFF2-40B4-BE49-F238E27FC236}">
                  <a16:creationId xmlns:a16="http://schemas.microsoft.com/office/drawing/2014/main" id="{3899E93F-96BC-D011-C4D4-FF3F3293BA4B}"/>
                </a:ext>
              </a:extLst>
            </p:cNvPr>
            <p:cNvSpPr txBox="1">
              <a:spLocks noChangeArrowheads="1"/>
            </p:cNvSpPr>
            <p:nvPr/>
          </p:nvSpPr>
          <p:spPr bwMode="auto">
            <a:xfrm>
              <a:off x="5515187" y="3888310"/>
              <a:ext cx="9655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00" dirty="0">
                  <a:solidFill>
                    <a:prstClr val="black"/>
                  </a:solidFill>
                  <a:ea typeface="Amazon Ember" panose="020B0603020204020204" pitchFamily="34" charset="0"/>
                  <a:cs typeface="Arial" panose="020B0604020202020204" pitchFamily="34" charset="0"/>
                </a:rPr>
                <a:t>User Uploads Document</a:t>
              </a:r>
              <a:endParaRPr kumimoji="0" lang="en-US" altLang="en-US" sz="100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endParaRPr>
            </a:p>
          </p:txBody>
        </p:sp>
        <p:pic>
          <p:nvPicPr>
            <p:cNvPr id="102" name="Graphic 101" descr="Document with solid fill">
              <a:extLst>
                <a:ext uri="{FF2B5EF4-FFF2-40B4-BE49-F238E27FC236}">
                  <a16:creationId xmlns:a16="http://schemas.microsoft.com/office/drawing/2014/main" id="{B3982CC5-38AB-9A30-B384-5E58218615B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752577" y="3426066"/>
              <a:ext cx="462244" cy="462244"/>
            </a:xfrm>
            <a:prstGeom prst="rect">
              <a:avLst/>
            </a:prstGeom>
          </p:spPr>
        </p:pic>
      </p:grpSp>
      <p:cxnSp>
        <p:nvCxnSpPr>
          <p:cNvPr id="118" name="Straight Arrow Connector 117">
            <a:extLst>
              <a:ext uri="{FF2B5EF4-FFF2-40B4-BE49-F238E27FC236}">
                <a16:creationId xmlns:a16="http://schemas.microsoft.com/office/drawing/2014/main" id="{0285C555-E2F6-CF41-1695-C4DF524731FF}"/>
              </a:ext>
            </a:extLst>
          </p:cNvPr>
          <p:cNvCxnSpPr>
            <a:cxnSpLocks/>
          </p:cNvCxnSpPr>
          <p:nvPr/>
        </p:nvCxnSpPr>
        <p:spPr>
          <a:xfrm flipV="1">
            <a:off x="3384017" y="3632195"/>
            <a:ext cx="563547" cy="294365"/>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125" name="Group 124">
            <a:extLst>
              <a:ext uri="{FF2B5EF4-FFF2-40B4-BE49-F238E27FC236}">
                <a16:creationId xmlns:a16="http://schemas.microsoft.com/office/drawing/2014/main" id="{72B187E8-58C1-B824-5D2C-53EBBACD7F0B}"/>
              </a:ext>
            </a:extLst>
          </p:cNvPr>
          <p:cNvGrpSpPr/>
          <p:nvPr/>
        </p:nvGrpSpPr>
        <p:grpSpPr>
          <a:xfrm>
            <a:off x="2575308" y="1856626"/>
            <a:ext cx="757940" cy="681378"/>
            <a:chOff x="2109440" y="3098405"/>
            <a:chExt cx="862182" cy="775087"/>
          </a:xfrm>
        </p:grpSpPr>
        <p:sp>
          <p:nvSpPr>
            <p:cNvPr id="126" name="TextBox 20">
              <a:extLst>
                <a:ext uri="{FF2B5EF4-FFF2-40B4-BE49-F238E27FC236}">
                  <a16:creationId xmlns:a16="http://schemas.microsoft.com/office/drawing/2014/main" id="{0FE7CFE3-4B7A-187E-00A9-F315103F2471}"/>
                </a:ext>
              </a:extLst>
            </p:cNvPr>
            <p:cNvSpPr txBox="1">
              <a:spLocks noChangeArrowheads="1"/>
            </p:cNvSpPr>
            <p:nvPr/>
          </p:nvSpPr>
          <p:spPr bwMode="auto">
            <a:xfrm>
              <a:off x="2136227" y="3348335"/>
              <a:ext cx="835395" cy="52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Cosmos DB using MongoDB </a:t>
              </a:r>
              <a:r>
                <a:rPr lang="en-US" altLang="en-US" sz="800" b="1" dirty="0" err="1">
                  <a:solidFill>
                    <a:prstClr val="black"/>
                  </a:solidFill>
                  <a:latin typeface="Calibri"/>
                  <a:ea typeface="Amazon Ember" panose="020B0603020204020204" pitchFamily="34" charset="0"/>
                  <a:cs typeface="Arial" panose="020B0604020202020204" pitchFamily="34" charset="0"/>
                </a:rPr>
                <a:t>vC</a:t>
              </a: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Vector Database</a:t>
              </a:r>
            </a:p>
          </p:txBody>
        </p:sp>
        <p:pic>
          <p:nvPicPr>
            <p:cNvPr id="127" name="Graphic 10">
              <a:extLst>
                <a:ext uri="{FF2B5EF4-FFF2-40B4-BE49-F238E27FC236}">
                  <a16:creationId xmlns:a16="http://schemas.microsoft.com/office/drawing/2014/main" id="{66A358A6-0DF8-3513-BB1D-5F00CBB8D5C1}"/>
                </a:ext>
              </a:extLst>
            </p:cNvPr>
            <p:cNvPicPr>
              <a:picLocks noChangeAspect="1" noChangeArrowheads="1"/>
            </p:cNvPicPr>
            <p:nvPr/>
          </p:nvPicPr>
          <p:blipFill>
            <a:blip r:embed="rId7"/>
            <a:srcRect/>
            <a:stretch/>
          </p:blipFill>
          <p:spPr bwMode="auto">
            <a:xfrm>
              <a:off x="2109440" y="3098405"/>
              <a:ext cx="385199" cy="268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Graphic 10">
              <a:extLst>
                <a:ext uri="{FF2B5EF4-FFF2-40B4-BE49-F238E27FC236}">
                  <a16:creationId xmlns:a16="http://schemas.microsoft.com/office/drawing/2014/main" id="{851D6614-4A7D-1E98-22FE-7A0D1992E74E}"/>
                </a:ext>
              </a:extLst>
            </p:cNvPr>
            <p:cNvPicPr>
              <a:picLocks noChangeAspect="1" noChangeArrowheads="1"/>
            </p:cNvPicPr>
            <p:nvPr/>
          </p:nvPicPr>
          <p:blipFill>
            <a:blip r:embed="rId8"/>
            <a:srcRect/>
            <a:stretch/>
          </p:blipFill>
          <p:spPr bwMode="auto">
            <a:xfrm>
              <a:off x="2638040" y="3098405"/>
              <a:ext cx="268997" cy="268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6" name="Group 135">
            <a:extLst>
              <a:ext uri="{FF2B5EF4-FFF2-40B4-BE49-F238E27FC236}">
                <a16:creationId xmlns:a16="http://schemas.microsoft.com/office/drawing/2014/main" id="{2A9D82DE-BB78-F6E2-0476-A0BAD9DFF485}"/>
              </a:ext>
            </a:extLst>
          </p:cNvPr>
          <p:cNvGrpSpPr/>
          <p:nvPr/>
        </p:nvGrpSpPr>
        <p:grpSpPr>
          <a:xfrm>
            <a:off x="4125582" y="2437717"/>
            <a:ext cx="1132880" cy="1334117"/>
            <a:chOff x="4051550" y="2447681"/>
            <a:chExt cx="1132880" cy="1334117"/>
          </a:xfrm>
        </p:grpSpPr>
        <p:grpSp>
          <p:nvGrpSpPr>
            <p:cNvPr id="104" name="Group 103">
              <a:extLst>
                <a:ext uri="{FF2B5EF4-FFF2-40B4-BE49-F238E27FC236}">
                  <a16:creationId xmlns:a16="http://schemas.microsoft.com/office/drawing/2014/main" id="{D7BD471E-F704-6651-B687-D59EECD056D0}"/>
                </a:ext>
              </a:extLst>
            </p:cNvPr>
            <p:cNvGrpSpPr/>
            <p:nvPr/>
          </p:nvGrpSpPr>
          <p:grpSpPr>
            <a:xfrm>
              <a:off x="4221942" y="3009679"/>
              <a:ext cx="734392" cy="551102"/>
              <a:chOff x="2136227" y="3106555"/>
              <a:chExt cx="835395" cy="626896"/>
            </a:xfrm>
          </p:grpSpPr>
          <p:sp>
            <p:nvSpPr>
              <p:cNvPr id="105" name="TextBox 20">
                <a:extLst>
                  <a:ext uri="{FF2B5EF4-FFF2-40B4-BE49-F238E27FC236}">
                    <a16:creationId xmlns:a16="http://schemas.microsoft.com/office/drawing/2014/main" id="{246743ED-53A7-0D42-4708-4CB0F85576C2}"/>
                  </a:ext>
                </a:extLst>
              </p:cNvPr>
              <p:cNvSpPr txBox="1">
                <a:spLocks noChangeArrowheads="1"/>
              </p:cNvSpPr>
              <p:nvPr/>
            </p:nvSpPr>
            <p:spPr bwMode="auto">
              <a:xfrm>
                <a:off x="2136227" y="3348335"/>
                <a:ext cx="835395" cy="38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Function</a:t>
                </a:r>
                <a:r>
                  <a:rPr lang="en-US" altLang="en-US" sz="800" b="1" dirty="0">
                    <a:solidFill>
                      <a:prstClr val="black"/>
                    </a:solidFill>
                    <a:ea typeface="Amazon Ember" panose="020B0603020204020204" pitchFamily="34" charset="0"/>
                    <a:cs typeface="Arial" panose="020B0604020202020204" pitchFamily="34" charset="0"/>
                  </a:rPr>
                  <a:t>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a:solidFill>
                      <a:prstClr val="black"/>
                    </a:solidFill>
                    <a:ea typeface="Amazon Ember" panose="020B0603020204020204" pitchFamily="34" charset="0"/>
                    <a:cs typeface="Arial" panose="020B0604020202020204" pitchFamily="34" charset="0"/>
                  </a:rPr>
                  <a:t>All API endpoints</a:t>
                </a: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 </a:t>
                </a:r>
              </a:p>
            </p:txBody>
          </p:sp>
          <p:pic>
            <p:nvPicPr>
              <p:cNvPr id="106" name="Graphic 10">
                <a:extLst>
                  <a:ext uri="{FF2B5EF4-FFF2-40B4-BE49-F238E27FC236}">
                    <a16:creationId xmlns:a16="http://schemas.microsoft.com/office/drawing/2014/main" id="{D11EB1F3-5EC1-22CE-87BF-7B66D907F3AE}"/>
                  </a:ext>
                </a:extLst>
              </p:cNvPr>
              <p:cNvPicPr>
                <a:picLocks noChangeAspect="1" noChangeArrowheads="1"/>
              </p:cNvPicPr>
              <p:nvPr/>
            </p:nvPicPr>
            <p:blipFill>
              <a:blip r:embed="rId9"/>
              <a:srcRect/>
              <a:stretch/>
            </p:blipFill>
            <p:spPr bwMode="auto">
              <a:xfrm>
                <a:off x="2272640" y="3106555"/>
                <a:ext cx="562569" cy="29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3" name="Group 112">
              <a:extLst>
                <a:ext uri="{FF2B5EF4-FFF2-40B4-BE49-F238E27FC236}">
                  <a16:creationId xmlns:a16="http://schemas.microsoft.com/office/drawing/2014/main" id="{680389C1-4678-E9F4-DCD7-E5D745D0E1C0}"/>
                </a:ext>
              </a:extLst>
            </p:cNvPr>
            <p:cNvGrpSpPr/>
            <p:nvPr/>
          </p:nvGrpSpPr>
          <p:grpSpPr>
            <a:xfrm>
              <a:off x="4109675" y="2447681"/>
              <a:ext cx="1074755" cy="347731"/>
              <a:chOff x="2458168" y="3040233"/>
              <a:chExt cx="1341457" cy="395555"/>
            </a:xfrm>
          </p:grpSpPr>
          <p:sp>
            <p:nvSpPr>
              <p:cNvPr id="114" name="TextBox 20">
                <a:extLst>
                  <a:ext uri="{FF2B5EF4-FFF2-40B4-BE49-F238E27FC236}">
                    <a16:creationId xmlns:a16="http://schemas.microsoft.com/office/drawing/2014/main" id="{6D954A02-342E-74DC-E114-044418B2A02E}"/>
                  </a:ext>
                </a:extLst>
              </p:cNvPr>
              <p:cNvSpPr txBox="1">
                <a:spLocks noChangeArrowheads="1"/>
              </p:cNvSpPr>
              <p:nvPr/>
            </p:nvSpPr>
            <p:spPr bwMode="auto">
              <a:xfrm>
                <a:off x="2753778" y="3040233"/>
                <a:ext cx="1045847" cy="38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Python with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CLI</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15" name="Graphic 10">
                <a:extLst>
                  <a:ext uri="{FF2B5EF4-FFF2-40B4-BE49-F238E27FC236}">
                    <a16:creationId xmlns:a16="http://schemas.microsoft.com/office/drawing/2014/main" id="{9AEC5216-A28A-DA3D-18F0-FEE7D66E0EB4}"/>
                  </a:ext>
                </a:extLst>
              </p:cNvPr>
              <p:cNvPicPr>
                <a:picLocks noChangeAspect="1" noChangeArrowheads="1"/>
              </p:cNvPicPr>
              <p:nvPr/>
            </p:nvPicPr>
            <p:blipFill>
              <a:blip r:embed="rId10"/>
              <a:srcRect/>
              <a:stretch/>
            </p:blipFill>
            <p:spPr bwMode="auto">
              <a:xfrm>
                <a:off x="2458168" y="3053985"/>
                <a:ext cx="348042" cy="38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 name="Rectangle 132">
              <a:extLst>
                <a:ext uri="{FF2B5EF4-FFF2-40B4-BE49-F238E27FC236}">
                  <a16:creationId xmlns:a16="http://schemas.microsoft.com/office/drawing/2014/main" id="{0FD59F92-803B-A35A-7B74-C3A2138E4F70}"/>
                </a:ext>
              </a:extLst>
            </p:cNvPr>
            <p:cNvSpPr/>
            <p:nvPr/>
          </p:nvSpPr>
          <p:spPr bwMode="gray">
            <a:xfrm>
              <a:off x="4051550" y="2784226"/>
              <a:ext cx="1091818" cy="997572"/>
            </a:xfrm>
            <a:prstGeom prst="rect">
              <a:avLst/>
            </a:prstGeom>
            <a:noFill/>
            <a:ln w="19050" algn="ctr">
              <a:gradFill>
                <a:gsLst>
                  <a:gs pos="40000">
                    <a:srgbClr val="FFDE58"/>
                  </a:gs>
                  <a:gs pos="54000">
                    <a:srgbClr val="7CA6C7"/>
                  </a:gs>
                </a:gsLst>
                <a:lin ang="5400000" scaled="1"/>
              </a:gra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grpSp>
      <p:grpSp>
        <p:nvGrpSpPr>
          <p:cNvPr id="141" name="Group 140">
            <a:extLst>
              <a:ext uri="{FF2B5EF4-FFF2-40B4-BE49-F238E27FC236}">
                <a16:creationId xmlns:a16="http://schemas.microsoft.com/office/drawing/2014/main" id="{FA2BE759-1AE2-177C-7FA9-BD54E211F8C1}"/>
              </a:ext>
            </a:extLst>
          </p:cNvPr>
          <p:cNvGrpSpPr/>
          <p:nvPr/>
        </p:nvGrpSpPr>
        <p:grpSpPr>
          <a:xfrm>
            <a:off x="5755373" y="3761479"/>
            <a:ext cx="734392" cy="778847"/>
            <a:chOff x="2136227" y="2987532"/>
            <a:chExt cx="835395" cy="885961"/>
          </a:xfrm>
        </p:grpSpPr>
        <p:sp>
          <p:nvSpPr>
            <p:cNvPr id="142" name="TextBox 20">
              <a:extLst>
                <a:ext uri="{FF2B5EF4-FFF2-40B4-BE49-F238E27FC236}">
                  <a16:creationId xmlns:a16="http://schemas.microsoft.com/office/drawing/2014/main" id="{387BBD63-C5DA-F628-2FF5-56F97C2D192D}"/>
                </a:ext>
              </a:extLst>
            </p:cNvPr>
            <p:cNvSpPr txBox="1">
              <a:spLocks noChangeArrowheads="1"/>
            </p:cNvSpPr>
            <p:nvPr/>
          </p:nvSpPr>
          <p:spPr bwMode="auto">
            <a:xfrm>
              <a:off x="2136227" y="3348335"/>
              <a:ext cx="835395" cy="52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Blob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Metadata Storage</a:t>
              </a:r>
            </a:p>
          </p:txBody>
        </p:sp>
        <p:pic>
          <p:nvPicPr>
            <p:cNvPr id="143" name="Graphic 10">
              <a:extLst>
                <a:ext uri="{FF2B5EF4-FFF2-40B4-BE49-F238E27FC236}">
                  <a16:creationId xmlns:a16="http://schemas.microsoft.com/office/drawing/2014/main" id="{D68F18C2-F88A-A258-9D4F-B637983ACB51}"/>
                </a:ext>
              </a:extLst>
            </p:cNvPr>
            <p:cNvPicPr>
              <a:picLocks noChangeAspect="1" noChangeArrowheads="1"/>
            </p:cNvPicPr>
            <p:nvPr/>
          </p:nvPicPr>
          <p:blipFill>
            <a:blip r:embed="rId3"/>
            <a:srcRect/>
            <a:stretch/>
          </p:blipFill>
          <p:spPr bwMode="auto">
            <a:xfrm>
              <a:off x="2380287" y="2987532"/>
              <a:ext cx="346680" cy="346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46" name="Straight Arrow Connector 145">
            <a:extLst>
              <a:ext uri="{FF2B5EF4-FFF2-40B4-BE49-F238E27FC236}">
                <a16:creationId xmlns:a16="http://schemas.microsoft.com/office/drawing/2014/main" id="{83B008FB-581E-9A7A-4B89-C3F05A17CD44}"/>
              </a:ext>
            </a:extLst>
          </p:cNvPr>
          <p:cNvCxnSpPr>
            <a:cxnSpLocks/>
          </p:cNvCxnSpPr>
          <p:nvPr/>
        </p:nvCxnSpPr>
        <p:spPr>
          <a:xfrm>
            <a:off x="3384017" y="2573511"/>
            <a:ext cx="576888" cy="290286"/>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147" name="Straight Arrow Connector 146">
            <a:extLst>
              <a:ext uri="{FF2B5EF4-FFF2-40B4-BE49-F238E27FC236}">
                <a16:creationId xmlns:a16="http://schemas.microsoft.com/office/drawing/2014/main" id="{8C56C4BE-0F17-2775-DDED-D5E2EB3A75C0}"/>
              </a:ext>
            </a:extLst>
          </p:cNvPr>
          <p:cNvCxnSpPr>
            <a:cxnSpLocks/>
          </p:cNvCxnSpPr>
          <p:nvPr/>
        </p:nvCxnSpPr>
        <p:spPr>
          <a:xfrm>
            <a:off x="5329765" y="3867366"/>
            <a:ext cx="495112" cy="241013"/>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150" name="Group 149">
            <a:extLst>
              <a:ext uri="{FF2B5EF4-FFF2-40B4-BE49-F238E27FC236}">
                <a16:creationId xmlns:a16="http://schemas.microsoft.com/office/drawing/2014/main" id="{7CB5114A-BA98-2E84-C272-C47059336A24}"/>
              </a:ext>
            </a:extLst>
          </p:cNvPr>
          <p:cNvGrpSpPr/>
          <p:nvPr/>
        </p:nvGrpSpPr>
        <p:grpSpPr>
          <a:xfrm>
            <a:off x="5755373" y="1780942"/>
            <a:ext cx="734392" cy="778847"/>
            <a:chOff x="2136227" y="2987532"/>
            <a:chExt cx="835395" cy="885961"/>
          </a:xfrm>
        </p:grpSpPr>
        <p:sp>
          <p:nvSpPr>
            <p:cNvPr id="151" name="TextBox 20">
              <a:extLst>
                <a:ext uri="{FF2B5EF4-FFF2-40B4-BE49-F238E27FC236}">
                  <a16:creationId xmlns:a16="http://schemas.microsoft.com/office/drawing/2014/main" id="{D78EAFF9-D3C3-7D4D-BD7B-9EA12F077D3B}"/>
                </a:ext>
              </a:extLst>
            </p:cNvPr>
            <p:cNvSpPr txBox="1">
              <a:spLocks noChangeArrowheads="1"/>
            </p:cNvSpPr>
            <p:nvPr/>
          </p:nvSpPr>
          <p:spPr bwMode="auto">
            <a:xfrm>
              <a:off x="2136227" y="3348335"/>
              <a:ext cx="835395" cy="52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Bicep Template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Infrastructure as Code</a:t>
              </a:r>
            </a:p>
          </p:txBody>
        </p:sp>
        <p:pic>
          <p:nvPicPr>
            <p:cNvPr id="152" name="Graphic 10">
              <a:extLst>
                <a:ext uri="{FF2B5EF4-FFF2-40B4-BE49-F238E27FC236}">
                  <a16:creationId xmlns:a16="http://schemas.microsoft.com/office/drawing/2014/main" id="{C805856C-63AB-1D46-042C-42132063C7DE}"/>
                </a:ext>
              </a:extLst>
            </p:cNvPr>
            <p:cNvPicPr>
              <a:picLocks noChangeAspect="1" noChangeArrowheads="1"/>
            </p:cNvPicPr>
            <p:nvPr/>
          </p:nvPicPr>
          <p:blipFill>
            <a:blip r:embed="rId11"/>
            <a:srcRect/>
            <a:stretch/>
          </p:blipFill>
          <p:spPr bwMode="auto">
            <a:xfrm>
              <a:off x="2406103" y="2987532"/>
              <a:ext cx="295046" cy="346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3" name="Straight Arrow Connector 152">
            <a:extLst>
              <a:ext uri="{FF2B5EF4-FFF2-40B4-BE49-F238E27FC236}">
                <a16:creationId xmlns:a16="http://schemas.microsoft.com/office/drawing/2014/main" id="{1B995BEF-1A4A-4E04-BA03-ADF32122A2EE}"/>
              </a:ext>
            </a:extLst>
          </p:cNvPr>
          <p:cNvCxnSpPr>
            <a:cxnSpLocks/>
          </p:cNvCxnSpPr>
          <p:nvPr/>
        </p:nvCxnSpPr>
        <p:spPr>
          <a:xfrm flipH="1">
            <a:off x="5329765" y="2457993"/>
            <a:ext cx="495112" cy="260661"/>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158" name="Straight Arrow Connector 157">
            <a:extLst>
              <a:ext uri="{FF2B5EF4-FFF2-40B4-BE49-F238E27FC236}">
                <a16:creationId xmlns:a16="http://schemas.microsoft.com/office/drawing/2014/main" id="{A0778C9D-C30E-6E87-BB71-4967B2539E31}"/>
              </a:ext>
            </a:extLst>
          </p:cNvPr>
          <p:cNvCxnSpPr>
            <a:cxnSpLocks/>
          </p:cNvCxnSpPr>
          <p:nvPr/>
        </p:nvCxnSpPr>
        <p:spPr>
          <a:xfrm>
            <a:off x="6039325" y="3129677"/>
            <a:ext cx="1387387" cy="0"/>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161" name="Group 160">
            <a:extLst>
              <a:ext uri="{FF2B5EF4-FFF2-40B4-BE49-F238E27FC236}">
                <a16:creationId xmlns:a16="http://schemas.microsoft.com/office/drawing/2014/main" id="{98410D86-2FE9-B236-7278-98B4BD62DDDA}"/>
              </a:ext>
            </a:extLst>
          </p:cNvPr>
          <p:cNvGrpSpPr/>
          <p:nvPr/>
        </p:nvGrpSpPr>
        <p:grpSpPr>
          <a:xfrm>
            <a:off x="7707070" y="2687495"/>
            <a:ext cx="1118258" cy="1109551"/>
            <a:chOff x="4051550" y="2697459"/>
            <a:chExt cx="1118258" cy="1109551"/>
          </a:xfrm>
        </p:grpSpPr>
        <p:grpSp>
          <p:nvGrpSpPr>
            <p:cNvPr id="162" name="Group 161">
              <a:extLst>
                <a:ext uri="{FF2B5EF4-FFF2-40B4-BE49-F238E27FC236}">
                  <a16:creationId xmlns:a16="http://schemas.microsoft.com/office/drawing/2014/main" id="{3BEA2CF9-57F0-CEDD-E5AF-28C4E9F2533A}"/>
                </a:ext>
              </a:extLst>
            </p:cNvPr>
            <p:cNvGrpSpPr/>
            <p:nvPr/>
          </p:nvGrpSpPr>
          <p:grpSpPr>
            <a:xfrm>
              <a:off x="4221942" y="3009686"/>
              <a:ext cx="734392" cy="797324"/>
              <a:chOff x="2136227" y="3106555"/>
              <a:chExt cx="835395" cy="906979"/>
            </a:xfrm>
          </p:grpSpPr>
          <p:sp>
            <p:nvSpPr>
              <p:cNvPr id="167" name="TextBox 20">
                <a:extLst>
                  <a:ext uri="{FF2B5EF4-FFF2-40B4-BE49-F238E27FC236}">
                    <a16:creationId xmlns:a16="http://schemas.microsoft.com/office/drawing/2014/main" id="{FE13B2F1-1875-1495-F79E-CD9470B91198}"/>
                  </a:ext>
                </a:extLst>
              </p:cNvPr>
              <p:cNvSpPr txBox="1">
                <a:spLocks noChangeArrowheads="1"/>
              </p:cNvSpPr>
              <p:nvPr/>
            </p:nvSpPr>
            <p:spPr bwMode="auto">
              <a:xfrm>
                <a:off x="2136227" y="3348335"/>
                <a:ext cx="835395" cy="665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Ollama</a:t>
                </a:r>
                <a:endParaRPr lang="en-US" altLang="en-US" sz="800" dirty="0">
                  <a:solidFill>
                    <a:prstClr val="black"/>
                  </a:solidFill>
                  <a:ea typeface="Amazon Ember" panose="020B0603020204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a:solidFill>
                      <a:prstClr val="black"/>
                    </a:solidFill>
                    <a:ea typeface="Amazon Ember" panose="020B0603020204020204" pitchFamily="34" charset="0"/>
                    <a:cs typeface="Arial" panose="020B0604020202020204" pitchFamily="34" charset="0"/>
                  </a:rPr>
                  <a:t>LLM &amp; Embedding Models</a:t>
                </a:r>
              </a:p>
            </p:txBody>
          </p:sp>
          <p:pic>
            <p:nvPicPr>
              <p:cNvPr id="168" name="Graphic 10">
                <a:extLst>
                  <a:ext uri="{FF2B5EF4-FFF2-40B4-BE49-F238E27FC236}">
                    <a16:creationId xmlns:a16="http://schemas.microsoft.com/office/drawing/2014/main" id="{57E15000-F893-D17C-A102-1DBE42BC903D}"/>
                  </a:ext>
                </a:extLst>
              </p:cNvPr>
              <p:cNvPicPr>
                <a:picLocks noChangeAspect="1" noChangeArrowheads="1"/>
              </p:cNvPicPr>
              <p:nvPr/>
            </p:nvPicPr>
            <p:blipFill>
              <a:blip r:embed="rId12"/>
              <a:srcRect/>
              <a:stretch/>
            </p:blipFill>
            <p:spPr bwMode="auto">
              <a:xfrm>
                <a:off x="2272642" y="3106555"/>
                <a:ext cx="562565" cy="29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3" name="Group 162">
              <a:extLst>
                <a:ext uri="{FF2B5EF4-FFF2-40B4-BE49-F238E27FC236}">
                  <a16:creationId xmlns:a16="http://schemas.microsoft.com/office/drawing/2014/main" id="{BC39DF94-962E-82FB-279C-EA94FB57B2A3}"/>
                </a:ext>
              </a:extLst>
            </p:cNvPr>
            <p:cNvGrpSpPr/>
            <p:nvPr/>
          </p:nvGrpSpPr>
          <p:grpSpPr>
            <a:xfrm>
              <a:off x="4099702" y="2697459"/>
              <a:ext cx="1070106" cy="283915"/>
              <a:chOff x="2445718" y="3324373"/>
              <a:chExt cx="1335654" cy="322963"/>
            </a:xfrm>
          </p:grpSpPr>
          <p:sp>
            <p:nvSpPr>
              <p:cNvPr id="165" name="TextBox 20">
                <a:extLst>
                  <a:ext uri="{FF2B5EF4-FFF2-40B4-BE49-F238E27FC236}">
                    <a16:creationId xmlns:a16="http://schemas.microsoft.com/office/drawing/2014/main" id="{7D28C430-91A1-4FB8-CB6A-9152464948F6}"/>
                  </a:ext>
                </a:extLst>
              </p:cNvPr>
              <p:cNvSpPr txBox="1">
                <a:spLocks noChangeArrowheads="1"/>
              </p:cNvSpPr>
              <p:nvPr/>
            </p:nvSpPr>
            <p:spPr bwMode="auto">
              <a:xfrm>
                <a:off x="2735525" y="3345454"/>
                <a:ext cx="1045847" cy="2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1" dirty="0">
                    <a:solidFill>
                      <a:prstClr val="black"/>
                    </a:solidFill>
                    <a:latin typeface="Calibri"/>
                    <a:ea typeface="Amazon Ember" panose="020B0603020204020204" pitchFamily="34" charset="0"/>
                    <a:cs typeface="Arial" panose="020B0604020202020204" pitchFamily="34" charset="0"/>
                  </a:rPr>
                  <a:t>Docker Container</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66" name="Graphic 10">
                <a:extLst>
                  <a:ext uri="{FF2B5EF4-FFF2-40B4-BE49-F238E27FC236}">
                    <a16:creationId xmlns:a16="http://schemas.microsoft.com/office/drawing/2014/main" id="{6D0E0BA9-4D36-1017-10C1-8EA83ADB9DCB}"/>
                  </a:ext>
                </a:extLst>
              </p:cNvPr>
              <p:cNvPicPr>
                <a:picLocks noChangeAspect="1" noChangeArrowheads="1"/>
              </p:cNvPicPr>
              <p:nvPr/>
            </p:nvPicPr>
            <p:blipFill>
              <a:blip r:embed="rId13"/>
              <a:srcRect/>
              <a:stretch/>
            </p:blipFill>
            <p:spPr bwMode="auto">
              <a:xfrm>
                <a:off x="2445718" y="3324373"/>
                <a:ext cx="348042" cy="32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4" name="Rectangle 163">
              <a:extLst>
                <a:ext uri="{FF2B5EF4-FFF2-40B4-BE49-F238E27FC236}">
                  <a16:creationId xmlns:a16="http://schemas.microsoft.com/office/drawing/2014/main" id="{1E6568A1-EDA2-559E-157D-EEC08DF4619C}"/>
                </a:ext>
              </a:extLst>
            </p:cNvPr>
            <p:cNvSpPr/>
            <p:nvPr/>
          </p:nvSpPr>
          <p:spPr bwMode="gray">
            <a:xfrm>
              <a:off x="4051550" y="2971130"/>
              <a:ext cx="1091818" cy="810667"/>
            </a:xfrm>
            <a:prstGeom prst="rect">
              <a:avLst/>
            </a:prstGeom>
            <a:noFill/>
            <a:ln w="19050" algn="ctr">
              <a:solidFill>
                <a:srgbClr val="099CEC"/>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grpSp>
      <p:sp>
        <p:nvSpPr>
          <p:cNvPr id="169" name="Rectangle 168">
            <a:extLst>
              <a:ext uri="{FF2B5EF4-FFF2-40B4-BE49-F238E27FC236}">
                <a16:creationId xmlns:a16="http://schemas.microsoft.com/office/drawing/2014/main" id="{0218C7BA-E513-AC2C-81EF-84D83DDBAFD3}"/>
              </a:ext>
            </a:extLst>
          </p:cNvPr>
          <p:cNvSpPr/>
          <p:nvPr/>
        </p:nvSpPr>
        <p:spPr bwMode="gray">
          <a:xfrm>
            <a:off x="7555174" y="2654250"/>
            <a:ext cx="1396114" cy="1269983"/>
          </a:xfrm>
          <a:prstGeom prst="rect">
            <a:avLst/>
          </a:prstGeom>
          <a:noFill/>
          <a:ln w="19050" algn="ctr">
            <a:solidFill>
              <a:srgbClr val="8B4FE4"/>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grpSp>
        <p:nvGrpSpPr>
          <p:cNvPr id="172" name="Group 171">
            <a:extLst>
              <a:ext uri="{FF2B5EF4-FFF2-40B4-BE49-F238E27FC236}">
                <a16:creationId xmlns:a16="http://schemas.microsoft.com/office/drawing/2014/main" id="{1BD53BB9-C22F-AEC0-C5E5-79FB0899ECEA}"/>
              </a:ext>
            </a:extLst>
          </p:cNvPr>
          <p:cNvGrpSpPr/>
          <p:nvPr/>
        </p:nvGrpSpPr>
        <p:grpSpPr>
          <a:xfrm>
            <a:off x="7733510" y="1981607"/>
            <a:ext cx="1091818" cy="682766"/>
            <a:chOff x="1971023" y="3096826"/>
            <a:chExt cx="1241979" cy="776666"/>
          </a:xfrm>
        </p:grpSpPr>
        <p:sp>
          <p:nvSpPr>
            <p:cNvPr id="173" name="TextBox 20">
              <a:extLst>
                <a:ext uri="{FF2B5EF4-FFF2-40B4-BE49-F238E27FC236}">
                  <a16:creationId xmlns:a16="http://schemas.microsoft.com/office/drawing/2014/main" id="{D8A25ED5-532D-3FC3-6B95-BB1ADA2C63AC}"/>
                </a:ext>
              </a:extLst>
            </p:cNvPr>
            <p:cNvSpPr txBox="1">
              <a:spLocks noChangeArrowheads="1"/>
            </p:cNvSpPr>
            <p:nvPr/>
          </p:nvSpPr>
          <p:spPr bwMode="auto">
            <a:xfrm>
              <a:off x="1971023" y="3348335"/>
              <a:ext cx="1241979" cy="52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Container Orchestration for Scaling</a:t>
              </a:r>
            </a:p>
          </p:txBody>
        </p:sp>
        <p:pic>
          <p:nvPicPr>
            <p:cNvPr id="174" name="Graphic 10">
              <a:extLst>
                <a:ext uri="{FF2B5EF4-FFF2-40B4-BE49-F238E27FC236}">
                  <a16:creationId xmlns:a16="http://schemas.microsoft.com/office/drawing/2014/main" id="{CABB7BB5-E898-9B53-E366-45DE70210184}"/>
                </a:ext>
              </a:extLst>
            </p:cNvPr>
            <p:cNvPicPr>
              <a:picLocks noChangeAspect="1" noChangeArrowheads="1"/>
            </p:cNvPicPr>
            <p:nvPr/>
          </p:nvPicPr>
          <p:blipFill>
            <a:blip r:embed="rId14"/>
            <a:srcRect/>
            <a:stretch/>
          </p:blipFill>
          <p:spPr bwMode="auto">
            <a:xfrm>
              <a:off x="2251973" y="3096826"/>
              <a:ext cx="583165" cy="30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5" name="Group 174">
            <a:extLst>
              <a:ext uri="{FF2B5EF4-FFF2-40B4-BE49-F238E27FC236}">
                <a16:creationId xmlns:a16="http://schemas.microsoft.com/office/drawing/2014/main" id="{38EDCCED-3B01-F11E-7E55-A5BCA726C597}"/>
              </a:ext>
            </a:extLst>
          </p:cNvPr>
          <p:cNvGrpSpPr/>
          <p:nvPr/>
        </p:nvGrpSpPr>
        <p:grpSpPr>
          <a:xfrm>
            <a:off x="9980392" y="2293139"/>
            <a:ext cx="1035223" cy="763316"/>
            <a:chOff x="1960205" y="3005198"/>
            <a:chExt cx="1177600" cy="868294"/>
          </a:xfrm>
        </p:grpSpPr>
        <p:sp>
          <p:nvSpPr>
            <p:cNvPr id="176" name="TextBox 20">
              <a:extLst>
                <a:ext uri="{FF2B5EF4-FFF2-40B4-BE49-F238E27FC236}">
                  <a16:creationId xmlns:a16="http://schemas.microsoft.com/office/drawing/2014/main" id="{AAA9285B-EFA9-C98D-7003-95FE50ADF55B}"/>
                </a:ext>
              </a:extLst>
            </p:cNvPr>
            <p:cNvSpPr txBox="1">
              <a:spLocks noChangeArrowheads="1"/>
            </p:cNvSpPr>
            <p:nvPr/>
          </p:nvSpPr>
          <p:spPr bwMode="auto">
            <a:xfrm>
              <a:off x="1960205" y="3348335"/>
              <a:ext cx="1177600" cy="52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Static Web Apps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Frontend Deployment w/ Node.js and React</a:t>
              </a:r>
            </a:p>
          </p:txBody>
        </p:sp>
        <p:pic>
          <p:nvPicPr>
            <p:cNvPr id="177" name="Graphic 10">
              <a:extLst>
                <a:ext uri="{FF2B5EF4-FFF2-40B4-BE49-F238E27FC236}">
                  <a16:creationId xmlns:a16="http://schemas.microsoft.com/office/drawing/2014/main" id="{265BF22B-BD98-9574-FC2C-527C91E3B422}"/>
                </a:ext>
              </a:extLst>
            </p:cNvPr>
            <p:cNvPicPr>
              <a:picLocks noChangeAspect="1" noChangeArrowheads="1"/>
            </p:cNvPicPr>
            <p:nvPr/>
          </p:nvPicPr>
          <p:blipFill>
            <a:blip r:embed="rId15"/>
            <a:srcRect/>
            <a:stretch/>
          </p:blipFill>
          <p:spPr bwMode="auto">
            <a:xfrm>
              <a:off x="2406103" y="3005198"/>
              <a:ext cx="295046" cy="31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8" name="Group 177">
            <a:extLst>
              <a:ext uri="{FF2B5EF4-FFF2-40B4-BE49-F238E27FC236}">
                <a16:creationId xmlns:a16="http://schemas.microsoft.com/office/drawing/2014/main" id="{C3F3FBD3-EAB0-9EAB-F1E6-DB7D4F7B0646}"/>
              </a:ext>
            </a:extLst>
          </p:cNvPr>
          <p:cNvGrpSpPr/>
          <p:nvPr/>
        </p:nvGrpSpPr>
        <p:grpSpPr>
          <a:xfrm>
            <a:off x="10135132" y="3309056"/>
            <a:ext cx="734392" cy="633040"/>
            <a:chOff x="2136227" y="3013348"/>
            <a:chExt cx="835395" cy="720101"/>
          </a:xfrm>
        </p:grpSpPr>
        <p:sp>
          <p:nvSpPr>
            <p:cNvPr id="179" name="TextBox 20">
              <a:extLst>
                <a:ext uri="{FF2B5EF4-FFF2-40B4-BE49-F238E27FC236}">
                  <a16:creationId xmlns:a16="http://schemas.microsoft.com/office/drawing/2014/main" id="{7425A117-0FC2-7CCE-68F1-6BCF0085C81E}"/>
                </a:ext>
              </a:extLst>
            </p:cNvPr>
            <p:cNvSpPr txBox="1">
              <a:spLocks noChangeArrowheads="1"/>
            </p:cNvSpPr>
            <p:nvPr/>
          </p:nvSpPr>
          <p:spPr bwMode="auto">
            <a:xfrm>
              <a:off x="2136227" y="3348334"/>
              <a:ext cx="835395" cy="38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Entra 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Authentication</a:t>
              </a:r>
            </a:p>
          </p:txBody>
        </p:sp>
        <p:pic>
          <p:nvPicPr>
            <p:cNvPr id="180" name="Graphic 10">
              <a:extLst>
                <a:ext uri="{FF2B5EF4-FFF2-40B4-BE49-F238E27FC236}">
                  <a16:creationId xmlns:a16="http://schemas.microsoft.com/office/drawing/2014/main" id="{C6AED70E-0C23-02FF-234B-93BD613A0657}"/>
                </a:ext>
              </a:extLst>
            </p:cNvPr>
            <p:cNvPicPr>
              <a:picLocks noChangeAspect="1" noChangeArrowheads="1"/>
            </p:cNvPicPr>
            <p:nvPr/>
          </p:nvPicPr>
          <p:blipFill>
            <a:blip r:embed="rId16"/>
            <a:srcRect/>
            <a:stretch/>
          </p:blipFill>
          <p:spPr bwMode="auto">
            <a:xfrm>
              <a:off x="2406103" y="3013348"/>
              <a:ext cx="295046" cy="295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81" name="Straight Arrow Connector 180">
            <a:extLst>
              <a:ext uri="{FF2B5EF4-FFF2-40B4-BE49-F238E27FC236}">
                <a16:creationId xmlns:a16="http://schemas.microsoft.com/office/drawing/2014/main" id="{DF4E8977-3185-6E6D-DAAE-AA731A922698}"/>
              </a:ext>
            </a:extLst>
          </p:cNvPr>
          <p:cNvCxnSpPr>
            <a:cxnSpLocks/>
          </p:cNvCxnSpPr>
          <p:nvPr/>
        </p:nvCxnSpPr>
        <p:spPr>
          <a:xfrm flipH="1">
            <a:off x="6039325" y="3429000"/>
            <a:ext cx="1387387" cy="0"/>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184" name="Straight Arrow Connector 183">
            <a:extLst>
              <a:ext uri="{FF2B5EF4-FFF2-40B4-BE49-F238E27FC236}">
                <a16:creationId xmlns:a16="http://schemas.microsoft.com/office/drawing/2014/main" id="{28B1BABE-8F55-F271-B8EA-84B1BB213FAA}"/>
              </a:ext>
            </a:extLst>
          </p:cNvPr>
          <p:cNvCxnSpPr>
            <a:cxnSpLocks/>
          </p:cNvCxnSpPr>
          <p:nvPr/>
        </p:nvCxnSpPr>
        <p:spPr>
          <a:xfrm flipV="1">
            <a:off x="9079405" y="2863797"/>
            <a:ext cx="786559" cy="331345"/>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187" name="Straight Arrow Connector 186">
            <a:extLst>
              <a:ext uri="{FF2B5EF4-FFF2-40B4-BE49-F238E27FC236}">
                <a16:creationId xmlns:a16="http://schemas.microsoft.com/office/drawing/2014/main" id="{5EFF7ED5-A334-9A4D-81DF-ABD0FDA945F0}"/>
              </a:ext>
            </a:extLst>
          </p:cNvPr>
          <p:cNvCxnSpPr>
            <a:cxnSpLocks/>
          </p:cNvCxnSpPr>
          <p:nvPr/>
        </p:nvCxnSpPr>
        <p:spPr>
          <a:xfrm>
            <a:off x="9079405" y="3303774"/>
            <a:ext cx="786559" cy="331345"/>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188" name="Group 187">
            <a:extLst>
              <a:ext uri="{FF2B5EF4-FFF2-40B4-BE49-F238E27FC236}">
                <a16:creationId xmlns:a16="http://schemas.microsoft.com/office/drawing/2014/main" id="{A7A3848D-6A13-8360-6B33-A7AD7BEA4F2A}"/>
              </a:ext>
            </a:extLst>
          </p:cNvPr>
          <p:cNvGrpSpPr/>
          <p:nvPr/>
        </p:nvGrpSpPr>
        <p:grpSpPr>
          <a:xfrm>
            <a:off x="9786459" y="1746052"/>
            <a:ext cx="1357066" cy="338554"/>
            <a:chOff x="2397308" y="3102331"/>
            <a:chExt cx="1543707" cy="385115"/>
          </a:xfrm>
        </p:grpSpPr>
        <p:sp>
          <p:nvSpPr>
            <p:cNvPr id="189" name="TextBox 20">
              <a:extLst>
                <a:ext uri="{FF2B5EF4-FFF2-40B4-BE49-F238E27FC236}">
                  <a16:creationId xmlns:a16="http://schemas.microsoft.com/office/drawing/2014/main" id="{6D75777B-D4DC-8990-7674-D3858CE8C76C}"/>
                </a:ext>
              </a:extLst>
            </p:cNvPr>
            <p:cNvSpPr txBox="1">
              <a:spLocks noChangeArrowheads="1"/>
            </p:cNvSpPr>
            <p:nvPr/>
          </p:nvSpPr>
          <p:spPr bwMode="auto">
            <a:xfrm>
              <a:off x="2683772" y="3102331"/>
              <a:ext cx="1257243" cy="38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Virtual Networks and Subnets</a:t>
              </a:r>
              <a:endParaRPr kumimoji="0" lang="en-US" altLang="en-US" sz="80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90" name="Graphic 10">
              <a:extLst>
                <a:ext uri="{FF2B5EF4-FFF2-40B4-BE49-F238E27FC236}">
                  <a16:creationId xmlns:a16="http://schemas.microsoft.com/office/drawing/2014/main" id="{E6DE47FE-6B75-C273-927C-FCCCAD3EA2D7}"/>
                </a:ext>
              </a:extLst>
            </p:cNvPr>
            <p:cNvPicPr>
              <a:picLocks noChangeAspect="1" noChangeArrowheads="1"/>
            </p:cNvPicPr>
            <p:nvPr/>
          </p:nvPicPr>
          <p:blipFill>
            <a:blip r:embed="rId17"/>
            <a:srcRect/>
            <a:stretch/>
          </p:blipFill>
          <p:spPr bwMode="auto">
            <a:xfrm>
              <a:off x="2397308" y="3106216"/>
              <a:ext cx="321354" cy="32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91" name="Straight Arrow Connector 190">
            <a:extLst>
              <a:ext uri="{FF2B5EF4-FFF2-40B4-BE49-F238E27FC236}">
                <a16:creationId xmlns:a16="http://schemas.microsoft.com/office/drawing/2014/main" id="{5FBC4F9B-3F5F-A585-FCDD-579191A76B8D}"/>
              </a:ext>
            </a:extLst>
          </p:cNvPr>
          <p:cNvCxnSpPr>
            <a:cxnSpLocks/>
          </p:cNvCxnSpPr>
          <p:nvPr/>
        </p:nvCxnSpPr>
        <p:spPr>
          <a:xfrm flipH="1" flipV="1">
            <a:off x="10498003" y="3056455"/>
            <a:ext cx="1" cy="236929"/>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sp>
        <p:nvSpPr>
          <p:cNvPr id="9" name="Rectangle 8">
            <a:extLst>
              <a:ext uri="{FF2B5EF4-FFF2-40B4-BE49-F238E27FC236}">
                <a16:creationId xmlns:a16="http://schemas.microsoft.com/office/drawing/2014/main" id="{D6BAD64C-43C3-CDED-8FC8-CF8088A8DE07}"/>
              </a:ext>
            </a:extLst>
          </p:cNvPr>
          <p:cNvSpPr>
            <a:spLocks/>
          </p:cNvSpPr>
          <p:nvPr/>
        </p:nvSpPr>
        <p:spPr>
          <a:xfrm>
            <a:off x="2080300" y="4992479"/>
            <a:ext cx="9362626" cy="1533111"/>
          </a:xfrm>
          <a:prstGeom prst="rect">
            <a:avLst/>
          </a:prstGeom>
          <a:solidFill>
            <a:srgbClr val="5788B7"/>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F24134AB-7964-86C3-5CA3-3B9EC409A4CD}"/>
              </a:ext>
            </a:extLst>
          </p:cNvPr>
          <p:cNvSpPr>
            <a:spLocks/>
          </p:cNvSpPr>
          <p:nvPr/>
        </p:nvSpPr>
        <p:spPr bwMode="gray">
          <a:xfrm>
            <a:off x="2153049" y="5071897"/>
            <a:ext cx="9206201" cy="1359581"/>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052ADF9D-3789-DBE3-56D3-513FFA9917C7}"/>
              </a:ext>
            </a:extLst>
          </p:cNvPr>
          <p:cNvSpPr/>
          <p:nvPr/>
        </p:nvSpPr>
        <p:spPr bwMode="gray">
          <a:xfrm>
            <a:off x="832749" y="5622714"/>
            <a:ext cx="1283926" cy="193199"/>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dirty="0">
                <a:ln>
                  <a:noFill/>
                </a:ln>
                <a:solidFill>
                  <a:schemeClr val="accent1">
                    <a:lumMod val="50000"/>
                  </a:schemeClr>
                </a:solidFill>
                <a:effectLst/>
                <a:uLnTx/>
                <a:uFillTx/>
                <a:latin typeface="+mj-lt"/>
                <a:ea typeface="+mn-ea"/>
                <a:cs typeface="+mn-cs"/>
              </a:rPr>
              <a:t>Infosys Plugin</a:t>
            </a:r>
            <a:endParaRPr kumimoji="0" lang="en-US" sz="1200" b="1" i="0" u="none" strike="noStrike" kern="1200" cap="none" spc="0" normalizeH="0" baseline="0" noProof="0" dirty="0">
              <a:ln>
                <a:noFill/>
              </a:ln>
              <a:solidFill>
                <a:prstClr val="black"/>
              </a:solidFill>
              <a:effectLst/>
              <a:uLnTx/>
              <a:uFillTx/>
              <a:latin typeface="+mj-lt"/>
              <a:ea typeface="+mn-ea"/>
              <a:cs typeface="+mn-cs"/>
            </a:endParaRPr>
          </a:p>
        </p:txBody>
      </p:sp>
      <p:sp>
        <p:nvSpPr>
          <p:cNvPr id="15" name="Rectangle 14">
            <a:extLst>
              <a:ext uri="{FF2B5EF4-FFF2-40B4-BE49-F238E27FC236}">
                <a16:creationId xmlns:a16="http://schemas.microsoft.com/office/drawing/2014/main" id="{CCE8A5CB-6334-6263-F493-90FE48BC48E7}"/>
              </a:ext>
            </a:extLst>
          </p:cNvPr>
          <p:cNvSpPr/>
          <p:nvPr/>
        </p:nvSpPr>
        <p:spPr bwMode="gray">
          <a:xfrm>
            <a:off x="2260933" y="5135922"/>
            <a:ext cx="8991997" cy="1245527"/>
          </a:xfrm>
          <a:prstGeom prst="rect">
            <a:avLst/>
          </a:prstGeom>
          <a:noFill/>
          <a:ln w="19050" algn="ctr">
            <a:solidFill>
              <a:srgbClr val="099CEC"/>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grpSp>
        <p:nvGrpSpPr>
          <p:cNvPr id="64" name="Group 63">
            <a:extLst>
              <a:ext uri="{FF2B5EF4-FFF2-40B4-BE49-F238E27FC236}">
                <a16:creationId xmlns:a16="http://schemas.microsoft.com/office/drawing/2014/main" id="{4E467FD0-0CB5-39BF-F057-EECACBB69347}"/>
              </a:ext>
            </a:extLst>
          </p:cNvPr>
          <p:cNvGrpSpPr/>
          <p:nvPr/>
        </p:nvGrpSpPr>
        <p:grpSpPr>
          <a:xfrm>
            <a:off x="3331092" y="5409287"/>
            <a:ext cx="734392" cy="631070"/>
            <a:chOff x="2136227" y="3015589"/>
            <a:chExt cx="835395" cy="717860"/>
          </a:xfrm>
        </p:grpSpPr>
        <p:sp>
          <p:nvSpPr>
            <p:cNvPr id="65" name="TextBox 20">
              <a:extLst>
                <a:ext uri="{FF2B5EF4-FFF2-40B4-BE49-F238E27FC236}">
                  <a16:creationId xmlns:a16="http://schemas.microsoft.com/office/drawing/2014/main" id="{88C0EB22-2FE6-92D8-E2CD-1430FDB83816}"/>
                </a:ext>
              </a:extLst>
            </p:cNvPr>
            <p:cNvSpPr txBox="1">
              <a:spLocks noChangeArrowheads="1"/>
            </p:cNvSpPr>
            <p:nvPr/>
          </p:nvSpPr>
          <p:spPr bwMode="auto">
            <a:xfrm>
              <a:off x="2136227" y="3348334"/>
              <a:ext cx="835395" cy="38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OpenAI </a:t>
              </a:r>
              <a:br>
                <a:rPr lang="en-US" altLang="en-US" sz="800" b="1" dirty="0">
                  <a:solidFill>
                    <a:prstClr val="black"/>
                  </a:solidFill>
                  <a:latin typeface="Calibri"/>
                  <a:ea typeface="Amazon Ember" panose="020B0603020204020204" pitchFamily="34" charset="0"/>
                  <a:cs typeface="Arial" panose="020B0604020202020204" pitchFamily="34" charset="0"/>
                </a:rPr>
              </a:br>
              <a:r>
                <a:rPr lang="en-US" altLang="en-US" sz="800" b="1" dirty="0">
                  <a:solidFill>
                    <a:prstClr val="black"/>
                  </a:solidFill>
                  <a:latin typeface="Calibri"/>
                  <a:ea typeface="Amazon Ember" panose="020B0603020204020204" pitchFamily="34" charset="0"/>
                  <a:cs typeface="Arial" panose="020B0604020202020204" pitchFamily="34" charset="0"/>
                </a:rPr>
                <a:t>LLMs </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66" name="Graphic 10">
              <a:extLst>
                <a:ext uri="{FF2B5EF4-FFF2-40B4-BE49-F238E27FC236}">
                  <a16:creationId xmlns:a16="http://schemas.microsoft.com/office/drawing/2014/main" id="{4399A0F3-44BB-31F6-250F-3A11A4891BB1}"/>
                </a:ext>
              </a:extLst>
            </p:cNvPr>
            <p:cNvPicPr>
              <a:picLocks noChangeAspect="1" noChangeArrowheads="1"/>
            </p:cNvPicPr>
            <p:nvPr/>
          </p:nvPicPr>
          <p:blipFill>
            <a:blip r:embed="rId18"/>
            <a:srcRect/>
            <a:stretch/>
          </p:blipFill>
          <p:spPr bwMode="auto">
            <a:xfrm>
              <a:off x="2361024" y="3015589"/>
              <a:ext cx="383016" cy="38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a:extLst>
              <a:ext uri="{FF2B5EF4-FFF2-40B4-BE49-F238E27FC236}">
                <a16:creationId xmlns:a16="http://schemas.microsoft.com/office/drawing/2014/main" id="{117B19FC-D54D-91FE-0F43-FE4DAC8EEBAC}"/>
              </a:ext>
            </a:extLst>
          </p:cNvPr>
          <p:cNvGrpSpPr/>
          <p:nvPr/>
        </p:nvGrpSpPr>
        <p:grpSpPr>
          <a:xfrm>
            <a:off x="2407025" y="5394680"/>
            <a:ext cx="761596" cy="748953"/>
            <a:chOff x="626676" y="1801901"/>
            <a:chExt cx="1030740" cy="1013629"/>
          </a:xfrm>
        </p:grpSpPr>
        <p:sp>
          <p:nvSpPr>
            <p:cNvPr id="68" name="TextBox 9">
              <a:extLst>
                <a:ext uri="{FF2B5EF4-FFF2-40B4-BE49-F238E27FC236}">
                  <a16:creationId xmlns:a16="http://schemas.microsoft.com/office/drawing/2014/main" id="{261E61D1-1161-0F5F-9E96-F420DE698B98}"/>
                </a:ext>
              </a:extLst>
            </p:cNvPr>
            <p:cNvSpPr txBox="1">
              <a:spLocks noChangeArrowheads="1"/>
            </p:cNvSpPr>
            <p:nvPr/>
          </p:nvSpPr>
          <p:spPr bwMode="auto">
            <a:xfrm>
              <a:off x="626676" y="2190715"/>
              <a:ext cx="1030740" cy="624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1" dirty="0">
                  <a:solidFill>
                    <a:prstClr val="black"/>
                  </a:solidFill>
                  <a:ea typeface="Amazon Ember" panose="020B0603020204020204" pitchFamily="34" charset="0"/>
                  <a:cs typeface="Arial" panose="020B0604020202020204" pitchFamily="34" charset="0"/>
                </a:rPr>
                <a:t>DevOps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Code Deployment</a:t>
              </a:r>
            </a:p>
          </p:txBody>
        </p:sp>
        <p:pic>
          <p:nvPicPr>
            <p:cNvPr id="69" name="Picture 68">
              <a:extLst>
                <a:ext uri="{FF2B5EF4-FFF2-40B4-BE49-F238E27FC236}">
                  <a16:creationId xmlns:a16="http://schemas.microsoft.com/office/drawing/2014/main" id="{59123CDF-C7DF-0457-0E87-A3F97E52217E}"/>
                </a:ext>
              </a:extLst>
            </p:cNvPr>
            <p:cNvPicPr>
              <a:picLocks noChangeAspect="1"/>
            </p:cNvPicPr>
            <p:nvPr/>
          </p:nvPicPr>
          <p:blipFill>
            <a:blip r:embed="rId2"/>
            <a:srcRect/>
            <a:stretch/>
          </p:blipFill>
          <p:spPr>
            <a:xfrm>
              <a:off x="925844" y="1801901"/>
              <a:ext cx="432404" cy="432404"/>
            </a:xfrm>
            <a:prstGeom prst="rect">
              <a:avLst/>
            </a:prstGeom>
          </p:spPr>
        </p:pic>
      </p:grpSp>
      <p:cxnSp>
        <p:nvCxnSpPr>
          <p:cNvPr id="70" name="Straight Arrow Connector 69">
            <a:extLst>
              <a:ext uri="{FF2B5EF4-FFF2-40B4-BE49-F238E27FC236}">
                <a16:creationId xmlns:a16="http://schemas.microsoft.com/office/drawing/2014/main" id="{491BE3E2-2D43-E97F-1108-7FA5AEC0A879}"/>
              </a:ext>
            </a:extLst>
          </p:cNvPr>
          <p:cNvCxnSpPr>
            <a:cxnSpLocks/>
          </p:cNvCxnSpPr>
          <p:nvPr/>
        </p:nvCxnSpPr>
        <p:spPr>
          <a:xfrm>
            <a:off x="5114124" y="5767381"/>
            <a:ext cx="692733" cy="0"/>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71" name="Group 70">
            <a:extLst>
              <a:ext uri="{FF2B5EF4-FFF2-40B4-BE49-F238E27FC236}">
                <a16:creationId xmlns:a16="http://schemas.microsoft.com/office/drawing/2014/main" id="{4498E445-E53B-C7B3-8376-AEBC09189A02}"/>
              </a:ext>
            </a:extLst>
          </p:cNvPr>
          <p:cNvGrpSpPr/>
          <p:nvPr/>
        </p:nvGrpSpPr>
        <p:grpSpPr>
          <a:xfrm>
            <a:off x="6018908" y="5265836"/>
            <a:ext cx="1091818" cy="997572"/>
            <a:chOff x="4051550" y="2784226"/>
            <a:chExt cx="1091818" cy="997572"/>
          </a:xfrm>
        </p:grpSpPr>
        <p:grpSp>
          <p:nvGrpSpPr>
            <p:cNvPr id="72" name="Group 71">
              <a:extLst>
                <a:ext uri="{FF2B5EF4-FFF2-40B4-BE49-F238E27FC236}">
                  <a16:creationId xmlns:a16="http://schemas.microsoft.com/office/drawing/2014/main" id="{E3AC388E-E231-3CBF-4095-CAC935BC4BC8}"/>
                </a:ext>
              </a:extLst>
            </p:cNvPr>
            <p:cNvGrpSpPr/>
            <p:nvPr/>
          </p:nvGrpSpPr>
          <p:grpSpPr>
            <a:xfrm>
              <a:off x="4221942" y="3009685"/>
              <a:ext cx="734392" cy="674214"/>
              <a:chOff x="2136227" y="3106555"/>
              <a:chExt cx="835395" cy="766938"/>
            </a:xfrm>
          </p:grpSpPr>
          <p:sp>
            <p:nvSpPr>
              <p:cNvPr id="77" name="TextBox 20">
                <a:extLst>
                  <a:ext uri="{FF2B5EF4-FFF2-40B4-BE49-F238E27FC236}">
                    <a16:creationId xmlns:a16="http://schemas.microsoft.com/office/drawing/2014/main" id="{490A7604-2D8C-EEB8-8A8C-C354A7FA4D04}"/>
                  </a:ext>
                </a:extLst>
              </p:cNvPr>
              <p:cNvSpPr txBox="1">
                <a:spLocks noChangeArrowheads="1"/>
              </p:cNvSpPr>
              <p:nvPr/>
            </p:nvSpPr>
            <p:spPr bwMode="auto">
              <a:xfrm>
                <a:off x="2136227" y="3348335"/>
                <a:ext cx="835395" cy="52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1" dirty="0">
                    <a:solidFill>
                      <a:prstClr val="black"/>
                    </a:solidFill>
                    <a:latin typeface="Calibri"/>
                    <a:ea typeface="Amazon Ember" panose="020B0603020204020204" pitchFamily="34" charset="0"/>
                    <a:cs typeface="Arial" panose="020B0604020202020204" pitchFamily="34" charset="0"/>
                  </a:rPr>
                  <a:t>Four Agent Use Case with </a:t>
                </a:r>
                <a:r>
                  <a:rPr lang="en-US" altLang="en-US" sz="800" b="1" dirty="0" err="1">
                    <a:solidFill>
                      <a:prstClr val="black"/>
                    </a:solidFill>
                    <a:latin typeface="Calibri"/>
                    <a:ea typeface="Amazon Ember" panose="020B0603020204020204" pitchFamily="34" charset="0"/>
                    <a:cs typeface="Arial" panose="020B0604020202020204" pitchFamily="34" charset="0"/>
                  </a:rPr>
                  <a:t>LangGraph</a:t>
                </a:r>
                <a:endPar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endParaRPr>
              </a:p>
            </p:txBody>
          </p:sp>
          <p:pic>
            <p:nvPicPr>
              <p:cNvPr id="78" name="Graphic 10">
                <a:extLst>
                  <a:ext uri="{FF2B5EF4-FFF2-40B4-BE49-F238E27FC236}">
                    <a16:creationId xmlns:a16="http://schemas.microsoft.com/office/drawing/2014/main" id="{EF53C221-9ABC-DF36-C733-1A3E34B5B4D9}"/>
                  </a:ext>
                </a:extLst>
              </p:cNvPr>
              <p:cNvPicPr>
                <a:picLocks noChangeAspect="1" noChangeArrowheads="1"/>
              </p:cNvPicPr>
              <p:nvPr/>
            </p:nvPicPr>
            <p:blipFill>
              <a:blip r:embed="rId19"/>
              <a:srcRect/>
              <a:stretch/>
            </p:blipFill>
            <p:spPr bwMode="auto">
              <a:xfrm>
                <a:off x="2406250" y="3106555"/>
                <a:ext cx="295347" cy="29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4" name="Rectangle 73">
              <a:extLst>
                <a:ext uri="{FF2B5EF4-FFF2-40B4-BE49-F238E27FC236}">
                  <a16:creationId xmlns:a16="http://schemas.microsoft.com/office/drawing/2014/main" id="{835692AA-C817-47BF-9848-4926A59030FE}"/>
                </a:ext>
              </a:extLst>
            </p:cNvPr>
            <p:cNvSpPr/>
            <p:nvPr/>
          </p:nvSpPr>
          <p:spPr bwMode="gray">
            <a:xfrm>
              <a:off x="4051550" y="2784226"/>
              <a:ext cx="1091818" cy="997572"/>
            </a:xfrm>
            <a:prstGeom prst="rect">
              <a:avLst/>
            </a:prstGeom>
            <a:noFill/>
            <a:ln w="19050" algn="ctr">
              <a:solidFill>
                <a:srgbClr val="1C3C3C"/>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grpSp>
      <p:grpSp>
        <p:nvGrpSpPr>
          <p:cNvPr id="79" name="Group 78">
            <a:extLst>
              <a:ext uri="{FF2B5EF4-FFF2-40B4-BE49-F238E27FC236}">
                <a16:creationId xmlns:a16="http://schemas.microsoft.com/office/drawing/2014/main" id="{2C39E731-80D3-C88B-B277-A3959D59803C}"/>
              </a:ext>
            </a:extLst>
          </p:cNvPr>
          <p:cNvGrpSpPr/>
          <p:nvPr/>
        </p:nvGrpSpPr>
        <p:grpSpPr>
          <a:xfrm>
            <a:off x="4237835" y="5409286"/>
            <a:ext cx="734392" cy="507960"/>
            <a:chOff x="2136227" y="3015589"/>
            <a:chExt cx="835395" cy="577819"/>
          </a:xfrm>
        </p:grpSpPr>
        <p:sp>
          <p:nvSpPr>
            <p:cNvPr id="80" name="TextBox 20">
              <a:extLst>
                <a:ext uri="{FF2B5EF4-FFF2-40B4-BE49-F238E27FC236}">
                  <a16:creationId xmlns:a16="http://schemas.microsoft.com/office/drawing/2014/main" id="{7FE5A3E6-CFF1-1FC4-4A2D-5F9297B6A663}"/>
                </a:ext>
              </a:extLst>
            </p:cNvPr>
            <p:cNvSpPr txBox="1">
              <a:spLocks noChangeArrowheads="1"/>
            </p:cNvSpPr>
            <p:nvPr/>
          </p:nvSpPr>
          <p:spPr bwMode="auto">
            <a:xfrm>
              <a:off x="2136227" y="3348334"/>
              <a:ext cx="835395" cy="245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Vector Database</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81" name="Graphic 10" descr="Help with solid fill">
              <a:extLst>
                <a:ext uri="{FF2B5EF4-FFF2-40B4-BE49-F238E27FC236}">
                  <a16:creationId xmlns:a16="http://schemas.microsoft.com/office/drawing/2014/main" id="{4CDDE89D-4471-D0AE-3298-492F1F22E965}"/>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2361024" y="3015589"/>
              <a:ext cx="383016" cy="38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a:extLst>
              <a:ext uri="{FF2B5EF4-FFF2-40B4-BE49-F238E27FC236}">
                <a16:creationId xmlns:a16="http://schemas.microsoft.com/office/drawing/2014/main" id="{F3BA3DC9-0C20-FC48-E548-50617AD71A1F}"/>
              </a:ext>
            </a:extLst>
          </p:cNvPr>
          <p:cNvGrpSpPr/>
          <p:nvPr/>
        </p:nvGrpSpPr>
        <p:grpSpPr>
          <a:xfrm>
            <a:off x="7198457" y="5604036"/>
            <a:ext cx="1070106" cy="283915"/>
            <a:chOff x="2445718" y="3324373"/>
            <a:chExt cx="1335654" cy="322963"/>
          </a:xfrm>
        </p:grpSpPr>
        <p:sp>
          <p:nvSpPr>
            <p:cNvPr id="87" name="TextBox 20">
              <a:extLst>
                <a:ext uri="{FF2B5EF4-FFF2-40B4-BE49-F238E27FC236}">
                  <a16:creationId xmlns:a16="http://schemas.microsoft.com/office/drawing/2014/main" id="{F2CF6AC6-6915-3E7E-B901-5F09DED46813}"/>
                </a:ext>
              </a:extLst>
            </p:cNvPr>
            <p:cNvSpPr txBox="1">
              <a:spLocks noChangeArrowheads="1"/>
            </p:cNvSpPr>
            <p:nvPr/>
          </p:nvSpPr>
          <p:spPr bwMode="auto">
            <a:xfrm>
              <a:off x="2735525" y="3345454"/>
              <a:ext cx="1045847" cy="2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1" dirty="0" err="1">
                  <a:solidFill>
                    <a:prstClr val="black"/>
                  </a:solidFill>
                  <a:latin typeface="Calibri"/>
                  <a:ea typeface="Amazon Ember" panose="020B0603020204020204" pitchFamily="34" charset="0"/>
                  <a:cs typeface="Arial" panose="020B0604020202020204" pitchFamily="34" charset="0"/>
                </a:rPr>
                <a:t>Containerised</a:t>
              </a:r>
              <a:r>
                <a:rPr lang="en-US" altLang="en-US" sz="800" b="1" dirty="0">
                  <a:solidFill>
                    <a:prstClr val="black"/>
                  </a:solidFill>
                  <a:latin typeface="Calibri"/>
                  <a:ea typeface="Amazon Ember" panose="020B0603020204020204" pitchFamily="34" charset="0"/>
                  <a:cs typeface="Arial" panose="020B0604020202020204" pitchFamily="34" charset="0"/>
                </a:rPr>
                <a:t>?</a:t>
              </a:r>
              <a:endPar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88" name="Graphic 10">
              <a:extLst>
                <a:ext uri="{FF2B5EF4-FFF2-40B4-BE49-F238E27FC236}">
                  <a16:creationId xmlns:a16="http://schemas.microsoft.com/office/drawing/2014/main" id="{D23ACFF3-6C95-0483-D61F-5FF76D8B8FAA}"/>
                </a:ext>
              </a:extLst>
            </p:cNvPr>
            <p:cNvPicPr>
              <a:picLocks noChangeAspect="1" noChangeArrowheads="1"/>
            </p:cNvPicPr>
            <p:nvPr/>
          </p:nvPicPr>
          <p:blipFill>
            <a:blip r:embed="rId13"/>
            <a:srcRect/>
            <a:stretch/>
          </p:blipFill>
          <p:spPr bwMode="auto">
            <a:xfrm>
              <a:off x="2445718" y="3324373"/>
              <a:ext cx="348042" cy="32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1" name="Straight Arrow Connector 90">
            <a:extLst>
              <a:ext uri="{FF2B5EF4-FFF2-40B4-BE49-F238E27FC236}">
                <a16:creationId xmlns:a16="http://schemas.microsoft.com/office/drawing/2014/main" id="{4E6DA226-A675-1CF6-CE65-72BBCEB9087F}"/>
              </a:ext>
            </a:extLst>
          </p:cNvPr>
          <p:cNvCxnSpPr>
            <a:cxnSpLocks/>
          </p:cNvCxnSpPr>
          <p:nvPr/>
        </p:nvCxnSpPr>
        <p:spPr>
          <a:xfrm flipV="1">
            <a:off x="8600769" y="4222110"/>
            <a:ext cx="0" cy="1187176"/>
          </a:xfrm>
          <a:prstGeom prst="straightConnector1">
            <a:avLst/>
          </a:prstGeom>
          <a:ln w="19050">
            <a:solidFill>
              <a:schemeClr val="accent1">
                <a:lumMod val="75000"/>
              </a:schemeClr>
            </a:solidFill>
            <a:tailEnd type="triangle"/>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sp>
        <p:nvSpPr>
          <p:cNvPr id="96" name="Rectangle 95">
            <a:extLst>
              <a:ext uri="{FF2B5EF4-FFF2-40B4-BE49-F238E27FC236}">
                <a16:creationId xmlns:a16="http://schemas.microsoft.com/office/drawing/2014/main" id="{8C15B860-A0D1-AD5D-EB92-0DE691F466F6}"/>
              </a:ext>
            </a:extLst>
          </p:cNvPr>
          <p:cNvSpPr/>
          <p:nvPr/>
        </p:nvSpPr>
        <p:spPr bwMode="gray">
          <a:xfrm>
            <a:off x="8171243" y="5529431"/>
            <a:ext cx="941364" cy="193199"/>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050" b="1" i="0" u="none" strike="noStrike" kern="1200" cap="none" spc="0" normalizeH="0" baseline="0" noProof="0" dirty="0">
                <a:ln>
                  <a:noFill/>
                </a:ln>
                <a:solidFill>
                  <a:schemeClr val="accent1">
                    <a:lumMod val="50000"/>
                  </a:schemeClr>
                </a:solidFill>
                <a:effectLst/>
                <a:uLnTx/>
                <a:uFillTx/>
                <a:latin typeface="+mj-lt"/>
                <a:ea typeface="+mn-ea"/>
                <a:cs typeface="+mn-cs"/>
              </a:rPr>
              <a:t>Plugin Framework</a:t>
            </a:r>
            <a:endParaRPr kumimoji="0" lang="en-US" sz="1050" b="1" i="0" u="none" strike="noStrike" kern="1200" cap="none" spc="0" normalizeH="0" baseline="0" noProof="0" dirty="0">
              <a:ln>
                <a:noFill/>
              </a:ln>
              <a:solidFill>
                <a:prstClr val="black"/>
              </a:solidFill>
              <a:effectLst/>
              <a:uLnTx/>
              <a:uFillTx/>
              <a:latin typeface="+mj-lt"/>
              <a:ea typeface="+mn-ea"/>
              <a:cs typeface="+mn-cs"/>
            </a:endParaRPr>
          </a:p>
        </p:txBody>
      </p:sp>
    </p:spTree>
    <p:extLst>
      <p:ext uri="{BB962C8B-B14F-4D97-AF65-F5344CB8AC3E}">
        <p14:creationId xmlns:p14="http://schemas.microsoft.com/office/powerpoint/2010/main" val="3342575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0E52E1-917C-A85C-1216-BD303B08094A}"/>
              </a:ext>
            </a:extLst>
          </p:cNvPr>
          <p:cNvSpPr>
            <a:spLocks noGrp="1"/>
          </p:cNvSpPr>
          <p:nvPr>
            <p:ph type="body" sz="quarter" idx="11"/>
          </p:nvPr>
        </p:nvSpPr>
        <p:spPr/>
        <p:txBody>
          <a:bodyPr/>
          <a:lstStyle/>
          <a:p>
            <a:r>
              <a:rPr lang="en-AU" dirty="0"/>
              <a:t>xx</a:t>
            </a:r>
          </a:p>
        </p:txBody>
      </p:sp>
      <p:sp>
        <p:nvSpPr>
          <p:cNvPr id="3" name="Text Placeholder 2">
            <a:extLst>
              <a:ext uri="{FF2B5EF4-FFF2-40B4-BE49-F238E27FC236}">
                <a16:creationId xmlns:a16="http://schemas.microsoft.com/office/drawing/2014/main" id="{C9FE2D4D-FFF9-2452-858F-3C8BA3B800A0}"/>
              </a:ext>
            </a:extLst>
          </p:cNvPr>
          <p:cNvSpPr>
            <a:spLocks noGrp="1"/>
          </p:cNvSpPr>
          <p:nvPr>
            <p:ph type="body" sz="quarter" idx="13"/>
          </p:nvPr>
        </p:nvSpPr>
        <p:spPr/>
        <p:txBody>
          <a:bodyPr/>
          <a:lstStyle/>
          <a:p>
            <a:r>
              <a:rPr lang="en-AU" dirty="0"/>
              <a:t>Development Priorities</a:t>
            </a:r>
          </a:p>
        </p:txBody>
      </p:sp>
      <p:sp>
        <p:nvSpPr>
          <p:cNvPr id="67" name="Rectangle: Top Corners Rounded 66">
            <a:extLst>
              <a:ext uri="{FF2B5EF4-FFF2-40B4-BE49-F238E27FC236}">
                <a16:creationId xmlns:a16="http://schemas.microsoft.com/office/drawing/2014/main" id="{A16B628E-436E-CDEB-6C50-DF73A1F8ECF5}"/>
              </a:ext>
            </a:extLst>
          </p:cNvPr>
          <p:cNvSpPr/>
          <p:nvPr/>
        </p:nvSpPr>
        <p:spPr bwMode="gray">
          <a:xfrm rot="5400000">
            <a:off x="5162131" y="-3828453"/>
            <a:ext cx="1363554" cy="11687814"/>
          </a:xfrm>
          <a:prstGeom prst="round2SameRect">
            <a:avLst>
              <a:gd name="adj1" fmla="val 50000"/>
              <a:gd name="adj2" fmla="val 0"/>
            </a:avLst>
          </a:prstGeom>
          <a:solidFill>
            <a:srgbClr val="A0B1C6"/>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1600" b="1" i="0" u="none" strike="noStrike" kern="0" cap="none" spc="0" normalizeH="0" baseline="0" noProof="0">
              <a:ln>
                <a:noFill/>
              </a:ln>
              <a:solidFill>
                <a:prstClr val="white"/>
              </a:solidFill>
              <a:effectLst/>
              <a:uLnTx/>
              <a:uFillTx/>
            </a:endParaRPr>
          </a:p>
        </p:txBody>
      </p:sp>
      <p:sp>
        <p:nvSpPr>
          <p:cNvPr id="68" name="Rectangle: Top Corners Rounded 67">
            <a:extLst>
              <a:ext uri="{FF2B5EF4-FFF2-40B4-BE49-F238E27FC236}">
                <a16:creationId xmlns:a16="http://schemas.microsoft.com/office/drawing/2014/main" id="{4CDA9A36-E90C-8CFD-D5A8-D867CEAE7CD0}"/>
              </a:ext>
            </a:extLst>
          </p:cNvPr>
          <p:cNvSpPr/>
          <p:nvPr/>
        </p:nvSpPr>
        <p:spPr bwMode="gray">
          <a:xfrm rot="5400000">
            <a:off x="5078889" y="-3584943"/>
            <a:ext cx="1363552" cy="11521334"/>
          </a:xfrm>
          <a:prstGeom prst="round2SameRect">
            <a:avLst>
              <a:gd name="adj1" fmla="val 50000"/>
              <a:gd name="adj2" fmla="val 0"/>
            </a:avLst>
          </a:prstGeom>
          <a:solidFill>
            <a:srgbClr val="EAF2EF"/>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AU" sz="1600" b="1" i="0" u="none" strike="noStrike" kern="0" cap="none" spc="0" normalizeH="0" baseline="0" noProof="0">
              <a:ln>
                <a:noFill/>
              </a:ln>
              <a:solidFill>
                <a:prstClr val="white"/>
              </a:solidFill>
              <a:effectLst/>
              <a:uLnTx/>
              <a:uFillTx/>
            </a:endParaRPr>
          </a:p>
        </p:txBody>
      </p:sp>
      <p:sp>
        <p:nvSpPr>
          <p:cNvPr id="69" name="Rectangle 68">
            <a:extLst>
              <a:ext uri="{FF2B5EF4-FFF2-40B4-BE49-F238E27FC236}">
                <a16:creationId xmlns:a16="http://schemas.microsoft.com/office/drawing/2014/main" id="{FBF684BF-53A8-D8D8-DAE1-9D4AF9420762}"/>
              </a:ext>
            </a:extLst>
          </p:cNvPr>
          <p:cNvSpPr/>
          <p:nvPr/>
        </p:nvSpPr>
        <p:spPr bwMode="gray">
          <a:xfrm>
            <a:off x="167640" y="1790212"/>
            <a:ext cx="10852785" cy="966290"/>
          </a:xfrm>
          <a:prstGeom prst="rect">
            <a:avLst/>
          </a:prstGeom>
          <a:noFill/>
          <a:ln w="19050" algn="ctr">
            <a:noFill/>
            <a:miter lim="800000"/>
            <a:headEnd/>
            <a:tailEnd/>
          </a:ln>
        </p:spPr>
        <p:txBody>
          <a:bodyPr wrap="square" lIns="88900" tIns="88900" rIns="88900" bIns="8890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AU" i="0" u="none" strike="noStrike" kern="0" cap="none" spc="0" normalizeH="0" baseline="0" noProof="0" dirty="0">
                <a:ln>
                  <a:noFill/>
                </a:ln>
                <a:solidFill>
                  <a:schemeClr val="accent3"/>
                </a:solidFill>
                <a:effectLst/>
                <a:uLnTx/>
                <a:uFillTx/>
                <a:cs typeface="Calibri Light" panose="020F0302020204030204" pitchFamily="34" charset="0"/>
              </a:rPr>
              <a:t>Developing an LLM that </a:t>
            </a:r>
            <a:r>
              <a:rPr kumimoji="0" lang="en-AU" b="1" i="0" u="none" strike="noStrike" kern="0" cap="none" spc="0" normalizeH="0" baseline="0" noProof="0" dirty="0">
                <a:ln>
                  <a:noFill/>
                </a:ln>
                <a:solidFill>
                  <a:schemeClr val="accent3"/>
                </a:solidFill>
                <a:effectLst/>
                <a:uLnTx/>
                <a:uFillTx/>
                <a:cs typeface="Calibri Light" panose="020F0302020204030204" pitchFamily="34" charset="0"/>
              </a:rPr>
              <a:t>dynamically queries an organisational database </a:t>
            </a:r>
            <a:r>
              <a:rPr kumimoji="0" lang="en-AU" i="0" u="none" strike="noStrike" kern="0" cap="none" spc="0" normalizeH="0" baseline="0" noProof="0" dirty="0">
                <a:ln>
                  <a:noFill/>
                </a:ln>
                <a:solidFill>
                  <a:schemeClr val="accent3"/>
                </a:solidFill>
                <a:effectLst/>
                <a:uLnTx/>
                <a:uFillTx/>
                <a:cs typeface="Calibri Light" panose="020F0302020204030204" pitchFamily="34" charset="0"/>
              </a:rPr>
              <a:t>for a seamless Generative AI experience, while adhering to Defences’ strict security requirements</a:t>
            </a:r>
            <a:endParaRPr lang="en-AU" kern="0" dirty="0">
              <a:solidFill>
                <a:schemeClr val="accent3"/>
              </a:solidFill>
              <a:latin typeface="+mj-lt"/>
              <a:cs typeface="Calibri Light" panose="020F0302020204030204" pitchFamily="34" charset="0"/>
            </a:endParaRPr>
          </a:p>
        </p:txBody>
      </p:sp>
      <p:sp>
        <p:nvSpPr>
          <p:cNvPr id="70" name="Arrow: Pentagon 69">
            <a:extLst>
              <a:ext uri="{FF2B5EF4-FFF2-40B4-BE49-F238E27FC236}">
                <a16:creationId xmlns:a16="http://schemas.microsoft.com/office/drawing/2014/main" id="{39248453-2466-89EB-1D4E-E3B777D7E30F}"/>
              </a:ext>
            </a:extLst>
          </p:cNvPr>
          <p:cNvSpPr/>
          <p:nvPr/>
        </p:nvSpPr>
        <p:spPr bwMode="gray">
          <a:xfrm>
            <a:off x="0" y="3042524"/>
            <a:ext cx="11521332" cy="628213"/>
          </a:xfrm>
          <a:prstGeom prst="homePlate">
            <a:avLst/>
          </a:prstGeom>
          <a:gradFill>
            <a:gsLst>
              <a:gs pos="0">
                <a:schemeClr val="bg1">
                  <a:lumMod val="95000"/>
                </a:schemeClr>
              </a:gs>
              <a:gs pos="100000">
                <a:schemeClr val="bg1">
                  <a:lumMod val="85000"/>
                </a:schemeClr>
              </a:gs>
            </a:gsLst>
            <a:lin ang="0" scaled="1"/>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a:solidFill>
                <a:schemeClr val="bg1"/>
              </a:solidFill>
            </a:endParaRPr>
          </a:p>
        </p:txBody>
      </p:sp>
      <p:sp>
        <p:nvSpPr>
          <p:cNvPr id="71" name="Arrow: Pentagon 70">
            <a:extLst>
              <a:ext uri="{FF2B5EF4-FFF2-40B4-BE49-F238E27FC236}">
                <a16:creationId xmlns:a16="http://schemas.microsoft.com/office/drawing/2014/main" id="{9738A2C9-E6FD-3237-FB72-050DD7BA3BE5}"/>
              </a:ext>
            </a:extLst>
          </p:cNvPr>
          <p:cNvSpPr/>
          <p:nvPr/>
        </p:nvSpPr>
        <p:spPr bwMode="gray">
          <a:xfrm>
            <a:off x="0" y="3892279"/>
            <a:ext cx="11521332" cy="628213"/>
          </a:xfrm>
          <a:prstGeom prst="homePlate">
            <a:avLst/>
          </a:prstGeom>
          <a:gradFill>
            <a:gsLst>
              <a:gs pos="0">
                <a:schemeClr val="bg1">
                  <a:lumMod val="95000"/>
                </a:schemeClr>
              </a:gs>
              <a:gs pos="100000">
                <a:schemeClr val="bg1">
                  <a:lumMod val="85000"/>
                </a:schemeClr>
              </a:gs>
            </a:gsLst>
            <a:lin ang="0" scaled="1"/>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a:solidFill>
                <a:schemeClr val="bg1"/>
              </a:solidFill>
            </a:endParaRPr>
          </a:p>
        </p:txBody>
      </p:sp>
      <p:sp>
        <p:nvSpPr>
          <p:cNvPr id="72" name="Arrow: Pentagon 71">
            <a:extLst>
              <a:ext uri="{FF2B5EF4-FFF2-40B4-BE49-F238E27FC236}">
                <a16:creationId xmlns:a16="http://schemas.microsoft.com/office/drawing/2014/main" id="{3AFE8917-02B8-92CB-6520-399D99CC3730}"/>
              </a:ext>
            </a:extLst>
          </p:cNvPr>
          <p:cNvSpPr/>
          <p:nvPr/>
        </p:nvSpPr>
        <p:spPr bwMode="gray">
          <a:xfrm>
            <a:off x="0" y="4742034"/>
            <a:ext cx="11521332" cy="628213"/>
          </a:xfrm>
          <a:prstGeom prst="homePlate">
            <a:avLst/>
          </a:prstGeom>
          <a:gradFill>
            <a:gsLst>
              <a:gs pos="0">
                <a:schemeClr val="bg1">
                  <a:lumMod val="95000"/>
                </a:schemeClr>
              </a:gs>
              <a:gs pos="100000">
                <a:schemeClr val="bg1">
                  <a:lumMod val="85000"/>
                </a:schemeClr>
              </a:gs>
            </a:gsLst>
            <a:lin ang="0" scaled="1"/>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a:solidFill>
                <a:schemeClr val="bg1"/>
              </a:solidFill>
            </a:endParaRPr>
          </a:p>
        </p:txBody>
      </p:sp>
      <p:sp>
        <p:nvSpPr>
          <p:cNvPr id="73" name="Rectangle 72">
            <a:extLst>
              <a:ext uri="{FF2B5EF4-FFF2-40B4-BE49-F238E27FC236}">
                <a16:creationId xmlns:a16="http://schemas.microsoft.com/office/drawing/2014/main" id="{F2FA508C-CD0B-5408-DB8E-6B2134CDF91F}"/>
              </a:ext>
            </a:extLst>
          </p:cNvPr>
          <p:cNvSpPr/>
          <p:nvPr/>
        </p:nvSpPr>
        <p:spPr>
          <a:xfrm>
            <a:off x="1566952" y="3212588"/>
            <a:ext cx="9352509" cy="288085"/>
          </a:xfrm>
          <a:prstGeom prst="rect">
            <a:avLst/>
          </a:prstGeom>
          <a:noFill/>
          <a:ln w="12700" cap="flat" cmpd="sng" algn="ctr">
            <a:noFill/>
            <a:prstDash val="solid"/>
            <a:miter lim="800000"/>
          </a:ln>
          <a:effectLst/>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Open Sans"/>
              </a:rPr>
              <a:t>Prioritise an </a:t>
            </a:r>
            <a:r>
              <a:rPr lang="en-US" sz="1200" kern="0" dirty="0">
                <a:solidFill>
                  <a:prstClr val="black"/>
                </a:solidFill>
                <a:latin typeface="+mj-lt"/>
              </a:rPr>
              <a:t>enterprise-wide knowledge base model</a:t>
            </a:r>
            <a:r>
              <a:rPr lang="en-US" sz="1200" dirty="0">
                <a:solidFill>
                  <a:prstClr val="black"/>
                </a:solidFill>
                <a:latin typeface="Open Sans"/>
              </a:rPr>
              <a:t>, with configured RBAC to customise the user experience</a:t>
            </a:r>
            <a:endParaRPr kumimoji="0" lang="en-AU" sz="1200" i="0" u="none" strike="noStrike" kern="0" cap="none" spc="0" normalizeH="0" baseline="0" noProof="0" dirty="0">
              <a:ln>
                <a:noFill/>
              </a:ln>
              <a:solidFill>
                <a:prstClr val="black"/>
              </a:solidFill>
              <a:effectLst/>
              <a:uLnTx/>
              <a:uFillTx/>
              <a:latin typeface="Open Sans"/>
              <a:ea typeface="+mn-ea"/>
              <a:cs typeface="+mn-cs"/>
            </a:endParaRPr>
          </a:p>
        </p:txBody>
      </p:sp>
      <p:sp>
        <p:nvSpPr>
          <p:cNvPr id="74" name="Rectangle 73">
            <a:extLst>
              <a:ext uri="{FF2B5EF4-FFF2-40B4-BE49-F238E27FC236}">
                <a16:creationId xmlns:a16="http://schemas.microsoft.com/office/drawing/2014/main" id="{6B7D5CC1-D8B9-8356-62A4-B6948F54CEE5}"/>
              </a:ext>
            </a:extLst>
          </p:cNvPr>
          <p:cNvSpPr/>
          <p:nvPr/>
        </p:nvSpPr>
        <p:spPr>
          <a:xfrm>
            <a:off x="1566952" y="4062343"/>
            <a:ext cx="9543237" cy="288085"/>
          </a:xfrm>
          <a:prstGeom prst="rect">
            <a:avLst/>
          </a:prstGeom>
          <a:noFill/>
          <a:ln w="12700" cap="flat" cmpd="sng" algn="ctr">
            <a:noFill/>
            <a:prstDash val="solid"/>
            <a:miter lim="800000"/>
          </a:ln>
          <a:effectLst/>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prstClr val="black"/>
                </a:solidFill>
                <a:latin typeface="Open Sans"/>
              </a:rPr>
              <a:t>Prioritise scaling out the model with </a:t>
            </a:r>
            <a:r>
              <a:rPr lang="en-AU" sz="1200" kern="0" dirty="0">
                <a:solidFill>
                  <a:prstClr val="black"/>
                </a:solidFill>
                <a:latin typeface="+mj-lt"/>
              </a:rPr>
              <a:t>multiple LLM instances, a load balancer, </a:t>
            </a:r>
            <a:r>
              <a:rPr lang="en-AU" sz="1200" dirty="0">
                <a:solidFill>
                  <a:prstClr val="black"/>
                </a:solidFill>
                <a:latin typeface="Open Sans"/>
              </a:rPr>
              <a:t>and an appropriate</a:t>
            </a:r>
            <a:r>
              <a:rPr lang="en-AU" sz="1200" kern="0" dirty="0">
                <a:solidFill>
                  <a:prstClr val="black"/>
                </a:solidFill>
                <a:latin typeface="+mj-lt"/>
              </a:rPr>
              <a:t> access control </a:t>
            </a:r>
            <a:r>
              <a:rPr lang="en-AU" sz="1200" dirty="0">
                <a:solidFill>
                  <a:prstClr val="black"/>
                </a:solidFill>
                <a:latin typeface="Open Sans"/>
              </a:rPr>
              <a:t>framework</a:t>
            </a:r>
            <a:r>
              <a:rPr kumimoji="0" lang="en-AU" sz="1200" i="0" u="none" strike="noStrike" kern="0" cap="none" spc="0" normalizeH="0" baseline="0" noProof="0" dirty="0">
                <a:ln>
                  <a:noFill/>
                </a:ln>
                <a:solidFill>
                  <a:prstClr val="black"/>
                </a:solidFill>
                <a:effectLst/>
                <a:uLnTx/>
                <a:uFillTx/>
                <a:latin typeface="+mj-lt"/>
                <a:ea typeface="+mn-ea"/>
                <a:cs typeface="+mn-cs"/>
              </a:rPr>
              <a:t> </a:t>
            </a:r>
            <a:endParaRPr kumimoji="0" lang="en-AU" sz="1200" i="0" u="none" strike="noStrike" kern="0" cap="none" spc="0" normalizeH="0" baseline="0" noProof="0" dirty="0">
              <a:ln>
                <a:noFill/>
              </a:ln>
              <a:solidFill>
                <a:prstClr val="black"/>
              </a:solidFill>
              <a:effectLst/>
              <a:uLnTx/>
              <a:uFillTx/>
              <a:latin typeface="Open Sans"/>
              <a:ea typeface="+mn-ea"/>
              <a:cs typeface="+mn-cs"/>
            </a:endParaRPr>
          </a:p>
        </p:txBody>
      </p:sp>
      <p:sp>
        <p:nvSpPr>
          <p:cNvPr id="75" name="Rectangle 74">
            <a:extLst>
              <a:ext uri="{FF2B5EF4-FFF2-40B4-BE49-F238E27FC236}">
                <a16:creationId xmlns:a16="http://schemas.microsoft.com/office/drawing/2014/main" id="{AF95534B-4747-E397-AC89-67AB60A7D3DD}"/>
              </a:ext>
            </a:extLst>
          </p:cNvPr>
          <p:cNvSpPr/>
          <p:nvPr/>
        </p:nvSpPr>
        <p:spPr>
          <a:xfrm>
            <a:off x="1566951" y="4912098"/>
            <a:ext cx="9352509" cy="288085"/>
          </a:xfrm>
          <a:prstGeom prst="rect">
            <a:avLst/>
          </a:prstGeom>
          <a:noFill/>
          <a:ln w="12700" cap="flat" cmpd="sng" algn="ctr">
            <a:noFill/>
            <a:prstDash val="solid"/>
            <a:miter lim="800000"/>
          </a:ln>
          <a:effectLst/>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prstClr val="black"/>
                </a:solidFill>
                <a:latin typeface="Open Sans"/>
              </a:rPr>
              <a:t>Prioritise </a:t>
            </a:r>
            <a:r>
              <a:rPr lang="en-AU" sz="1200" kern="0" dirty="0">
                <a:solidFill>
                  <a:prstClr val="black"/>
                </a:solidFill>
                <a:latin typeface="+mj-lt"/>
              </a:rPr>
              <a:t>logging</a:t>
            </a:r>
            <a:r>
              <a:rPr lang="en-AU" sz="1200" dirty="0">
                <a:solidFill>
                  <a:prstClr val="black"/>
                </a:solidFill>
                <a:latin typeface="Open Sans"/>
              </a:rPr>
              <a:t>, </a:t>
            </a:r>
            <a:r>
              <a:rPr lang="en-AU" sz="1200" kern="0" dirty="0">
                <a:solidFill>
                  <a:prstClr val="black"/>
                </a:solidFill>
                <a:latin typeface="+mj-lt"/>
              </a:rPr>
              <a:t>monitoring</a:t>
            </a:r>
            <a:r>
              <a:rPr lang="en-AU" sz="1200" dirty="0">
                <a:solidFill>
                  <a:prstClr val="black"/>
                </a:solidFill>
                <a:latin typeface="Open Sans"/>
              </a:rPr>
              <a:t>, and </a:t>
            </a:r>
            <a:r>
              <a:rPr lang="en-AU" sz="1200" kern="0" dirty="0">
                <a:solidFill>
                  <a:prstClr val="black"/>
                </a:solidFill>
                <a:latin typeface="+mj-lt"/>
              </a:rPr>
              <a:t>optimisation of compute and storage </a:t>
            </a:r>
            <a:r>
              <a:rPr lang="en-AU" sz="1200" dirty="0">
                <a:solidFill>
                  <a:prstClr val="black"/>
                </a:solidFill>
                <a:latin typeface="Open Sans"/>
              </a:rPr>
              <a:t>in the application through a continuous process </a:t>
            </a:r>
            <a:endParaRPr kumimoji="0" lang="en-AU" sz="1200" i="0" u="none" strike="noStrike" kern="0" cap="none" spc="0" normalizeH="0" baseline="0" noProof="0" dirty="0">
              <a:ln>
                <a:noFill/>
              </a:ln>
              <a:solidFill>
                <a:prstClr val="black"/>
              </a:solidFill>
              <a:effectLst/>
              <a:uLnTx/>
              <a:uFillTx/>
              <a:latin typeface="Open Sans"/>
              <a:ea typeface="+mn-ea"/>
              <a:cs typeface="+mn-cs"/>
            </a:endParaRPr>
          </a:p>
        </p:txBody>
      </p:sp>
      <p:sp>
        <p:nvSpPr>
          <p:cNvPr id="82" name="Oval 81">
            <a:extLst>
              <a:ext uri="{FF2B5EF4-FFF2-40B4-BE49-F238E27FC236}">
                <a16:creationId xmlns:a16="http://schemas.microsoft.com/office/drawing/2014/main" id="{249A0421-9A1A-B78A-F90A-A2372416BE21}"/>
              </a:ext>
            </a:extLst>
          </p:cNvPr>
          <p:cNvSpPr/>
          <p:nvPr/>
        </p:nvSpPr>
        <p:spPr>
          <a:xfrm>
            <a:off x="642758" y="3203780"/>
            <a:ext cx="511433" cy="38022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4400" b="1" i="0" u="none" strike="noStrike" kern="1200" cap="none" spc="0" normalizeH="0" baseline="0" noProof="0">
                <a:ln>
                  <a:noFill/>
                </a:ln>
                <a:solidFill>
                  <a:schemeClr val="tx1">
                    <a:lumMod val="50000"/>
                    <a:lumOff val="50000"/>
                    <a:alpha val="10000"/>
                  </a:schemeClr>
                </a:solidFill>
                <a:effectLst/>
                <a:uLnTx/>
                <a:uFillTx/>
                <a:latin typeface="Open Sans"/>
                <a:ea typeface="+mn-ea"/>
                <a:cs typeface="+mn-cs"/>
              </a:rPr>
              <a:t>01</a:t>
            </a:r>
          </a:p>
        </p:txBody>
      </p:sp>
      <p:sp>
        <p:nvSpPr>
          <p:cNvPr id="83" name="Oval 82">
            <a:extLst>
              <a:ext uri="{FF2B5EF4-FFF2-40B4-BE49-F238E27FC236}">
                <a16:creationId xmlns:a16="http://schemas.microsoft.com/office/drawing/2014/main" id="{B71C2357-CF59-A1F5-193F-F7912644E2EA}"/>
              </a:ext>
            </a:extLst>
          </p:cNvPr>
          <p:cNvSpPr/>
          <p:nvPr/>
        </p:nvSpPr>
        <p:spPr>
          <a:xfrm>
            <a:off x="642758" y="4053535"/>
            <a:ext cx="511433" cy="38022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4400" b="1" i="0" u="none" strike="noStrike" kern="1200" cap="none" spc="0" normalizeH="0" baseline="0" noProof="0">
                <a:ln>
                  <a:noFill/>
                </a:ln>
                <a:solidFill>
                  <a:schemeClr val="tx1">
                    <a:lumMod val="50000"/>
                    <a:lumOff val="50000"/>
                    <a:alpha val="10000"/>
                  </a:schemeClr>
                </a:solidFill>
                <a:effectLst/>
                <a:uLnTx/>
                <a:uFillTx/>
                <a:latin typeface="Open Sans"/>
                <a:ea typeface="+mn-ea"/>
                <a:cs typeface="+mn-cs"/>
              </a:rPr>
              <a:t>02</a:t>
            </a:r>
          </a:p>
        </p:txBody>
      </p:sp>
      <p:sp>
        <p:nvSpPr>
          <p:cNvPr id="84" name="Oval 83">
            <a:extLst>
              <a:ext uri="{FF2B5EF4-FFF2-40B4-BE49-F238E27FC236}">
                <a16:creationId xmlns:a16="http://schemas.microsoft.com/office/drawing/2014/main" id="{C3E8A383-EBC4-A51E-EE39-194D2739F5E1}"/>
              </a:ext>
            </a:extLst>
          </p:cNvPr>
          <p:cNvSpPr/>
          <p:nvPr/>
        </p:nvSpPr>
        <p:spPr>
          <a:xfrm>
            <a:off x="642758" y="4903290"/>
            <a:ext cx="511433" cy="38022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4400" b="1" i="0" u="none" strike="noStrike" kern="1200" cap="none" spc="0" normalizeH="0" baseline="0" noProof="0">
                <a:ln>
                  <a:noFill/>
                </a:ln>
                <a:solidFill>
                  <a:schemeClr val="tx1">
                    <a:lumMod val="50000"/>
                    <a:lumOff val="50000"/>
                    <a:alpha val="10000"/>
                  </a:schemeClr>
                </a:solidFill>
                <a:effectLst/>
                <a:uLnTx/>
                <a:uFillTx/>
                <a:latin typeface="Open Sans"/>
                <a:ea typeface="+mn-ea"/>
                <a:cs typeface="+mn-cs"/>
              </a:rPr>
              <a:t>03</a:t>
            </a:r>
          </a:p>
        </p:txBody>
      </p:sp>
      <p:sp>
        <p:nvSpPr>
          <p:cNvPr id="6" name="Arrow: Pentagon 5">
            <a:extLst>
              <a:ext uri="{FF2B5EF4-FFF2-40B4-BE49-F238E27FC236}">
                <a16:creationId xmlns:a16="http://schemas.microsoft.com/office/drawing/2014/main" id="{299507A0-6FBA-CA84-62E1-C49BD59A86D7}"/>
              </a:ext>
            </a:extLst>
          </p:cNvPr>
          <p:cNvSpPr/>
          <p:nvPr/>
        </p:nvSpPr>
        <p:spPr bwMode="gray">
          <a:xfrm>
            <a:off x="0" y="5524159"/>
            <a:ext cx="11521332" cy="628213"/>
          </a:xfrm>
          <a:prstGeom prst="homePlate">
            <a:avLst/>
          </a:prstGeom>
          <a:gradFill>
            <a:gsLst>
              <a:gs pos="0">
                <a:schemeClr val="bg1">
                  <a:lumMod val="95000"/>
                </a:schemeClr>
              </a:gs>
              <a:gs pos="100000">
                <a:schemeClr val="bg1">
                  <a:lumMod val="85000"/>
                </a:schemeClr>
              </a:gs>
            </a:gsLst>
            <a:lin ang="0" scaled="1"/>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a:solidFill>
                <a:schemeClr val="bg1"/>
              </a:solidFill>
            </a:endParaRPr>
          </a:p>
        </p:txBody>
      </p:sp>
      <p:sp>
        <p:nvSpPr>
          <p:cNvPr id="7" name="Rectangle 6">
            <a:extLst>
              <a:ext uri="{FF2B5EF4-FFF2-40B4-BE49-F238E27FC236}">
                <a16:creationId xmlns:a16="http://schemas.microsoft.com/office/drawing/2014/main" id="{AE6C1104-F60D-90E3-3533-E9C7FB5EDFE0}"/>
              </a:ext>
            </a:extLst>
          </p:cNvPr>
          <p:cNvSpPr/>
          <p:nvPr/>
        </p:nvSpPr>
        <p:spPr>
          <a:xfrm>
            <a:off x="1566951" y="5694223"/>
            <a:ext cx="9453474" cy="288085"/>
          </a:xfrm>
          <a:prstGeom prst="rect">
            <a:avLst/>
          </a:prstGeom>
          <a:noFill/>
          <a:ln w="12700" cap="flat" cmpd="sng" algn="ctr">
            <a:noFill/>
            <a:prstDash val="solid"/>
            <a:miter lim="800000"/>
          </a:ln>
          <a:effectLst/>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i="0" u="none" strike="noStrike" kern="1200" cap="none" spc="0" normalizeH="0" baseline="0" noProof="0" dirty="0">
                <a:ln>
                  <a:noFill/>
                </a:ln>
                <a:solidFill>
                  <a:prstClr val="black"/>
                </a:solidFill>
                <a:effectLst/>
                <a:uLnTx/>
                <a:uFillTx/>
                <a:latin typeface="Open Sans"/>
                <a:ea typeface="+mn-ea"/>
                <a:cs typeface="+mn-cs"/>
              </a:rPr>
              <a:t>Build additional </a:t>
            </a:r>
            <a:r>
              <a:rPr lang="en-AU" sz="1200" kern="0" dirty="0">
                <a:solidFill>
                  <a:prstClr val="black"/>
                </a:solidFill>
                <a:latin typeface="+mj-lt"/>
              </a:rPr>
              <a:t>AI Agent features </a:t>
            </a:r>
            <a:r>
              <a:rPr kumimoji="0" lang="en-AU" sz="1200" i="0" u="none" strike="noStrike" kern="1200" cap="none" spc="0" normalizeH="0" baseline="0" noProof="0" dirty="0">
                <a:ln>
                  <a:noFill/>
                </a:ln>
                <a:solidFill>
                  <a:prstClr val="black"/>
                </a:solidFill>
                <a:effectLst/>
                <a:uLnTx/>
                <a:uFillTx/>
                <a:latin typeface="Open Sans"/>
                <a:ea typeface="+mn-ea"/>
                <a:cs typeface="+mn-cs"/>
              </a:rPr>
              <a:t>through system prompt engineering. Add additional bedrock features like </a:t>
            </a:r>
            <a:r>
              <a:rPr lang="en-AU" sz="1200" kern="0" dirty="0">
                <a:solidFill>
                  <a:prstClr val="black"/>
                </a:solidFill>
                <a:latin typeface="+mj-lt"/>
              </a:rPr>
              <a:t>In-line agents</a:t>
            </a:r>
          </a:p>
        </p:txBody>
      </p:sp>
      <p:sp>
        <p:nvSpPr>
          <p:cNvPr id="10" name="Oval 9">
            <a:extLst>
              <a:ext uri="{FF2B5EF4-FFF2-40B4-BE49-F238E27FC236}">
                <a16:creationId xmlns:a16="http://schemas.microsoft.com/office/drawing/2014/main" id="{077CF26D-39A5-931F-6126-707505F9FFFD}"/>
              </a:ext>
            </a:extLst>
          </p:cNvPr>
          <p:cNvSpPr/>
          <p:nvPr/>
        </p:nvSpPr>
        <p:spPr>
          <a:xfrm>
            <a:off x="642758" y="5685415"/>
            <a:ext cx="511433" cy="38022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4400" b="1" i="0" u="none" strike="noStrike" kern="1200" cap="none" spc="0" normalizeH="0" baseline="0" noProof="0">
                <a:ln>
                  <a:noFill/>
                </a:ln>
                <a:solidFill>
                  <a:schemeClr val="tx1">
                    <a:lumMod val="50000"/>
                    <a:lumOff val="50000"/>
                    <a:alpha val="10000"/>
                  </a:schemeClr>
                </a:solidFill>
                <a:effectLst/>
                <a:uLnTx/>
                <a:uFillTx/>
                <a:latin typeface="Open Sans"/>
                <a:ea typeface="+mn-ea"/>
                <a:cs typeface="+mn-cs"/>
              </a:rPr>
              <a:t>03</a:t>
            </a:r>
          </a:p>
        </p:txBody>
      </p:sp>
    </p:spTree>
    <p:extLst>
      <p:ext uri="{BB962C8B-B14F-4D97-AF65-F5344CB8AC3E}">
        <p14:creationId xmlns:p14="http://schemas.microsoft.com/office/powerpoint/2010/main" val="2735876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5B550A-9C93-14F7-B1E8-ADD3436DE4DB}"/>
              </a:ext>
            </a:extLst>
          </p:cNvPr>
          <p:cNvSpPr>
            <a:spLocks noGrp="1"/>
          </p:cNvSpPr>
          <p:nvPr>
            <p:ph type="body" sz="quarter" idx="11"/>
          </p:nvPr>
        </p:nvSpPr>
        <p:spPr/>
        <p:txBody>
          <a:bodyPr/>
          <a:lstStyle/>
          <a:p>
            <a:r>
              <a:rPr lang="en-AU" dirty="0"/>
              <a:t>This is exclusively the data architecture. A number of these applications will be hosted on a VPC</a:t>
            </a:r>
          </a:p>
        </p:txBody>
      </p:sp>
      <p:sp>
        <p:nvSpPr>
          <p:cNvPr id="3" name="Text Placeholder 2">
            <a:extLst>
              <a:ext uri="{FF2B5EF4-FFF2-40B4-BE49-F238E27FC236}">
                <a16:creationId xmlns:a16="http://schemas.microsoft.com/office/drawing/2014/main" id="{C4A31AF4-C94A-E042-0B34-97CC52F58EDA}"/>
              </a:ext>
            </a:extLst>
          </p:cNvPr>
          <p:cNvSpPr>
            <a:spLocks noGrp="1"/>
          </p:cNvSpPr>
          <p:nvPr>
            <p:ph type="body" sz="quarter" idx="13"/>
          </p:nvPr>
        </p:nvSpPr>
        <p:spPr/>
        <p:txBody>
          <a:bodyPr/>
          <a:lstStyle/>
          <a:p>
            <a:r>
              <a:rPr lang="en-AU" dirty="0"/>
              <a:t>AWS Architecture</a:t>
            </a:r>
          </a:p>
        </p:txBody>
      </p:sp>
      <p:sp>
        <p:nvSpPr>
          <p:cNvPr id="4" name="Rectangle 3">
            <a:extLst>
              <a:ext uri="{FF2B5EF4-FFF2-40B4-BE49-F238E27FC236}">
                <a16:creationId xmlns:a16="http://schemas.microsoft.com/office/drawing/2014/main" id="{B1BACD95-411E-5A13-04DE-C9C99DEECD7F}"/>
              </a:ext>
            </a:extLst>
          </p:cNvPr>
          <p:cNvSpPr>
            <a:spLocks/>
          </p:cNvSpPr>
          <p:nvPr/>
        </p:nvSpPr>
        <p:spPr>
          <a:xfrm>
            <a:off x="3315359" y="1542270"/>
            <a:ext cx="4452085" cy="2568466"/>
          </a:xfrm>
          <a:prstGeom prst="rect">
            <a:avLst/>
          </a:prstGeom>
          <a:solidFill>
            <a:srgbClr val="A8CCB0"/>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621C1471-3CC1-02DD-0215-D7D3D846080C}"/>
              </a:ext>
            </a:extLst>
          </p:cNvPr>
          <p:cNvSpPr>
            <a:spLocks/>
          </p:cNvSpPr>
          <p:nvPr/>
        </p:nvSpPr>
        <p:spPr>
          <a:xfrm>
            <a:off x="10322959" y="1542267"/>
            <a:ext cx="1411462" cy="2568463"/>
          </a:xfrm>
          <a:prstGeom prst="rect">
            <a:avLst/>
          </a:prstGeom>
          <a:solidFill>
            <a:srgbClr val="A8CCB0"/>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40B49E8C-F405-2D5F-2E75-1DF56144E290}"/>
              </a:ext>
            </a:extLst>
          </p:cNvPr>
          <p:cNvSpPr>
            <a:spLocks/>
          </p:cNvSpPr>
          <p:nvPr/>
        </p:nvSpPr>
        <p:spPr bwMode="gray">
          <a:xfrm>
            <a:off x="10393935" y="1633014"/>
            <a:ext cx="1255779" cy="2404936"/>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606004E0-5B49-9B6D-2511-BE168C1E94D4}"/>
              </a:ext>
            </a:extLst>
          </p:cNvPr>
          <p:cNvSpPr>
            <a:spLocks/>
          </p:cNvSpPr>
          <p:nvPr/>
        </p:nvSpPr>
        <p:spPr bwMode="gray">
          <a:xfrm>
            <a:off x="3388110" y="1621119"/>
            <a:ext cx="4298178" cy="2433101"/>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B43D3B84-2CF9-CC20-0DF8-6CF3A1DF4FD3}"/>
              </a:ext>
            </a:extLst>
          </p:cNvPr>
          <p:cNvSpPr>
            <a:spLocks/>
          </p:cNvSpPr>
          <p:nvPr/>
        </p:nvSpPr>
        <p:spPr>
          <a:xfrm>
            <a:off x="7878237" y="1549008"/>
            <a:ext cx="2333928" cy="2568462"/>
          </a:xfrm>
          <a:prstGeom prst="rect">
            <a:avLst/>
          </a:prstGeom>
          <a:solidFill>
            <a:srgbClr val="A8CCB0"/>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91D3AC04-9B11-B975-F197-77E5DF6162C3}"/>
              </a:ext>
            </a:extLst>
          </p:cNvPr>
          <p:cNvSpPr>
            <a:spLocks/>
          </p:cNvSpPr>
          <p:nvPr/>
        </p:nvSpPr>
        <p:spPr bwMode="gray">
          <a:xfrm>
            <a:off x="7980049" y="1616802"/>
            <a:ext cx="2126586" cy="2437417"/>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0" name="Straight Connector 9">
            <a:extLst>
              <a:ext uri="{FF2B5EF4-FFF2-40B4-BE49-F238E27FC236}">
                <a16:creationId xmlns:a16="http://schemas.microsoft.com/office/drawing/2014/main" id="{C4C3A725-8FCE-7585-512E-B7F01D15FD5C}"/>
              </a:ext>
            </a:extLst>
          </p:cNvPr>
          <p:cNvCxnSpPr>
            <a:cxnSpLocks/>
          </p:cNvCxnSpPr>
          <p:nvPr/>
        </p:nvCxnSpPr>
        <p:spPr>
          <a:xfrm>
            <a:off x="507248" y="1471089"/>
            <a:ext cx="1283925" cy="0"/>
          </a:xfrm>
          <a:prstGeom prst="line">
            <a:avLst/>
          </a:prstGeom>
          <a:ln w="38100">
            <a:solidFill>
              <a:srgbClr val="678C8D"/>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083DB42-02A3-ECD8-773E-2854835C2EB0}"/>
              </a:ext>
            </a:extLst>
          </p:cNvPr>
          <p:cNvSpPr/>
          <p:nvPr/>
        </p:nvSpPr>
        <p:spPr bwMode="gray">
          <a:xfrm>
            <a:off x="507247" y="1195977"/>
            <a:ext cx="1283925"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a:ln>
                  <a:noFill/>
                </a:ln>
                <a:solidFill>
                  <a:prstClr val="black"/>
                </a:solidFill>
                <a:effectLst/>
                <a:uLnTx/>
                <a:uFillTx/>
                <a:latin typeface="+mj-lt"/>
                <a:ea typeface="+mn-ea"/>
                <a:cs typeface="+mn-cs"/>
              </a:rPr>
              <a:t>SOURCES </a:t>
            </a:r>
          </a:p>
        </p:txBody>
      </p:sp>
      <p:cxnSp>
        <p:nvCxnSpPr>
          <p:cNvPr id="12" name="Straight Connector 11">
            <a:extLst>
              <a:ext uri="{FF2B5EF4-FFF2-40B4-BE49-F238E27FC236}">
                <a16:creationId xmlns:a16="http://schemas.microsoft.com/office/drawing/2014/main" id="{EB029888-F17D-8FBA-6C7D-4D06533A0570}"/>
              </a:ext>
            </a:extLst>
          </p:cNvPr>
          <p:cNvCxnSpPr>
            <a:cxnSpLocks/>
          </p:cNvCxnSpPr>
          <p:nvPr/>
        </p:nvCxnSpPr>
        <p:spPr>
          <a:xfrm>
            <a:off x="1932847" y="1471089"/>
            <a:ext cx="1240840" cy="0"/>
          </a:xfrm>
          <a:prstGeom prst="line">
            <a:avLst/>
          </a:prstGeom>
          <a:ln w="38100">
            <a:solidFill>
              <a:srgbClr val="678C8D"/>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925C7D8-8023-F4EE-BC74-C393B4CC7A9D}"/>
              </a:ext>
            </a:extLst>
          </p:cNvPr>
          <p:cNvSpPr/>
          <p:nvPr/>
        </p:nvSpPr>
        <p:spPr bwMode="gray">
          <a:xfrm>
            <a:off x="1932847" y="1195977"/>
            <a:ext cx="1240840"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a:ln>
                  <a:noFill/>
                </a:ln>
                <a:solidFill>
                  <a:prstClr val="black"/>
                </a:solidFill>
                <a:effectLst/>
                <a:uLnTx/>
                <a:uFillTx/>
                <a:latin typeface="+mj-lt"/>
                <a:ea typeface="+mn-ea"/>
                <a:cs typeface="+mn-cs"/>
              </a:rPr>
              <a:t>INGESTION </a:t>
            </a:r>
          </a:p>
        </p:txBody>
      </p:sp>
      <p:sp>
        <p:nvSpPr>
          <p:cNvPr id="14" name="Rectangle 13">
            <a:extLst>
              <a:ext uri="{FF2B5EF4-FFF2-40B4-BE49-F238E27FC236}">
                <a16:creationId xmlns:a16="http://schemas.microsoft.com/office/drawing/2014/main" id="{471A2BD6-0482-E5AB-47D9-3CF2999253E7}"/>
              </a:ext>
            </a:extLst>
          </p:cNvPr>
          <p:cNvSpPr>
            <a:spLocks/>
          </p:cNvSpPr>
          <p:nvPr/>
        </p:nvSpPr>
        <p:spPr>
          <a:xfrm>
            <a:off x="1932846" y="1542270"/>
            <a:ext cx="1240840" cy="2568467"/>
          </a:xfrm>
          <a:prstGeom prst="rect">
            <a:avLst/>
          </a:prstGeom>
          <a:solidFill>
            <a:srgbClr val="A8CCB0"/>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0CE5B450-77F0-25AC-1A4A-22130DE0E7EB}"/>
              </a:ext>
            </a:extLst>
          </p:cNvPr>
          <p:cNvSpPr>
            <a:spLocks/>
          </p:cNvSpPr>
          <p:nvPr/>
        </p:nvSpPr>
        <p:spPr bwMode="gray">
          <a:xfrm>
            <a:off x="2008956" y="1633012"/>
            <a:ext cx="1097112" cy="2421209"/>
          </a:xfrm>
          <a:prstGeom prst="rect">
            <a:avLst/>
          </a:prstGeom>
          <a:solidFill>
            <a:srgbClr val="FFFFFF"/>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cxnSp>
        <p:nvCxnSpPr>
          <p:cNvPr id="16" name="Straight Connector 15">
            <a:extLst>
              <a:ext uri="{FF2B5EF4-FFF2-40B4-BE49-F238E27FC236}">
                <a16:creationId xmlns:a16="http://schemas.microsoft.com/office/drawing/2014/main" id="{919E853D-520E-C3A6-8005-DF866B969ACB}"/>
              </a:ext>
            </a:extLst>
          </p:cNvPr>
          <p:cNvCxnSpPr>
            <a:cxnSpLocks/>
          </p:cNvCxnSpPr>
          <p:nvPr/>
        </p:nvCxnSpPr>
        <p:spPr>
          <a:xfrm>
            <a:off x="3315362" y="1471089"/>
            <a:ext cx="4453200" cy="0"/>
          </a:xfrm>
          <a:prstGeom prst="line">
            <a:avLst/>
          </a:prstGeom>
          <a:ln w="38100">
            <a:solidFill>
              <a:srgbClr val="678C8D"/>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7D852-2053-7848-8977-DEF5EEF30AE3}"/>
              </a:ext>
            </a:extLst>
          </p:cNvPr>
          <p:cNvCxnSpPr>
            <a:cxnSpLocks/>
          </p:cNvCxnSpPr>
          <p:nvPr/>
        </p:nvCxnSpPr>
        <p:spPr>
          <a:xfrm>
            <a:off x="7907381" y="1471089"/>
            <a:ext cx="2304784" cy="0"/>
          </a:xfrm>
          <a:prstGeom prst="line">
            <a:avLst/>
          </a:prstGeom>
          <a:ln w="38100">
            <a:solidFill>
              <a:srgbClr val="678C8D"/>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7F7D1FC-D9C9-F1E1-744B-A624880E4D60}"/>
              </a:ext>
            </a:extLst>
          </p:cNvPr>
          <p:cNvSpPr/>
          <p:nvPr/>
        </p:nvSpPr>
        <p:spPr bwMode="gray">
          <a:xfrm>
            <a:off x="8082133" y="1195977"/>
            <a:ext cx="1922419"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1200" b="1" dirty="0">
                <a:solidFill>
                  <a:prstClr val="black"/>
                </a:solidFill>
                <a:latin typeface="+mj-lt"/>
              </a:rPr>
              <a:t>APPLICATION HOSTING</a:t>
            </a:r>
            <a:endParaRPr kumimoji="0" lang="en-US" sz="1200" b="1" i="0" u="none" strike="noStrike" kern="1200" cap="none" spc="0" normalizeH="0" baseline="0" noProof="0" dirty="0">
              <a:ln>
                <a:noFill/>
              </a:ln>
              <a:solidFill>
                <a:prstClr val="black"/>
              </a:solidFill>
              <a:effectLst/>
              <a:uLnTx/>
              <a:uFillTx/>
              <a:latin typeface="+mj-lt"/>
              <a:ea typeface="+mn-ea"/>
              <a:cs typeface="+mn-cs"/>
            </a:endParaRPr>
          </a:p>
        </p:txBody>
      </p:sp>
      <p:cxnSp>
        <p:nvCxnSpPr>
          <p:cNvPr id="19" name="Straight Connector 18">
            <a:extLst>
              <a:ext uri="{FF2B5EF4-FFF2-40B4-BE49-F238E27FC236}">
                <a16:creationId xmlns:a16="http://schemas.microsoft.com/office/drawing/2014/main" id="{8B429FA6-C859-F5C9-6C33-77781A87AEFD}"/>
              </a:ext>
            </a:extLst>
          </p:cNvPr>
          <p:cNvCxnSpPr>
            <a:cxnSpLocks/>
          </p:cNvCxnSpPr>
          <p:nvPr/>
        </p:nvCxnSpPr>
        <p:spPr>
          <a:xfrm>
            <a:off x="10322959" y="1471089"/>
            <a:ext cx="1405389" cy="0"/>
          </a:xfrm>
          <a:prstGeom prst="line">
            <a:avLst/>
          </a:prstGeom>
          <a:ln w="38100">
            <a:solidFill>
              <a:srgbClr val="678C8D"/>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9608EE7-D29A-1B56-FAB7-E83A6B0590D9}"/>
              </a:ext>
            </a:extLst>
          </p:cNvPr>
          <p:cNvSpPr/>
          <p:nvPr/>
        </p:nvSpPr>
        <p:spPr bwMode="gray">
          <a:xfrm>
            <a:off x="10088460" y="1195977"/>
            <a:ext cx="1880460"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dirty="0">
                <a:ln>
                  <a:noFill/>
                </a:ln>
                <a:solidFill>
                  <a:prstClr val="black"/>
                </a:solidFill>
                <a:effectLst/>
                <a:uLnTx/>
                <a:uFillTx/>
                <a:latin typeface="+mj-lt"/>
                <a:ea typeface="+mn-ea"/>
                <a:cs typeface="+mn-cs"/>
              </a:rPr>
              <a:t>LOGGING &amp; DEVOPS</a:t>
            </a:r>
          </a:p>
        </p:txBody>
      </p:sp>
      <p:sp>
        <p:nvSpPr>
          <p:cNvPr id="21" name="Rectangle 20">
            <a:extLst>
              <a:ext uri="{FF2B5EF4-FFF2-40B4-BE49-F238E27FC236}">
                <a16:creationId xmlns:a16="http://schemas.microsoft.com/office/drawing/2014/main" id="{BDEAA093-9CFE-E2E3-B079-374186C48DD2}"/>
              </a:ext>
            </a:extLst>
          </p:cNvPr>
          <p:cNvSpPr>
            <a:spLocks/>
          </p:cNvSpPr>
          <p:nvPr/>
        </p:nvSpPr>
        <p:spPr>
          <a:xfrm>
            <a:off x="507247" y="1542267"/>
            <a:ext cx="1283926" cy="2568471"/>
          </a:xfrm>
          <a:prstGeom prst="rect">
            <a:avLst/>
          </a:prstGeom>
          <a:solidFill>
            <a:srgbClr val="A8CCB0"/>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9C27C211-6B01-59FF-A167-7B05F021C73B}"/>
              </a:ext>
            </a:extLst>
          </p:cNvPr>
          <p:cNvSpPr>
            <a:spLocks/>
          </p:cNvSpPr>
          <p:nvPr/>
        </p:nvSpPr>
        <p:spPr bwMode="gray">
          <a:xfrm>
            <a:off x="585240" y="1620830"/>
            <a:ext cx="1127941" cy="2433392"/>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CDB8699B-E0D2-A982-D6CB-D593BE848279}"/>
              </a:ext>
            </a:extLst>
          </p:cNvPr>
          <p:cNvSpPr/>
          <p:nvPr/>
        </p:nvSpPr>
        <p:spPr bwMode="gray">
          <a:xfrm>
            <a:off x="10810579" y="2980732"/>
            <a:ext cx="836167" cy="792740"/>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de-DE" sz="1600" b="1"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32E18CC-947A-8B47-0BD2-3CB891D7F77D}"/>
              </a:ext>
            </a:extLst>
          </p:cNvPr>
          <p:cNvSpPr/>
          <p:nvPr/>
        </p:nvSpPr>
        <p:spPr bwMode="gray">
          <a:xfrm>
            <a:off x="3315360" y="1195977"/>
            <a:ext cx="4452084"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1200" b="1" dirty="0">
                <a:solidFill>
                  <a:prstClr val="black"/>
                </a:solidFill>
                <a:latin typeface="+mj-lt"/>
              </a:rPr>
              <a:t>LLM KNOWLEDGE BASE AND INVOCATION</a:t>
            </a:r>
            <a:endParaRPr kumimoji="0" lang="en-US" sz="1200" b="1" i="0" u="none" strike="noStrike" kern="1200" cap="none" spc="0" normalizeH="0" baseline="0" noProof="0" dirty="0">
              <a:ln>
                <a:noFill/>
              </a:ln>
              <a:solidFill>
                <a:prstClr val="black"/>
              </a:solidFill>
              <a:effectLst/>
              <a:uLnTx/>
              <a:uFillTx/>
              <a:latin typeface="+mj-lt"/>
              <a:ea typeface="+mn-ea"/>
              <a:cs typeface="+mn-cs"/>
            </a:endParaRPr>
          </a:p>
        </p:txBody>
      </p:sp>
      <p:cxnSp>
        <p:nvCxnSpPr>
          <p:cNvPr id="42" name="Straight Arrow Connector 41">
            <a:extLst>
              <a:ext uri="{FF2B5EF4-FFF2-40B4-BE49-F238E27FC236}">
                <a16:creationId xmlns:a16="http://schemas.microsoft.com/office/drawing/2014/main" id="{DB42C7D9-C387-F163-CA90-EC5F1ACFC822}"/>
              </a:ext>
            </a:extLst>
          </p:cNvPr>
          <p:cNvCxnSpPr>
            <a:cxnSpLocks/>
          </p:cNvCxnSpPr>
          <p:nvPr/>
        </p:nvCxnSpPr>
        <p:spPr>
          <a:xfrm flipV="1">
            <a:off x="11044456" y="2572243"/>
            <a:ext cx="0" cy="300175"/>
          </a:xfrm>
          <a:prstGeom prst="straightConnector1">
            <a:avLst/>
          </a:prstGeom>
          <a:ln>
            <a:solidFill>
              <a:srgbClr val="5B9C8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Flowchart: Connector 42">
            <a:extLst>
              <a:ext uri="{FF2B5EF4-FFF2-40B4-BE49-F238E27FC236}">
                <a16:creationId xmlns:a16="http://schemas.microsoft.com/office/drawing/2014/main" id="{28D5AA9E-FBC6-64A3-EA86-F42D8FB91078}"/>
              </a:ext>
            </a:extLst>
          </p:cNvPr>
          <p:cNvSpPr>
            <a:spLocks/>
          </p:cNvSpPr>
          <p:nvPr/>
        </p:nvSpPr>
        <p:spPr>
          <a:xfrm>
            <a:off x="638579" y="1601874"/>
            <a:ext cx="197221" cy="198000"/>
          </a:xfrm>
          <a:prstGeom prst="flowChartConnector">
            <a:avLst/>
          </a:prstGeom>
          <a:solidFill>
            <a:srgbClr val="5F9E88"/>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1</a:t>
            </a:r>
          </a:p>
        </p:txBody>
      </p:sp>
      <p:grpSp>
        <p:nvGrpSpPr>
          <p:cNvPr id="44" name="Group 43">
            <a:extLst>
              <a:ext uri="{FF2B5EF4-FFF2-40B4-BE49-F238E27FC236}">
                <a16:creationId xmlns:a16="http://schemas.microsoft.com/office/drawing/2014/main" id="{60CC513F-93EE-8900-25AE-2D7D1F6D2788}"/>
              </a:ext>
            </a:extLst>
          </p:cNvPr>
          <p:cNvGrpSpPr/>
          <p:nvPr/>
        </p:nvGrpSpPr>
        <p:grpSpPr>
          <a:xfrm>
            <a:off x="501648" y="4914387"/>
            <a:ext cx="2699999" cy="524574"/>
            <a:chOff x="501649" y="5089139"/>
            <a:chExt cx="2699999" cy="524574"/>
          </a:xfrm>
          <a:solidFill>
            <a:srgbClr val="DDEBE0"/>
          </a:solidFill>
        </p:grpSpPr>
        <p:sp>
          <p:nvSpPr>
            <p:cNvPr id="45" name="Rectangle 44">
              <a:extLst>
                <a:ext uri="{FF2B5EF4-FFF2-40B4-BE49-F238E27FC236}">
                  <a16:creationId xmlns:a16="http://schemas.microsoft.com/office/drawing/2014/main" id="{7624482C-4934-B4C6-3945-9A34DB9271B3}"/>
                </a:ext>
              </a:extLst>
            </p:cNvPr>
            <p:cNvSpPr/>
            <p:nvPr/>
          </p:nvSpPr>
          <p:spPr bwMode="gray">
            <a:xfrm>
              <a:off x="585897" y="5089139"/>
              <a:ext cx="2615751" cy="524574"/>
            </a:xfrm>
            <a:prstGeom prst="rect">
              <a:avLst/>
            </a:prstGeom>
            <a:solidFill>
              <a:srgbClr val="DFECE7">
                <a:alpha val="50196"/>
              </a:srgb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mn-ea"/>
                <a:cs typeface="+mn-cs"/>
              </a:endParaRPr>
            </a:p>
          </p:txBody>
        </p:sp>
        <p:sp>
          <p:nvSpPr>
            <p:cNvPr id="46" name="Rectangle 37">
              <a:extLst>
                <a:ext uri="{FF2B5EF4-FFF2-40B4-BE49-F238E27FC236}">
                  <a16:creationId xmlns:a16="http://schemas.microsoft.com/office/drawing/2014/main" id="{400F5332-3E8A-5E29-5BEB-9AEDD501A330}"/>
                </a:ext>
              </a:extLst>
            </p:cNvPr>
            <p:cNvSpPr>
              <a:spLocks/>
            </p:cNvSpPr>
            <p:nvPr/>
          </p:nvSpPr>
          <p:spPr bwMode="gray">
            <a:xfrm>
              <a:off x="829810" y="5112539"/>
              <a:ext cx="2239558" cy="486800"/>
            </a:xfrm>
            <a:prstGeom prst="rect">
              <a:avLst/>
            </a:prstGeom>
            <a:solidFill>
              <a:srgbClr val="ECF4F1">
                <a:alpha val="10196"/>
              </a:srgbClr>
            </a:solidFill>
            <a:ln w="19050" algn="ctr">
              <a:noFill/>
              <a:miter lim="800000"/>
              <a:headEnd/>
              <a:tailEnd/>
            </a:ln>
          </p:spPr>
          <p:txBody>
            <a:bodyPr wrap="square" lIns="0" tIns="0" rIns="0" bIns="0" rtlCol="0" anchor="t">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lang="en-GB" sz="900" dirty="0">
                  <a:solidFill>
                    <a:prstClr val="black"/>
                  </a:solidFill>
                  <a:cs typeface="Calibri Light" panose="020F0302020204030204" pitchFamily="34" charset="0"/>
                </a:rPr>
                <a:t>Sample data for flat files and database. Possible third-party connector required for Objective</a:t>
              </a:r>
              <a:endParaRPr kumimoji="0" lang="en-GB" sz="900" b="0" i="0" u="none" strike="noStrike" kern="1200" cap="none" spc="0" normalizeH="0" baseline="0" noProof="0" dirty="0">
                <a:ln>
                  <a:noFill/>
                </a:ln>
                <a:solidFill>
                  <a:prstClr val="black"/>
                </a:solidFill>
                <a:effectLst/>
                <a:uLnTx/>
                <a:uFillTx/>
                <a:ea typeface="+mn-ea"/>
                <a:cs typeface="Calibri Light" panose="020F0302020204030204" pitchFamily="34" charset="0"/>
              </a:endParaRPr>
            </a:p>
          </p:txBody>
        </p:sp>
        <p:sp>
          <p:nvSpPr>
            <p:cNvPr id="47" name="Flowchart: Connector 46">
              <a:extLst>
                <a:ext uri="{FF2B5EF4-FFF2-40B4-BE49-F238E27FC236}">
                  <a16:creationId xmlns:a16="http://schemas.microsoft.com/office/drawing/2014/main" id="{36E11F19-924F-C053-6516-D2D9D26A821E}"/>
                </a:ext>
              </a:extLst>
            </p:cNvPr>
            <p:cNvSpPr>
              <a:spLocks/>
            </p:cNvSpPr>
            <p:nvPr/>
          </p:nvSpPr>
          <p:spPr>
            <a:xfrm>
              <a:off x="501649" y="5200968"/>
              <a:ext cx="197221" cy="198000"/>
            </a:xfrm>
            <a:prstGeom prst="flowChartConnector">
              <a:avLst/>
            </a:prstGeom>
            <a:solidFill>
              <a:schemeClr val="accent4"/>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1</a:t>
              </a:r>
            </a:p>
          </p:txBody>
        </p:sp>
      </p:grpSp>
      <p:grpSp>
        <p:nvGrpSpPr>
          <p:cNvPr id="48" name="Group 47">
            <a:extLst>
              <a:ext uri="{FF2B5EF4-FFF2-40B4-BE49-F238E27FC236}">
                <a16:creationId xmlns:a16="http://schemas.microsoft.com/office/drawing/2014/main" id="{4F67B203-F172-A571-11A1-0AFC3D49852F}"/>
              </a:ext>
            </a:extLst>
          </p:cNvPr>
          <p:cNvGrpSpPr/>
          <p:nvPr/>
        </p:nvGrpSpPr>
        <p:grpSpPr>
          <a:xfrm>
            <a:off x="501648" y="5520540"/>
            <a:ext cx="2699999" cy="804059"/>
            <a:chOff x="501649" y="5873828"/>
            <a:chExt cx="2699999" cy="804059"/>
          </a:xfrm>
          <a:solidFill>
            <a:srgbClr val="DDEBE0"/>
          </a:solidFill>
        </p:grpSpPr>
        <p:sp>
          <p:nvSpPr>
            <p:cNvPr id="49" name="Rectangle 48">
              <a:extLst>
                <a:ext uri="{FF2B5EF4-FFF2-40B4-BE49-F238E27FC236}">
                  <a16:creationId xmlns:a16="http://schemas.microsoft.com/office/drawing/2014/main" id="{891BD9C6-07B7-6B30-4A62-B53472B2BF4B}"/>
                </a:ext>
              </a:extLst>
            </p:cNvPr>
            <p:cNvSpPr/>
            <p:nvPr/>
          </p:nvSpPr>
          <p:spPr bwMode="gray">
            <a:xfrm>
              <a:off x="585897" y="5873828"/>
              <a:ext cx="2615751" cy="804059"/>
            </a:xfrm>
            <a:prstGeom prst="rect">
              <a:avLst/>
            </a:prstGeom>
            <a:solidFill>
              <a:srgbClr val="DFECE7">
                <a:alpha val="50196"/>
              </a:srgb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mn-ea"/>
                <a:cs typeface="+mn-cs"/>
              </a:endParaRPr>
            </a:p>
          </p:txBody>
        </p:sp>
        <p:sp>
          <p:nvSpPr>
            <p:cNvPr id="50" name="Rectangle 37">
              <a:extLst>
                <a:ext uri="{FF2B5EF4-FFF2-40B4-BE49-F238E27FC236}">
                  <a16:creationId xmlns:a16="http://schemas.microsoft.com/office/drawing/2014/main" id="{FA2E790B-C3D8-DFD7-46AF-AA45D9D24A3D}"/>
                </a:ext>
              </a:extLst>
            </p:cNvPr>
            <p:cNvSpPr>
              <a:spLocks/>
            </p:cNvSpPr>
            <p:nvPr/>
          </p:nvSpPr>
          <p:spPr bwMode="gray">
            <a:xfrm>
              <a:off x="829810" y="5955370"/>
              <a:ext cx="2239558" cy="652999"/>
            </a:xfrm>
            <a:prstGeom prst="rect">
              <a:avLst/>
            </a:prstGeom>
            <a:solidFill>
              <a:srgbClr val="EFF5F3"/>
            </a:solidFill>
            <a:ln w="19050" algn="ctr">
              <a:noFill/>
              <a:miter lim="800000"/>
              <a:headEnd/>
              <a:tailEnd/>
            </a:ln>
          </p:spPr>
          <p:txBody>
            <a:bodyPr wrap="square" lIns="0" tIns="0" rIns="0" bIns="0" rtlCol="0" anchor="t">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lang="en-GB" sz="900" dirty="0">
                  <a:solidFill>
                    <a:prstClr val="black"/>
                  </a:solidFill>
                  <a:cs typeface="Calibri Light" panose="020F0302020204030204" pitchFamily="34" charset="0"/>
                </a:rPr>
                <a:t>Ingestion will predominantly be done using Glue. Will build an example of an ingestion pattern using DMS, which is more efficient for larger use cases. </a:t>
              </a:r>
              <a:endParaRPr kumimoji="0" lang="en-GB" sz="900" b="0" i="0" u="none" strike="noStrike" kern="1200" cap="none" spc="0" normalizeH="0" baseline="0" noProof="0" dirty="0">
                <a:ln>
                  <a:noFill/>
                </a:ln>
                <a:solidFill>
                  <a:prstClr val="black"/>
                </a:solidFill>
                <a:effectLst/>
                <a:uLnTx/>
                <a:uFillTx/>
                <a:ea typeface="+mn-ea"/>
                <a:cs typeface="Calibri Light" panose="020F0302020204030204" pitchFamily="34" charset="0"/>
              </a:endParaRPr>
            </a:p>
          </p:txBody>
        </p:sp>
        <p:sp>
          <p:nvSpPr>
            <p:cNvPr id="51" name="Flowchart: Connector 50">
              <a:extLst>
                <a:ext uri="{FF2B5EF4-FFF2-40B4-BE49-F238E27FC236}">
                  <a16:creationId xmlns:a16="http://schemas.microsoft.com/office/drawing/2014/main" id="{5EFF3E0E-F368-8A84-9083-714257CB9E90}"/>
                </a:ext>
              </a:extLst>
            </p:cNvPr>
            <p:cNvSpPr>
              <a:spLocks/>
            </p:cNvSpPr>
            <p:nvPr/>
          </p:nvSpPr>
          <p:spPr>
            <a:xfrm>
              <a:off x="501649" y="5985658"/>
              <a:ext cx="197221" cy="198000"/>
            </a:xfrm>
            <a:prstGeom prst="flowChartConnector">
              <a:avLst/>
            </a:prstGeom>
            <a:solidFill>
              <a:schemeClr val="accent4"/>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2</a:t>
              </a:r>
            </a:p>
          </p:txBody>
        </p:sp>
      </p:grpSp>
      <p:grpSp>
        <p:nvGrpSpPr>
          <p:cNvPr id="52" name="Group 51">
            <a:extLst>
              <a:ext uri="{FF2B5EF4-FFF2-40B4-BE49-F238E27FC236}">
                <a16:creationId xmlns:a16="http://schemas.microsoft.com/office/drawing/2014/main" id="{058C1654-9256-0D5D-01D8-7128DAF46694}"/>
              </a:ext>
            </a:extLst>
          </p:cNvPr>
          <p:cNvGrpSpPr/>
          <p:nvPr/>
        </p:nvGrpSpPr>
        <p:grpSpPr>
          <a:xfrm>
            <a:off x="3346125" y="4914387"/>
            <a:ext cx="2699999" cy="1413720"/>
            <a:chOff x="501649" y="5089139"/>
            <a:chExt cx="2699999" cy="1413720"/>
          </a:xfrm>
          <a:solidFill>
            <a:srgbClr val="DDEBE0"/>
          </a:solidFill>
        </p:grpSpPr>
        <p:sp>
          <p:nvSpPr>
            <p:cNvPr id="53" name="Rectangle 52">
              <a:extLst>
                <a:ext uri="{FF2B5EF4-FFF2-40B4-BE49-F238E27FC236}">
                  <a16:creationId xmlns:a16="http://schemas.microsoft.com/office/drawing/2014/main" id="{59A9E8F4-694F-AB6E-E333-16E86AF04119}"/>
                </a:ext>
              </a:extLst>
            </p:cNvPr>
            <p:cNvSpPr/>
            <p:nvPr/>
          </p:nvSpPr>
          <p:spPr bwMode="gray">
            <a:xfrm>
              <a:off x="585897" y="5089139"/>
              <a:ext cx="2615751" cy="1413720"/>
            </a:xfrm>
            <a:prstGeom prst="rect">
              <a:avLst/>
            </a:prstGeom>
            <a:solidFill>
              <a:srgbClr val="DFECE7">
                <a:alpha val="50196"/>
              </a:srgb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mn-ea"/>
                <a:cs typeface="+mn-cs"/>
              </a:endParaRPr>
            </a:p>
          </p:txBody>
        </p:sp>
        <p:sp>
          <p:nvSpPr>
            <p:cNvPr id="54" name="Rectangle 37">
              <a:extLst>
                <a:ext uri="{FF2B5EF4-FFF2-40B4-BE49-F238E27FC236}">
                  <a16:creationId xmlns:a16="http://schemas.microsoft.com/office/drawing/2014/main" id="{70A304D6-947D-4C14-6EFC-207C9C39B52D}"/>
                </a:ext>
              </a:extLst>
            </p:cNvPr>
            <p:cNvSpPr>
              <a:spLocks/>
            </p:cNvSpPr>
            <p:nvPr/>
          </p:nvSpPr>
          <p:spPr bwMode="gray">
            <a:xfrm>
              <a:off x="829810" y="5147469"/>
              <a:ext cx="2239558" cy="1317797"/>
            </a:xfrm>
            <a:prstGeom prst="rect">
              <a:avLst/>
            </a:prstGeom>
            <a:solidFill>
              <a:srgbClr val="EFF5F3">
                <a:alpha val="50196"/>
              </a:srgbClr>
            </a:solidFill>
            <a:ln w="19050" algn="ctr">
              <a:noFill/>
              <a:miter lim="800000"/>
              <a:headEnd/>
              <a:tailEnd/>
            </a:ln>
          </p:spPr>
          <p:txBody>
            <a:bodyPr wrap="square" lIns="0" tIns="0" rIns="0" bIns="0" rtlCol="0" anchor="t">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lang="en-AU" sz="900" dirty="0">
                  <a:solidFill>
                    <a:prstClr val="black"/>
                  </a:solidFill>
                  <a:cs typeface="Calibri Light" panose="020F0302020204030204" pitchFamily="34" charset="0"/>
                </a:rPr>
                <a:t>Storage of knowledge bases will sit on RDS for structured data, and S3 for all types of data. Bedrock will read from both for the knowledge base and automatically create an OpenSearch Serverless vector database. AWS Lambda will be used to invoke </a:t>
              </a:r>
              <a:r>
                <a:rPr lang="en-AU" sz="900" dirty="0" err="1">
                  <a:solidFill>
                    <a:prstClr val="black"/>
                  </a:solidFill>
                  <a:cs typeface="Calibri Light" panose="020F0302020204030204" pitchFamily="34" charset="0"/>
                </a:rPr>
                <a:t>LangChain</a:t>
              </a:r>
              <a:r>
                <a:rPr lang="en-AU" sz="900" dirty="0">
                  <a:solidFill>
                    <a:prstClr val="black"/>
                  </a:solidFill>
                  <a:cs typeface="Calibri Light" panose="020F0302020204030204" pitchFamily="34" charset="0"/>
                </a:rPr>
                <a:t>. Kendra will be used for searching unstructured sources.</a:t>
              </a:r>
              <a:endParaRPr kumimoji="0" lang="en-US" sz="900" b="0" i="0" u="none" strike="noStrike" kern="1200" cap="none" spc="0" normalizeH="0" baseline="0" noProof="0" dirty="0">
                <a:ln>
                  <a:noFill/>
                </a:ln>
                <a:solidFill>
                  <a:prstClr val="black"/>
                </a:solidFill>
                <a:effectLst/>
                <a:uLnTx/>
                <a:uFillTx/>
                <a:ea typeface="+mn-ea"/>
                <a:cs typeface="Calibri Light" panose="020F0302020204030204" pitchFamily="34" charset="0"/>
              </a:endParaRPr>
            </a:p>
          </p:txBody>
        </p:sp>
        <p:sp>
          <p:nvSpPr>
            <p:cNvPr id="55" name="Flowchart: Connector 54">
              <a:extLst>
                <a:ext uri="{FF2B5EF4-FFF2-40B4-BE49-F238E27FC236}">
                  <a16:creationId xmlns:a16="http://schemas.microsoft.com/office/drawing/2014/main" id="{9833D28F-1593-1149-37FB-4BE23D74204A}"/>
                </a:ext>
              </a:extLst>
            </p:cNvPr>
            <p:cNvSpPr>
              <a:spLocks/>
            </p:cNvSpPr>
            <p:nvPr/>
          </p:nvSpPr>
          <p:spPr>
            <a:xfrm>
              <a:off x="501649" y="5200968"/>
              <a:ext cx="197221" cy="198000"/>
            </a:xfrm>
            <a:prstGeom prst="flowChartConnector">
              <a:avLst/>
            </a:prstGeom>
            <a:solidFill>
              <a:schemeClr val="accent4"/>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3</a:t>
              </a:r>
            </a:p>
          </p:txBody>
        </p:sp>
      </p:grpSp>
      <p:grpSp>
        <p:nvGrpSpPr>
          <p:cNvPr id="56" name="Group 55">
            <a:extLst>
              <a:ext uri="{FF2B5EF4-FFF2-40B4-BE49-F238E27FC236}">
                <a16:creationId xmlns:a16="http://schemas.microsoft.com/office/drawing/2014/main" id="{B269D8BF-FD0C-1B02-DAD7-D1D0AEAB2280}"/>
              </a:ext>
            </a:extLst>
          </p:cNvPr>
          <p:cNvGrpSpPr/>
          <p:nvPr/>
        </p:nvGrpSpPr>
        <p:grpSpPr>
          <a:xfrm>
            <a:off x="6190601" y="4914387"/>
            <a:ext cx="2699999" cy="1438788"/>
            <a:chOff x="501649" y="5089139"/>
            <a:chExt cx="2699999" cy="1413720"/>
          </a:xfrm>
          <a:solidFill>
            <a:srgbClr val="DDEBE0"/>
          </a:solidFill>
        </p:grpSpPr>
        <p:sp>
          <p:nvSpPr>
            <p:cNvPr id="57" name="Rectangle 56">
              <a:extLst>
                <a:ext uri="{FF2B5EF4-FFF2-40B4-BE49-F238E27FC236}">
                  <a16:creationId xmlns:a16="http://schemas.microsoft.com/office/drawing/2014/main" id="{F94DE285-79AB-6586-0B44-84EC95E0D37A}"/>
                </a:ext>
              </a:extLst>
            </p:cNvPr>
            <p:cNvSpPr/>
            <p:nvPr/>
          </p:nvSpPr>
          <p:spPr bwMode="gray">
            <a:xfrm>
              <a:off x="585897" y="5089139"/>
              <a:ext cx="2615751" cy="1413720"/>
            </a:xfrm>
            <a:prstGeom prst="rect">
              <a:avLst/>
            </a:prstGeom>
            <a:solidFill>
              <a:srgbClr val="DFECE7">
                <a:alpha val="50196"/>
              </a:srgb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mn-ea"/>
                <a:cs typeface="+mn-cs"/>
              </a:endParaRPr>
            </a:p>
          </p:txBody>
        </p:sp>
        <p:sp>
          <p:nvSpPr>
            <p:cNvPr id="58" name="Rectangle 37">
              <a:extLst>
                <a:ext uri="{FF2B5EF4-FFF2-40B4-BE49-F238E27FC236}">
                  <a16:creationId xmlns:a16="http://schemas.microsoft.com/office/drawing/2014/main" id="{67D8E562-2B2B-5B4E-98DB-773123460D70}"/>
                </a:ext>
              </a:extLst>
            </p:cNvPr>
            <p:cNvSpPr>
              <a:spLocks/>
            </p:cNvSpPr>
            <p:nvPr/>
          </p:nvSpPr>
          <p:spPr bwMode="gray">
            <a:xfrm>
              <a:off x="829810" y="5145643"/>
              <a:ext cx="2239558" cy="804926"/>
            </a:xfrm>
            <a:prstGeom prst="rect">
              <a:avLst/>
            </a:prstGeom>
            <a:solidFill>
              <a:srgbClr val="EFF5F3">
                <a:alpha val="50196"/>
              </a:srgbClr>
            </a:solidFill>
            <a:ln w="19050" algn="ctr">
              <a:noFill/>
              <a:miter lim="800000"/>
              <a:headEnd/>
              <a:tailEnd/>
            </a:ln>
          </p:spPr>
          <p:txBody>
            <a:bodyPr wrap="square" lIns="0" tIns="0" rIns="0" bIns="0" rtlCol="0" anchor="t">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lang="en-US" sz="900" dirty="0">
                  <a:solidFill>
                    <a:prstClr val="black"/>
                  </a:solidFill>
                  <a:cs typeface="Calibri Light" panose="020F0302020204030204" pitchFamily="34" charset="0"/>
                </a:rPr>
                <a:t>DynamoDB/RDS will be used to store Prompts and Chat History. ECS will containerize the application, and Fargate will be used to auto scale the application and load balance with multiple LLMs </a:t>
              </a:r>
            </a:p>
          </p:txBody>
        </p:sp>
        <p:sp>
          <p:nvSpPr>
            <p:cNvPr id="59" name="Flowchart: Connector 58">
              <a:extLst>
                <a:ext uri="{FF2B5EF4-FFF2-40B4-BE49-F238E27FC236}">
                  <a16:creationId xmlns:a16="http://schemas.microsoft.com/office/drawing/2014/main" id="{0A817D70-4C8F-91DC-5C70-482AD37DD453}"/>
                </a:ext>
              </a:extLst>
            </p:cNvPr>
            <p:cNvSpPr>
              <a:spLocks/>
            </p:cNvSpPr>
            <p:nvPr/>
          </p:nvSpPr>
          <p:spPr>
            <a:xfrm>
              <a:off x="501649" y="5200968"/>
              <a:ext cx="197221" cy="198000"/>
            </a:xfrm>
            <a:prstGeom prst="flowChartConnector">
              <a:avLst/>
            </a:prstGeom>
            <a:solidFill>
              <a:schemeClr val="accent4"/>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4</a:t>
              </a:r>
            </a:p>
          </p:txBody>
        </p:sp>
      </p:grpSp>
      <p:grpSp>
        <p:nvGrpSpPr>
          <p:cNvPr id="60" name="Group 59">
            <a:extLst>
              <a:ext uri="{FF2B5EF4-FFF2-40B4-BE49-F238E27FC236}">
                <a16:creationId xmlns:a16="http://schemas.microsoft.com/office/drawing/2014/main" id="{BAF33A87-6AB9-8D37-34EE-6ED5CE16A837}"/>
              </a:ext>
            </a:extLst>
          </p:cNvPr>
          <p:cNvGrpSpPr/>
          <p:nvPr/>
        </p:nvGrpSpPr>
        <p:grpSpPr>
          <a:xfrm>
            <a:off x="9054300" y="4914387"/>
            <a:ext cx="2699999" cy="726682"/>
            <a:chOff x="501649" y="5089139"/>
            <a:chExt cx="2699999" cy="726682"/>
          </a:xfrm>
          <a:solidFill>
            <a:srgbClr val="DDEBE0"/>
          </a:solidFill>
        </p:grpSpPr>
        <p:sp>
          <p:nvSpPr>
            <p:cNvPr id="61" name="Rectangle 60">
              <a:extLst>
                <a:ext uri="{FF2B5EF4-FFF2-40B4-BE49-F238E27FC236}">
                  <a16:creationId xmlns:a16="http://schemas.microsoft.com/office/drawing/2014/main" id="{AC15E281-BAE0-7CF5-4061-F94377E299F9}"/>
                </a:ext>
              </a:extLst>
            </p:cNvPr>
            <p:cNvSpPr/>
            <p:nvPr/>
          </p:nvSpPr>
          <p:spPr bwMode="gray">
            <a:xfrm>
              <a:off x="585897" y="5089139"/>
              <a:ext cx="2615751" cy="726682"/>
            </a:xfrm>
            <a:prstGeom prst="rect">
              <a:avLst/>
            </a:prstGeom>
            <a:solidFill>
              <a:srgbClr val="DFECE7">
                <a:alpha val="50196"/>
              </a:srgb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mn-ea"/>
                <a:cs typeface="+mn-cs"/>
              </a:endParaRPr>
            </a:p>
          </p:txBody>
        </p:sp>
        <p:sp>
          <p:nvSpPr>
            <p:cNvPr id="62" name="Rectangle 37">
              <a:extLst>
                <a:ext uri="{FF2B5EF4-FFF2-40B4-BE49-F238E27FC236}">
                  <a16:creationId xmlns:a16="http://schemas.microsoft.com/office/drawing/2014/main" id="{B065F0AD-3CD5-98BC-CFEF-8C0E13D18CE8}"/>
                </a:ext>
              </a:extLst>
            </p:cNvPr>
            <p:cNvSpPr>
              <a:spLocks/>
            </p:cNvSpPr>
            <p:nvPr/>
          </p:nvSpPr>
          <p:spPr bwMode="gray">
            <a:xfrm>
              <a:off x="829810" y="5114154"/>
              <a:ext cx="2239558" cy="486800"/>
            </a:xfrm>
            <a:prstGeom prst="rect">
              <a:avLst/>
            </a:prstGeom>
            <a:solidFill>
              <a:srgbClr val="EFF5F3">
                <a:alpha val="50196"/>
              </a:srgbClr>
            </a:solidFill>
            <a:ln w="19050" algn="ctr">
              <a:noFill/>
              <a:miter lim="800000"/>
              <a:headEnd/>
              <a:tailEnd/>
            </a:ln>
          </p:spPr>
          <p:txBody>
            <a:bodyPr wrap="square" lIns="0" tIns="0" rIns="0" bIns="0" rtlCol="0" anchor="t">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ea typeface="+mn-ea"/>
                  <a:cs typeface="Calibri Light" panose="020F0302020204030204" pitchFamily="34" charset="0"/>
                </a:rPr>
                <a:t>Logging will be done on CloudWatch, which integrates with all AWS services. CodePipeline </a:t>
              </a:r>
            </a:p>
          </p:txBody>
        </p:sp>
        <p:sp>
          <p:nvSpPr>
            <p:cNvPr id="63" name="Flowchart: Connector 62">
              <a:extLst>
                <a:ext uri="{FF2B5EF4-FFF2-40B4-BE49-F238E27FC236}">
                  <a16:creationId xmlns:a16="http://schemas.microsoft.com/office/drawing/2014/main" id="{EF25F568-9A9F-1812-2A5E-394639303EA4}"/>
                </a:ext>
              </a:extLst>
            </p:cNvPr>
            <p:cNvSpPr>
              <a:spLocks/>
            </p:cNvSpPr>
            <p:nvPr/>
          </p:nvSpPr>
          <p:spPr>
            <a:xfrm>
              <a:off x="501649" y="5200968"/>
              <a:ext cx="197221" cy="198000"/>
            </a:xfrm>
            <a:prstGeom prst="flowChartConnector">
              <a:avLst/>
            </a:prstGeom>
            <a:solidFill>
              <a:schemeClr val="accent4"/>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5</a:t>
              </a:r>
            </a:p>
          </p:txBody>
        </p:sp>
      </p:grpSp>
      <p:grpSp>
        <p:nvGrpSpPr>
          <p:cNvPr id="64" name="Group 63">
            <a:extLst>
              <a:ext uri="{FF2B5EF4-FFF2-40B4-BE49-F238E27FC236}">
                <a16:creationId xmlns:a16="http://schemas.microsoft.com/office/drawing/2014/main" id="{B5C7A0BA-99AF-9EDB-3073-B2D93FB3FA47}"/>
              </a:ext>
            </a:extLst>
          </p:cNvPr>
          <p:cNvGrpSpPr/>
          <p:nvPr/>
        </p:nvGrpSpPr>
        <p:grpSpPr>
          <a:xfrm>
            <a:off x="2173167" y="3094454"/>
            <a:ext cx="734392" cy="918887"/>
            <a:chOff x="2136227" y="2968272"/>
            <a:chExt cx="835395" cy="1045264"/>
          </a:xfrm>
        </p:grpSpPr>
        <p:sp>
          <p:nvSpPr>
            <p:cNvPr id="65" name="TextBox 20">
              <a:extLst>
                <a:ext uri="{FF2B5EF4-FFF2-40B4-BE49-F238E27FC236}">
                  <a16:creationId xmlns:a16="http://schemas.microsoft.com/office/drawing/2014/main" id="{74D7AAF0-C74E-0208-3CAF-65575F63EB61}"/>
                </a:ext>
              </a:extLst>
            </p:cNvPr>
            <p:cNvSpPr txBox="1">
              <a:spLocks noChangeArrowheads="1"/>
            </p:cNvSpPr>
            <p:nvPr/>
          </p:nvSpPr>
          <p:spPr bwMode="auto">
            <a:xfrm>
              <a:off x="2136227" y="3348336"/>
              <a:ext cx="835395" cy="6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DMS</a:t>
              </a:r>
              <a:br>
                <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br>
              <a:r>
                <a:rPr lang="en-US" altLang="en-US" sz="800" dirty="0">
                  <a:solidFill>
                    <a:prstClr val="black"/>
                  </a:solidFill>
                  <a:latin typeface="Calibri"/>
                  <a:ea typeface="Amazon Ember" panose="020B0603020204020204" pitchFamily="34" charset="0"/>
                  <a:cs typeface="Arial" panose="020B0604020202020204" pitchFamily="34" charset="0"/>
                </a:rPr>
                <a:t>Database</a:t>
              </a:r>
              <a:r>
                <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 Migration Services</a:t>
              </a:r>
            </a:p>
          </p:txBody>
        </p:sp>
        <p:pic>
          <p:nvPicPr>
            <p:cNvPr id="66" name="Graphic 10">
              <a:extLst>
                <a:ext uri="{FF2B5EF4-FFF2-40B4-BE49-F238E27FC236}">
                  <a16:creationId xmlns:a16="http://schemas.microsoft.com/office/drawing/2014/main" id="{D8A6B0AE-2A7D-2671-CF15-B9E2D727FCA9}"/>
                </a:ext>
              </a:extLst>
            </p:cNvPr>
            <p:cNvPicPr>
              <a:picLocks noChangeAspect="1" noChangeArrowheads="1"/>
            </p:cNvPicPr>
            <p:nvPr/>
          </p:nvPicPr>
          <p:blipFill>
            <a:blip r:embed="rId3"/>
            <a:srcRect/>
            <a:stretch/>
          </p:blipFill>
          <p:spPr bwMode="auto">
            <a:xfrm>
              <a:off x="2382375" y="2968272"/>
              <a:ext cx="342504" cy="38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a:extLst>
              <a:ext uri="{FF2B5EF4-FFF2-40B4-BE49-F238E27FC236}">
                <a16:creationId xmlns:a16="http://schemas.microsoft.com/office/drawing/2014/main" id="{5601A3FA-A25C-C14D-BF46-AFD8EC5AF59D}"/>
              </a:ext>
            </a:extLst>
          </p:cNvPr>
          <p:cNvGrpSpPr/>
          <p:nvPr/>
        </p:nvGrpSpPr>
        <p:grpSpPr>
          <a:xfrm>
            <a:off x="3557605" y="1908886"/>
            <a:ext cx="1021990" cy="690496"/>
            <a:chOff x="3705907" y="2979229"/>
            <a:chExt cx="1071839" cy="724176"/>
          </a:xfrm>
        </p:grpSpPr>
        <p:sp>
          <p:nvSpPr>
            <p:cNvPr id="68" name="TextBox 9">
              <a:extLst>
                <a:ext uri="{FF2B5EF4-FFF2-40B4-BE49-F238E27FC236}">
                  <a16:creationId xmlns:a16="http://schemas.microsoft.com/office/drawing/2014/main" id="{1D82ED83-1C1B-01BF-2D94-2672D182BB43}"/>
                </a:ext>
              </a:extLst>
            </p:cNvPr>
            <p:cNvSpPr txBox="1">
              <a:spLocks noChangeArrowheads="1"/>
            </p:cNvSpPr>
            <p:nvPr/>
          </p:nvSpPr>
          <p:spPr bwMode="auto">
            <a:xfrm>
              <a:off x="3705907" y="3348337"/>
              <a:ext cx="1071839" cy="35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S3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File Upload</a:t>
              </a:r>
            </a:p>
          </p:txBody>
        </p:sp>
        <p:pic>
          <p:nvPicPr>
            <p:cNvPr id="69" name="Graphic 8">
              <a:extLst>
                <a:ext uri="{FF2B5EF4-FFF2-40B4-BE49-F238E27FC236}">
                  <a16:creationId xmlns:a16="http://schemas.microsoft.com/office/drawing/2014/main" id="{024262C7-BB9A-D0F5-DD80-15A53CAB8442}"/>
                </a:ext>
              </a:extLst>
            </p:cNvPr>
            <p:cNvPicPr>
              <a:picLocks noChangeAspect="1" noChangeArrowheads="1"/>
            </p:cNvPicPr>
            <p:nvPr/>
          </p:nvPicPr>
          <p:blipFill>
            <a:blip r:embed="rId4"/>
            <a:srcRect/>
            <a:stretch/>
          </p:blipFill>
          <p:spPr bwMode="auto">
            <a:xfrm>
              <a:off x="4045618" y="2979229"/>
              <a:ext cx="385200" cy="38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3" name="Group 72">
            <a:extLst>
              <a:ext uri="{FF2B5EF4-FFF2-40B4-BE49-F238E27FC236}">
                <a16:creationId xmlns:a16="http://schemas.microsoft.com/office/drawing/2014/main" id="{8F3A67C8-B2BA-9DF5-758A-D8BE16112E8D}"/>
              </a:ext>
            </a:extLst>
          </p:cNvPr>
          <p:cNvGrpSpPr/>
          <p:nvPr/>
        </p:nvGrpSpPr>
        <p:grpSpPr>
          <a:xfrm>
            <a:off x="6029701" y="1854482"/>
            <a:ext cx="1172243" cy="701425"/>
            <a:chOff x="6160709" y="2971695"/>
            <a:chExt cx="1244374" cy="744586"/>
          </a:xfrm>
        </p:grpSpPr>
        <p:sp>
          <p:nvSpPr>
            <p:cNvPr id="74" name="TextBox 9">
              <a:extLst>
                <a:ext uri="{FF2B5EF4-FFF2-40B4-BE49-F238E27FC236}">
                  <a16:creationId xmlns:a16="http://schemas.microsoft.com/office/drawing/2014/main" id="{7822A719-9267-8078-7413-6DDAC2A2E816}"/>
                </a:ext>
              </a:extLst>
            </p:cNvPr>
            <p:cNvSpPr txBox="1">
              <a:spLocks noChangeArrowheads="1"/>
            </p:cNvSpPr>
            <p:nvPr/>
          </p:nvSpPr>
          <p:spPr bwMode="auto">
            <a:xfrm>
              <a:off x="6160709" y="3356895"/>
              <a:ext cx="1244374" cy="359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OpenSearch Serverless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Vector Database</a:t>
              </a:r>
            </a:p>
          </p:txBody>
        </p:sp>
        <p:pic>
          <p:nvPicPr>
            <p:cNvPr id="75" name="Graphic 6">
              <a:extLst>
                <a:ext uri="{FF2B5EF4-FFF2-40B4-BE49-F238E27FC236}">
                  <a16:creationId xmlns:a16="http://schemas.microsoft.com/office/drawing/2014/main" id="{F5A52B2B-8C25-220D-1CFC-C86603D1892C}"/>
                </a:ext>
              </a:extLst>
            </p:cNvPr>
            <p:cNvPicPr>
              <a:picLocks noChangeAspect="1" noChangeArrowheads="1"/>
            </p:cNvPicPr>
            <p:nvPr/>
          </p:nvPicPr>
          <p:blipFill>
            <a:blip r:embed="rId5"/>
            <a:srcRect/>
            <a:stretch/>
          </p:blipFill>
          <p:spPr bwMode="auto">
            <a:xfrm>
              <a:off x="6589924" y="2971695"/>
              <a:ext cx="385200" cy="38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6" name="Group 75">
            <a:extLst>
              <a:ext uri="{FF2B5EF4-FFF2-40B4-BE49-F238E27FC236}">
                <a16:creationId xmlns:a16="http://schemas.microsoft.com/office/drawing/2014/main" id="{26E620A4-1878-06BF-A0FB-B0087969F4F8}"/>
              </a:ext>
            </a:extLst>
          </p:cNvPr>
          <p:cNvGrpSpPr/>
          <p:nvPr/>
        </p:nvGrpSpPr>
        <p:grpSpPr>
          <a:xfrm>
            <a:off x="9187473" y="2424078"/>
            <a:ext cx="919162" cy="702205"/>
            <a:chOff x="8819259" y="2968867"/>
            <a:chExt cx="959143" cy="732749"/>
          </a:xfrm>
        </p:grpSpPr>
        <p:sp>
          <p:nvSpPr>
            <p:cNvPr id="77" name="TextBox 20">
              <a:extLst>
                <a:ext uri="{FF2B5EF4-FFF2-40B4-BE49-F238E27FC236}">
                  <a16:creationId xmlns:a16="http://schemas.microsoft.com/office/drawing/2014/main" id="{0FBE2A17-F794-F241-B75C-52626DBB514F}"/>
                </a:ext>
              </a:extLst>
            </p:cNvPr>
            <p:cNvSpPr txBox="1">
              <a:spLocks noChangeArrowheads="1"/>
            </p:cNvSpPr>
            <p:nvPr/>
          </p:nvSpPr>
          <p:spPr bwMode="auto">
            <a:xfrm>
              <a:off x="8819259" y="3348336"/>
              <a:ext cx="959143" cy="35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ECS</a:t>
              </a:r>
              <a:b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b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Container Service</a:t>
              </a:r>
            </a:p>
          </p:txBody>
        </p:sp>
        <p:pic>
          <p:nvPicPr>
            <p:cNvPr id="78" name="Graphic 77">
              <a:extLst>
                <a:ext uri="{FF2B5EF4-FFF2-40B4-BE49-F238E27FC236}">
                  <a16:creationId xmlns:a16="http://schemas.microsoft.com/office/drawing/2014/main" id="{02107F06-7D50-82A5-4399-457026906368}"/>
                </a:ext>
              </a:extLst>
            </p:cNvPr>
            <p:cNvPicPr>
              <a:picLocks noChangeAspect="1"/>
            </p:cNvPicPr>
            <p:nvPr/>
          </p:nvPicPr>
          <p:blipFill>
            <a:blip r:embed="rId6"/>
            <a:srcRect/>
            <a:stretch/>
          </p:blipFill>
          <p:spPr>
            <a:xfrm>
              <a:off x="9120444" y="2968867"/>
              <a:ext cx="385200" cy="385200"/>
            </a:xfrm>
            <a:prstGeom prst="rect">
              <a:avLst/>
            </a:prstGeom>
          </p:spPr>
        </p:pic>
      </p:grpSp>
      <p:grpSp>
        <p:nvGrpSpPr>
          <p:cNvPr id="79" name="Group 78">
            <a:extLst>
              <a:ext uri="{FF2B5EF4-FFF2-40B4-BE49-F238E27FC236}">
                <a16:creationId xmlns:a16="http://schemas.microsoft.com/office/drawing/2014/main" id="{C2B15646-089F-5EDD-A4A4-9F9F4BBBEB0C}"/>
              </a:ext>
            </a:extLst>
          </p:cNvPr>
          <p:cNvGrpSpPr/>
          <p:nvPr/>
        </p:nvGrpSpPr>
        <p:grpSpPr>
          <a:xfrm>
            <a:off x="10625338" y="1716621"/>
            <a:ext cx="836167" cy="919987"/>
            <a:chOff x="10729882" y="2972696"/>
            <a:chExt cx="960659" cy="1056958"/>
          </a:xfrm>
        </p:grpSpPr>
        <p:sp>
          <p:nvSpPr>
            <p:cNvPr id="80" name="TextBox 9">
              <a:extLst>
                <a:ext uri="{FF2B5EF4-FFF2-40B4-BE49-F238E27FC236}">
                  <a16:creationId xmlns:a16="http://schemas.microsoft.com/office/drawing/2014/main" id="{E006493D-96B5-544F-12D3-BB510374BE8D}"/>
                </a:ext>
              </a:extLst>
            </p:cNvPr>
            <p:cNvSpPr txBox="1">
              <a:spLocks noChangeArrowheads="1"/>
            </p:cNvSpPr>
            <p:nvPr/>
          </p:nvSpPr>
          <p:spPr bwMode="auto">
            <a:xfrm>
              <a:off x="10729882" y="3357816"/>
              <a:ext cx="960659" cy="6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CloudWatch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Logging and Monitoring Services</a:t>
              </a:r>
            </a:p>
          </p:txBody>
        </p:sp>
        <p:pic>
          <p:nvPicPr>
            <p:cNvPr id="81" name="Graphic 17">
              <a:extLst>
                <a:ext uri="{FF2B5EF4-FFF2-40B4-BE49-F238E27FC236}">
                  <a16:creationId xmlns:a16="http://schemas.microsoft.com/office/drawing/2014/main" id="{98E2F65F-4721-267D-6FA9-010BA3D1CAEA}"/>
                </a:ext>
              </a:extLst>
            </p:cNvPr>
            <p:cNvPicPr>
              <a:picLocks noChangeAspect="1" noChangeArrowheads="1"/>
            </p:cNvPicPr>
            <p:nvPr/>
          </p:nvPicPr>
          <p:blipFill>
            <a:blip r:embed="rId7"/>
            <a:srcRect/>
            <a:stretch/>
          </p:blipFill>
          <p:spPr bwMode="auto">
            <a:xfrm>
              <a:off x="11012373" y="2972696"/>
              <a:ext cx="385200" cy="38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 name="Group 81">
            <a:extLst>
              <a:ext uri="{FF2B5EF4-FFF2-40B4-BE49-F238E27FC236}">
                <a16:creationId xmlns:a16="http://schemas.microsoft.com/office/drawing/2014/main" id="{110E869E-6D50-E5B6-B71A-E1DFF276CBAB}"/>
              </a:ext>
            </a:extLst>
          </p:cNvPr>
          <p:cNvGrpSpPr/>
          <p:nvPr/>
        </p:nvGrpSpPr>
        <p:grpSpPr>
          <a:xfrm>
            <a:off x="7961498" y="1952875"/>
            <a:ext cx="933621" cy="785147"/>
            <a:chOff x="5091305" y="2975742"/>
            <a:chExt cx="1075361" cy="904347"/>
          </a:xfrm>
        </p:grpSpPr>
        <p:sp>
          <p:nvSpPr>
            <p:cNvPr id="83" name="TextBox 20">
              <a:extLst>
                <a:ext uri="{FF2B5EF4-FFF2-40B4-BE49-F238E27FC236}">
                  <a16:creationId xmlns:a16="http://schemas.microsoft.com/office/drawing/2014/main" id="{BD6DA108-4510-5E1C-71A0-AEBAEAE9F3BE}"/>
                </a:ext>
              </a:extLst>
            </p:cNvPr>
            <p:cNvSpPr txBox="1">
              <a:spLocks noChangeArrowheads="1"/>
            </p:cNvSpPr>
            <p:nvPr/>
          </p:nvSpPr>
          <p:spPr bwMode="auto">
            <a:xfrm>
              <a:off x="5091305" y="3348335"/>
              <a:ext cx="1075361" cy="53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DynamoDB</a:t>
              </a:r>
              <a:b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b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Prompt Store and Chat History</a:t>
              </a:r>
            </a:p>
          </p:txBody>
        </p:sp>
        <p:pic>
          <p:nvPicPr>
            <p:cNvPr id="84" name="Graphic 10">
              <a:extLst>
                <a:ext uri="{FF2B5EF4-FFF2-40B4-BE49-F238E27FC236}">
                  <a16:creationId xmlns:a16="http://schemas.microsoft.com/office/drawing/2014/main" id="{B661C6AA-B4C9-3C3B-8213-66C17AEBFB2B}"/>
                </a:ext>
              </a:extLst>
            </p:cNvPr>
            <p:cNvPicPr>
              <a:picLocks noChangeAspect="1" noChangeArrowheads="1"/>
            </p:cNvPicPr>
            <p:nvPr/>
          </p:nvPicPr>
          <p:blipFill>
            <a:blip r:embed="rId8"/>
            <a:srcRect/>
            <a:stretch/>
          </p:blipFill>
          <p:spPr bwMode="auto">
            <a:xfrm>
              <a:off x="5443590" y="2975742"/>
              <a:ext cx="385199" cy="385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0" name="Group 89">
            <a:extLst>
              <a:ext uri="{FF2B5EF4-FFF2-40B4-BE49-F238E27FC236}">
                <a16:creationId xmlns:a16="http://schemas.microsoft.com/office/drawing/2014/main" id="{4A525C3E-95F9-96D0-3C45-CBCF2DE28399}"/>
              </a:ext>
            </a:extLst>
          </p:cNvPr>
          <p:cNvGrpSpPr/>
          <p:nvPr/>
        </p:nvGrpSpPr>
        <p:grpSpPr>
          <a:xfrm>
            <a:off x="5868257" y="3134449"/>
            <a:ext cx="1559441" cy="679745"/>
            <a:chOff x="5009431" y="3980371"/>
            <a:chExt cx="1548329" cy="674899"/>
          </a:xfrm>
        </p:grpSpPr>
        <p:pic>
          <p:nvPicPr>
            <p:cNvPr id="91" name="Graphic 22">
              <a:extLst>
                <a:ext uri="{FF2B5EF4-FFF2-40B4-BE49-F238E27FC236}">
                  <a16:creationId xmlns:a16="http://schemas.microsoft.com/office/drawing/2014/main" id="{E9A34651-F03A-F7CE-C926-F10F9B180D17}"/>
                </a:ext>
              </a:extLst>
            </p:cNvPr>
            <p:cNvPicPr>
              <a:picLocks noChangeAspect="1" noChangeArrowheads="1"/>
            </p:cNvPicPr>
            <p:nvPr/>
          </p:nvPicPr>
          <p:blipFill>
            <a:blip r:embed="rId9"/>
            <a:srcRect/>
            <a:stretch/>
          </p:blipFill>
          <p:spPr bwMode="auto">
            <a:xfrm>
              <a:off x="5552893" y="3980371"/>
              <a:ext cx="385200" cy="38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9">
              <a:extLst>
                <a:ext uri="{FF2B5EF4-FFF2-40B4-BE49-F238E27FC236}">
                  <a16:creationId xmlns:a16="http://schemas.microsoft.com/office/drawing/2014/main" id="{22974A54-D7D9-69C5-BA3C-754C89685DA2}"/>
                </a:ext>
              </a:extLst>
            </p:cNvPr>
            <p:cNvSpPr txBox="1">
              <a:spLocks noChangeArrowheads="1"/>
            </p:cNvSpPr>
            <p:nvPr/>
          </p:nvSpPr>
          <p:spPr bwMode="auto">
            <a:xfrm>
              <a:off x="5009431" y="4319130"/>
              <a:ext cx="1548329" cy="336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AWS Lambda</a:t>
              </a:r>
              <a:br>
                <a:rPr kumimoji="0" lang="en-US" altLang="en-US" sz="800" b="1"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b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LangChain &amp; Action Groups</a:t>
              </a:r>
            </a:p>
          </p:txBody>
        </p:sp>
      </p:grpSp>
      <p:grpSp>
        <p:nvGrpSpPr>
          <p:cNvPr id="96" name="Group 95">
            <a:extLst>
              <a:ext uri="{FF2B5EF4-FFF2-40B4-BE49-F238E27FC236}">
                <a16:creationId xmlns:a16="http://schemas.microsoft.com/office/drawing/2014/main" id="{8DD5D18B-44A0-0718-73D3-28CF67281B0A}"/>
              </a:ext>
            </a:extLst>
          </p:cNvPr>
          <p:cNvGrpSpPr/>
          <p:nvPr/>
        </p:nvGrpSpPr>
        <p:grpSpPr>
          <a:xfrm>
            <a:off x="7953753" y="3097659"/>
            <a:ext cx="941362" cy="755501"/>
            <a:chOff x="5221239" y="3980370"/>
            <a:chExt cx="1042986" cy="871007"/>
          </a:xfrm>
        </p:grpSpPr>
        <p:pic>
          <p:nvPicPr>
            <p:cNvPr id="97" name="Graphic 22">
              <a:extLst>
                <a:ext uri="{FF2B5EF4-FFF2-40B4-BE49-F238E27FC236}">
                  <a16:creationId xmlns:a16="http://schemas.microsoft.com/office/drawing/2014/main" id="{97932781-89F8-6DBC-F7BE-2FA012A0685D}"/>
                </a:ext>
              </a:extLst>
            </p:cNvPr>
            <p:cNvPicPr>
              <a:picLocks noChangeAspect="1" noChangeArrowheads="1"/>
            </p:cNvPicPr>
            <p:nvPr/>
          </p:nvPicPr>
          <p:blipFill>
            <a:blip r:embed="rId10"/>
            <a:srcRect/>
            <a:stretch/>
          </p:blipFill>
          <p:spPr bwMode="auto">
            <a:xfrm>
              <a:off x="5560399" y="3980370"/>
              <a:ext cx="370187" cy="38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19">
              <a:extLst>
                <a:ext uri="{FF2B5EF4-FFF2-40B4-BE49-F238E27FC236}">
                  <a16:creationId xmlns:a16="http://schemas.microsoft.com/office/drawing/2014/main" id="{2F55A74B-8074-6E92-F581-CE86A69266E3}"/>
                </a:ext>
              </a:extLst>
            </p:cNvPr>
            <p:cNvSpPr txBox="1">
              <a:spLocks noChangeArrowheads="1"/>
            </p:cNvSpPr>
            <p:nvPr/>
          </p:nvSpPr>
          <p:spPr bwMode="auto">
            <a:xfrm>
              <a:off x="5221239" y="4319130"/>
              <a:ext cx="1042986" cy="532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Fargate</a:t>
              </a:r>
              <a:br>
                <a:rPr kumimoji="0" lang="en-US" altLang="en-US" sz="800" b="1"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b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Autoscaling and Load Balancing</a:t>
              </a:r>
            </a:p>
          </p:txBody>
        </p:sp>
      </p:grpSp>
      <p:grpSp>
        <p:nvGrpSpPr>
          <p:cNvPr id="102" name="Group 101">
            <a:extLst>
              <a:ext uri="{FF2B5EF4-FFF2-40B4-BE49-F238E27FC236}">
                <a16:creationId xmlns:a16="http://schemas.microsoft.com/office/drawing/2014/main" id="{003B446D-A978-3980-A464-6201D29DA458}"/>
              </a:ext>
            </a:extLst>
          </p:cNvPr>
          <p:cNvGrpSpPr/>
          <p:nvPr/>
        </p:nvGrpSpPr>
        <p:grpSpPr>
          <a:xfrm>
            <a:off x="4978160" y="2494850"/>
            <a:ext cx="965577" cy="682330"/>
            <a:chOff x="4999703" y="2732574"/>
            <a:chExt cx="1071839" cy="757421"/>
          </a:xfrm>
        </p:grpSpPr>
        <p:pic>
          <p:nvPicPr>
            <p:cNvPr id="103" name="Graphic 10">
              <a:extLst>
                <a:ext uri="{FF2B5EF4-FFF2-40B4-BE49-F238E27FC236}">
                  <a16:creationId xmlns:a16="http://schemas.microsoft.com/office/drawing/2014/main" id="{E2C930CF-A8AC-3475-8F92-745EAECCE4BF}"/>
                </a:ext>
              </a:extLst>
            </p:cNvPr>
            <p:cNvPicPr>
              <a:picLocks noChangeAspect="1" noChangeArrowheads="1"/>
            </p:cNvPicPr>
            <p:nvPr/>
          </p:nvPicPr>
          <p:blipFill>
            <a:blip r:embed="rId11"/>
            <a:srcRect/>
            <a:stretch/>
          </p:blipFill>
          <p:spPr bwMode="auto">
            <a:xfrm>
              <a:off x="5343023" y="2732574"/>
              <a:ext cx="385200" cy="38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TextBox 9">
              <a:extLst>
                <a:ext uri="{FF2B5EF4-FFF2-40B4-BE49-F238E27FC236}">
                  <a16:creationId xmlns:a16="http://schemas.microsoft.com/office/drawing/2014/main" id="{4B51B082-1DEB-EBF8-B32C-7AC51D217E28}"/>
                </a:ext>
              </a:extLst>
            </p:cNvPr>
            <p:cNvSpPr txBox="1">
              <a:spLocks noChangeArrowheads="1"/>
            </p:cNvSpPr>
            <p:nvPr/>
          </p:nvSpPr>
          <p:spPr bwMode="auto">
            <a:xfrm>
              <a:off x="4999703" y="3114183"/>
              <a:ext cx="1071839" cy="37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AWS Bedrock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Knowledge Base</a:t>
              </a:r>
            </a:p>
          </p:txBody>
        </p:sp>
      </p:grpSp>
      <p:sp>
        <p:nvSpPr>
          <p:cNvPr id="107" name="Flowchart: Connector 106">
            <a:extLst>
              <a:ext uri="{FF2B5EF4-FFF2-40B4-BE49-F238E27FC236}">
                <a16:creationId xmlns:a16="http://schemas.microsoft.com/office/drawing/2014/main" id="{911CD791-87F3-F496-695C-A6F91C78F6CB}"/>
              </a:ext>
            </a:extLst>
          </p:cNvPr>
          <p:cNvSpPr>
            <a:spLocks/>
          </p:cNvSpPr>
          <p:nvPr/>
        </p:nvSpPr>
        <p:spPr>
          <a:xfrm>
            <a:off x="8035840" y="1607606"/>
            <a:ext cx="197221" cy="198000"/>
          </a:xfrm>
          <a:prstGeom prst="flowChartConnector">
            <a:avLst/>
          </a:prstGeom>
          <a:solidFill>
            <a:srgbClr val="5F9E88"/>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4</a:t>
            </a:r>
          </a:p>
        </p:txBody>
      </p:sp>
      <p:sp>
        <p:nvSpPr>
          <p:cNvPr id="113" name="Rectangle 112">
            <a:extLst>
              <a:ext uri="{FF2B5EF4-FFF2-40B4-BE49-F238E27FC236}">
                <a16:creationId xmlns:a16="http://schemas.microsoft.com/office/drawing/2014/main" id="{3E4C71F2-9A63-CBE9-23FA-DF43B8DBFE0E}"/>
              </a:ext>
            </a:extLst>
          </p:cNvPr>
          <p:cNvSpPr>
            <a:spLocks/>
          </p:cNvSpPr>
          <p:nvPr/>
        </p:nvSpPr>
        <p:spPr>
          <a:xfrm>
            <a:off x="501648" y="4146427"/>
            <a:ext cx="11232771" cy="684171"/>
          </a:xfrm>
          <a:prstGeom prst="rect">
            <a:avLst/>
          </a:prstGeom>
          <a:solidFill>
            <a:schemeClr val="accent4">
              <a:lumMod val="20000"/>
              <a:lumOff val="80000"/>
            </a:schemeClr>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114" name="Rectangle 113">
            <a:extLst>
              <a:ext uri="{FF2B5EF4-FFF2-40B4-BE49-F238E27FC236}">
                <a16:creationId xmlns:a16="http://schemas.microsoft.com/office/drawing/2014/main" id="{8A80643D-3F3B-AA63-EA4A-07771712EC8A}"/>
              </a:ext>
            </a:extLst>
          </p:cNvPr>
          <p:cNvSpPr>
            <a:spLocks/>
          </p:cNvSpPr>
          <p:nvPr/>
        </p:nvSpPr>
        <p:spPr bwMode="gray">
          <a:xfrm flipV="1">
            <a:off x="553266" y="4206614"/>
            <a:ext cx="11137086" cy="544962"/>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a:ea typeface="+mn-ea"/>
              <a:cs typeface="+mn-cs"/>
            </a:endParaRPr>
          </a:p>
        </p:txBody>
      </p:sp>
      <p:grpSp>
        <p:nvGrpSpPr>
          <p:cNvPr id="218" name="Group 217">
            <a:extLst>
              <a:ext uri="{FF2B5EF4-FFF2-40B4-BE49-F238E27FC236}">
                <a16:creationId xmlns:a16="http://schemas.microsoft.com/office/drawing/2014/main" id="{675659AC-5EF3-E81D-E9D1-9874C6F72AB2}"/>
              </a:ext>
            </a:extLst>
          </p:cNvPr>
          <p:cNvGrpSpPr/>
          <p:nvPr/>
        </p:nvGrpSpPr>
        <p:grpSpPr>
          <a:xfrm>
            <a:off x="2416107" y="4298308"/>
            <a:ext cx="585772" cy="472752"/>
            <a:chOff x="1276523" y="4263956"/>
            <a:chExt cx="585772" cy="472752"/>
          </a:xfrm>
        </p:grpSpPr>
        <p:sp>
          <p:nvSpPr>
            <p:cNvPr id="115" name="TextBox 19">
              <a:extLst>
                <a:ext uri="{FF2B5EF4-FFF2-40B4-BE49-F238E27FC236}">
                  <a16:creationId xmlns:a16="http://schemas.microsoft.com/office/drawing/2014/main" id="{17041F68-6FEE-ADD8-4E5E-F58E4549A66A}"/>
                </a:ext>
              </a:extLst>
            </p:cNvPr>
            <p:cNvSpPr txBox="1">
              <a:spLocks noChangeArrowheads="1"/>
            </p:cNvSpPr>
            <p:nvPr/>
          </p:nvSpPr>
          <p:spPr bwMode="auto">
            <a:xfrm>
              <a:off x="1276523" y="4521264"/>
              <a:ext cx="585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IAM</a:t>
              </a:r>
            </a:p>
          </p:txBody>
        </p:sp>
        <p:pic>
          <p:nvPicPr>
            <p:cNvPr id="116" name="Graphic 19">
              <a:extLst>
                <a:ext uri="{FF2B5EF4-FFF2-40B4-BE49-F238E27FC236}">
                  <a16:creationId xmlns:a16="http://schemas.microsoft.com/office/drawing/2014/main" id="{6CA93FF0-D371-F0BF-EF98-EF1D4FAC68BA}"/>
                </a:ext>
              </a:extLst>
            </p:cNvPr>
            <p:cNvPicPr>
              <a:picLocks noChangeAspect="1" noChangeArrowheads="1"/>
            </p:cNvPicPr>
            <p:nvPr/>
          </p:nvPicPr>
          <p:blipFill>
            <a:blip r:embed="rId12"/>
            <a:srcRect/>
            <a:stretch/>
          </p:blipFill>
          <p:spPr bwMode="auto">
            <a:xfrm>
              <a:off x="1445698" y="4263956"/>
              <a:ext cx="247423" cy="247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1" name="Group 220">
            <a:extLst>
              <a:ext uri="{FF2B5EF4-FFF2-40B4-BE49-F238E27FC236}">
                <a16:creationId xmlns:a16="http://schemas.microsoft.com/office/drawing/2014/main" id="{97F4F670-E76B-D7CB-7B4C-5DEE217326E3}"/>
              </a:ext>
            </a:extLst>
          </p:cNvPr>
          <p:cNvGrpSpPr/>
          <p:nvPr/>
        </p:nvGrpSpPr>
        <p:grpSpPr>
          <a:xfrm>
            <a:off x="4324206" y="4298308"/>
            <a:ext cx="423949" cy="463998"/>
            <a:chOff x="2754004" y="4263956"/>
            <a:chExt cx="423949" cy="463998"/>
          </a:xfrm>
        </p:grpSpPr>
        <p:sp>
          <p:nvSpPr>
            <p:cNvPr id="119" name="TextBox 19">
              <a:extLst>
                <a:ext uri="{FF2B5EF4-FFF2-40B4-BE49-F238E27FC236}">
                  <a16:creationId xmlns:a16="http://schemas.microsoft.com/office/drawing/2014/main" id="{7E9593F3-4F78-E33C-540C-37A629A2D5D0}"/>
                </a:ext>
              </a:extLst>
            </p:cNvPr>
            <p:cNvSpPr txBox="1">
              <a:spLocks noChangeArrowheads="1"/>
            </p:cNvSpPr>
            <p:nvPr/>
          </p:nvSpPr>
          <p:spPr bwMode="auto">
            <a:xfrm>
              <a:off x="2754004" y="4512510"/>
              <a:ext cx="4239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KMS</a:t>
              </a:r>
            </a:p>
          </p:txBody>
        </p:sp>
        <p:pic>
          <p:nvPicPr>
            <p:cNvPr id="120" name="Graphic 8">
              <a:extLst>
                <a:ext uri="{FF2B5EF4-FFF2-40B4-BE49-F238E27FC236}">
                  <a16:creationId xmlns:a16="http://schemas.microsoft.com/office/drawing/2014/main" id="{B2187666-C272-DFD5-E75C-BDA1D8BE2685}"/>
                </a:ext>
              </a:extLst>
            </p:cNvPr>
            <p:cNvPicPr>
              <a:picLocks noChangeAspect="1" noChangeArrowheads="1"/>
            </p:cNvPicPr>
            <p:nvPr/>
          </p:nvPicPr>
          <p:blipFill>
            <a:blip r:embed="rId13"/>
            <a:srcRect/>
            <a:stretch/>
          </p:blipFill>
          <p:spPr bwMode="auto">
            <a:xfrm>
              <a:off x="2852487" y="4263956"/>
              <a:ext cx="247423" cy="247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0" name="Flowchart: Connector 129">
            <a:extLst>
              <a:ext uri="{FF2B5EF4-FFF2-40B4-BE49-F238E27FC236}">
                <a16:creationId xmlns:a16="http://schemas.microsoft.com/office/drawing/2014/main" id="{FE0D40E8-D084-362D-3EA1-C4805164BF0A}"/>
              </a:ext>
            </a:extLst>
          </p:cNvPr>
          <p:cNvSpPr>
            <a:spLocks/>
          </p:cNvSpPr>
          <p:nvPr/>
        </p:nvSpPr>
        <p:spPr>
          <a:xfrm>
            <a:off x="10404561" y="1661721"/>
            <a:ext cx="197221" cy="198000"/>
          </a:xfrm>
          <a:prstGeom prst="flowChartConnector">
            <a:avLst/>
          </a:prstGeom>
          <a:solidFill>
            <a:srgbClr val="5F9E88"/>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5</a:t>
            </a:r>
          </a:p>
        </p:txBody>
      </p:sp>
      <p:grpSp>
        <p:nvGrpSpPr>
          <p:cNvPr id="131" name="Group 130">
            <a:extLst>
              <a:ext uri="{FF2B5EF4-FFF2-40B4-BE49-F238E27FC236}">
                <a16:creationId xmlns:a16="http://schemas.microsoft.com/office/drawing/2014/main" id="{BBCE13F4-7297-1027-03EE-6D3AAE229927}"/>
              </a:ext>
            </a:extLst>
          </p:cNvPr>
          <p:cNvGrpSpPr/>
          <p:nvPr/>
        </p:nvGrpSpPr>
        <p:grpSpPr>
          <a:xfrm>
            <a:off x="9044967" y="5691015"/>
            <a:ext cx="2699999" cy="623546"/>
            <a:chOff x="501649" y="5089139"/>
            <a:chExt cx="2699999" cy="623546"/>
          </a:xfrm>
          <a:solidFill>
            <a:srgbClr val="DDEBE0"/>
          </a:solidFill>
        </p:grpSpPr>
        <p:sp>
          <p:nvSpPr>
            <p:cNvPr id="132" name="Rectangle 131">
              <a:extLst>
                <a:ext uri="{FF2B5EF4-FFF2-40B4-BE49-F238E27FC236}">
                  <a16:creationId xmlns:a16="http://schemas.microsoft.com/office/drawing/2014/main" id="{BB19BBB4-74E4-0384-CC17-4D7838DB19E3}"/>
                </a:ext>
              </a:extLst>
            </p:cNvPr>
            <p:cNvSpPr/>
            <p:nvPr/>
          </p:nvSpPr>
          <p:spPr bwMode="gray">
            <a:xfrm>
              <a:off x="585897" y="5089139"/>
              <a:ext cx="2615751" cy="623546"/>
            </a:xfrm>
            <a:prstGeom prst="rect">
              <a:avLst/>
            </a:prstGeom>
            <a:solidFill>
              <a:srgbClr val="DFECE7">
                <a:alpha val="50196"/>
              </a:srgb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133" name="Rectangle 37">
              <a:extLst>
                <a:ext uri="{FF2B5EF4-FFF2-40B4-BE49-F238E27FC236}">
                  <a16:creationId xmlns:a16="http://schemas.microsoft.com/office/drawing/2014/main" id="{9EE29789-F80D-A878-5502-44A38738584F}"/>
                </a:ext>
              </a:extLst>
            </p:cNvPr>
            <p:cNvSpPr>
              <a:spLocks/>
            </p:cNvSpPr>
            <p:nvPr/>
          </p:nvSpPr>
          <p:spPr bwMode="gray">
            <a:xfrm>
              <a:off x="829810" y="5159774"/>
              <a:ext cx="2239558" cy="486800"/>
            </a:xfrm>
            <a:prstGeom prst="rect">
              <a:avLst/>
            </a:prstGeom>
            <a:solidFill>
              <a:srgbClr val="EFF5F3">
                <a:alpha val="50196"/>
              </a:srgbClr>
            </a:solidFill>
            <a:ln w="19050" algn="ctr">
              <a:noFill/>
              <a:miter lim="800000"/>
              <a:headEnd/>
              <a:tailEnd/>
            </a:ln>
          </p:spPr>
          <p:txBody>
            <a:bodyPr wrap="square" lIns="0" tIns="0" rIns="0" bIns="0" rtlCol="0" anchor="t">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ea typeface="+mn-ea"/>
                  <a:cs typeface="Calibri Light" panose="020F0302020204030204" pitchFamily="34" charset="0"/>
                </a:rPr>
                <a:t>Full suite of security services will be integrated, to allow for a range of security requirements from the client</a:t>
              </a:r>
            </a:p>
          </p:txBody>
        </p:sp>
        <p:sp>
          <p:nvSpPr>
            <p:cNvPr id="134" name="Flowchart: Connector 133">
              <a:extLst>
                <a:ext uri="{FF2B5EF4-FFF2-40B4-BE49-F238E27FC236}">
                  <a16:creationId xmlns:a16="http://schemas.microsoft.com/office/drawing/2014/main" id="{4776AF24-4675-025E-483E-10B611331DF6}"/>
                </a:ext>
              </a:extLst>
            </p:cNvPr>
            <p:cNvSpPr>
              <a:spLocks/>
            </p:cNvSpPr>
            <p:nvPr/>
          </p:nvSpPr>
          <p:spPr>
            <a:xfrm>
              <a:off x="501649" y="5200968"/>
              <a:ext cx="197221" cy="198000"/>
            </a:xfrm>
            <a:prstGeom prst="flowChartConnector">
              <a:avLst/>
            </a:prstGeom>
            <a:solidFill>
              <a:schemeClr val="accent4"/>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6</a:t>
              </a:r>
            </a:p>
          </p:txBody>
        </p:sp>
      </p:grpSp>
      <p:sp>
        <p:nvSpPr>
          <p:cNvPr id="135" name="Rectangle 134">
            <a:extLst>
              <a:ext uri="{FF2B5EF4-FFF2-40B4-BE49-F238E27FC236}">
                <a16:creationId xmlns:a16="http://schemas.microsoft.com/office/drawing/2014/main" id="{11B933F2-14B6-5BD7-0D90-829DB598634D}"/>
              </a:ext>
            </a:extLst>
          </p:cNvPr>
          <p:cNvSpPr/>
          <p:nvPr/>
        </p:nvSpPr>
        <p:spPr bwMode="gray">
          <a:xfrm>
            <a:off x="553267" y="4201478"/>
            <a:ext cx="7214178" cy="559294"/>
          </a:xfrm>
          <a:prstGeom prst="rect">
            <a:avLst/>
          </a:prstGeom>
          <a:noFill/>
          <a:ln w="28575" algn="ctr">
            <a:solidFill>
              <a:schemeClr val="accent3"/>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a:solidFill>
                <a:schemeClr val="bg1"/>
              </a:solidFill>
            </a:endParaRPr>
          </a:p>
        </p:txBody>
      </p:sp>
      <p:sp>
        <p:nvSpPr>
          <p:cNvPr id="136" name="Rectangle 135">
            <a:extLst>
              <a:ext uri="{FF2B5EF4-FFF2-40B4-BE49-F238E27FC236}">
                <a16:creationId xmlns:a16="http://schemas.microsoft.com/office/drawing/2014/main" id="{BA2D2F37-6AE8-FE0E-005C-DF9C24BCD98B}"/>
              </a:ext>
            </a:extLst>
          </p:cNvPr>
          <p:cNvSpPr/>
          <p:nvPr/>
        </p:nvSpPr>
        <p:spPr bwMode="gray">
          <a:xfrm>
            <a:off x="457581" y="4361463"/>
            <a:ext cx="1061357" cy="287412"/>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000" b="1" i="0" u="none" strike="noStrike" kern="1200" cap="none" spc="0" normalizeH="0" baseline="0" noProof="0" dirty="0">
                <a:ln>
                  <a:noFill/>
                </a:ln>
                <a:solidFill>
                  <a:prstClr val="black"/>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Security</a:t>
            </a:r>
          </a:p>
        </p:txBody>
      </p:sp>
      <p:grpSp>
        <p:nvGrpSpPr>
          <p:cNvPr id="217" name="Group 216">
            <a:extLst>
              <a:ext uri="{FF2B5EF4-FFF2-40B4-BE49-F238E27FC236}">
                <a16:creationId xmlns:a16="http://schemas.microsoft.com/office/drawing/2014/main" id="{0BB31313-D881-9041-987A-F36CB878D3AD}"/>
              </a:ext>
            </a:extLst>
          </p:cNvPr>
          <p:cNvGrpSpPr/>
          <p:nvPr/>
        </p:nvGrpSpPr>
        <p:grpSpPr>
          <a:xfrm>
            <a:off x="1489781" y="4298308"/>
            <a:ext cx="710498" cy="458082"/>
            <a:chOff x="542884" y="4260495"/>
            <a:chExt cx="710498" cy="458082"/>
          </a:xfrm>
        </p:grpSpPr>
        <p:pic>
          <p:nvPicPr>
            <p:cNvPr id="137" name="Picture 136">
              <a:extLst>
                <a:ext uri="{FF2B5EF4-FFF2-40B4-BE49-F238E27FC236}">
                  <a16:creationId xmlns:a16="http://schemas.microsoft.com/office/drawing/2014/main" id="{A471BD86-A081-9B5F-46D3-B6EDA5DDA54B}"/>
                </a:ext>
              </a:extLst>
            </p:cNvPr>
            <p:cNvPicPr>
              <a:picLocks noChangeAspect="1"/>
            </p:cNvPicPr>
            <p:nvPr/>
          </p:nvPicPr>
          <p:blipFill>
            <a:blip r:embed="rId14"/>
            <a:srcRect/>
            <a:stretch/>
          </p:blipFill>
          <p:spPr>
            <a:xfrm>
              <a:off x="775359" y="4260495"/>
              <a:ext cx="247423" cy="247423"/>
            </a:xfrm>
            <a:prstGeom prst="rect">
              <a:avLst/>
            </a:prstGeom>
          </p:spPr>
        </p:pic>
        <p:sp>
          <p:nvSpPr>
            <p:cNvPr id="138" name="TextBox 19">
              <a:extLst>
                <a:ext uri="{FF2B5EF4-FFF2-40B4-BE49-F238E27FC236}">
                  <a16:creationId xmlns:a16="http://schemas.microsoft.com/office/drawing/2014/main" id="{8D962BC2-FA1C-536B-59AC-78A30F42D0B0}"/>
                </a:ext>
              </a:extLst>
            </p:cNvPr>
            <p:cNvSpPr txBox="1">
              <a:spLocks noChangeArrowheads="1"/>
            </p:cNvSpPr>
            <p:nvPr/>
          </p:nvSpPr>
          <p:spPr bwMode="auto">
            <a:xfrm>
              <a:off x="542884" y="4503133"/>
              <a:ext cx="7104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dirty="0">
                  <a:solidFill>
                    <a:prstClr val="black"/>
                  </a:solidFill>
                  <a:ea typeface="Amazon Ember" panose="020B0603020204020204" pitchFamily="34" charset="0"/>
                  <a:cs typeface="Arial" panose="020B0604020202020204" pitchFamily="34" charset="0"/>
                </a:rPr>
                <a:t>SSO</a:t>
              </a:r>
              <a:endParaRPr kumimoji="0" lang="en-US" altLang="en-US" sz="800" b="0" i="0" u="none" strike="noStrike" kern="1200" cap="none" spc="0" normalizeH="0" baseline="0" noProof="0" dirty="0">
                <a:ln>
                  <a:noFill/>
                </a:ln>
                <a:solidFill>
                  <a:prstClr val="black"/>
                </a:solidFill>
                <a:effectLst/>
                <a:uLnTx/>
                <a:uFillTx/>
                <a:ea typeface="Amazon Ember" panose="020B0603020204020204" pitchFamily="34" charset="0"/>
                <a:cs typeface="Arial" panose="020B0604020202020204" pitchFamily="34" charset="0"/>
              </a:endParaRPr>
            </a:p>
          </p:txBody>
        </p:sp>
      </p:grpSp>
      <p:grpSp>
        <p:nvGrpSpPr>
          <p:cNvPr id="150" name="Group 149">
            <a:extLst>
              <a:ext uri="{FF2B5EF4-FFF2-40B4-BE49-F238E27FC236}">
                <a16:creationId xmlns:a16="http://schemas.microsoft.com/office/drawing/2014/main" id="{8D98CDC4-1F56-87BD-6C38-7AB4C0AAE7A8}"/>
              </a:ext>
            </a:extLst>
          </p:cNvPr>
          <p:cNvGrpSpPr/>
          <p:nvPr/>
        </p:nvGrpSpPr>
        <p:grpSpPr>
          <a:xfrm>
            <a:off x="737902" y="3231802"/>
            <a:ext cx="721832" cy="567032"/>
            <a:chOff x="788675" y="3047003"/>
            <a:chExt cx="749155" cy="688901"/>
          </a:xfrm>
        </p:grpSpPr>
        <p:pic>
          <p:nvPicPr>
            <p:cNvPr id="151" name="Graphic 150" descr="Database outline">
              <a:extLst>
                <a:ext uri="{FF2B5EF4-FFF2-40B4-BE49-F238E27FC236}">
                  <a16:creationId xmlns:a16="http://schemas.microsoft.com/office/drawing/2014/main" id="{D793C603-9868-10E6-9695-ABDA32B0F865}"/>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967969" y="3047003"/>
              <a:ext cx="390565" cy="457200"/>
            </a:xfrm>
            <a:prstGeom prst="rect">
              <a:avLst/>
            </a:prstGeom>
          </p:spPr>
        </p:pic>
        <p:sp>
          <p:nvSpPr>
            <p:cNvPr id="152" name="TextBox 20">
              <a:extLst>
                <a:ext uri="{FF2B5EF4-FFF2-40B4-BE49-F238E27FC236}">
                  <a16:creationId xmlns:a16="http://schemas.microsoft.com/office/drawing/2014/main" id="{7CF6F145-71A4-ACFC-DA0E-4228F6D8768F}"/>
                </a:ext>
              </a:extLst>
            </p:cNvPr>
            <p:cNvSpPr txBox="1">
              <a:spLocks noChangeArrowheads="1"/>
            </p:cNvSpPr>
            <p:nvPr/>
          </p:nvSpPr>
          <p:spPr bwMode="auto">
            <a:xfrm>
              <a:off x="788675" y="3474156"/>
              <a:ext cx="749155" cy="261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1" dirty="0">
                  <a:solidFill>
                    <a:prstClr val="black"/>
                  </a:solidFill>
                  <a:latin typeface="Calibri"/>
                  <a:ea typeface="Amazon Ember" panose="020B0603020204020204" pitchFamily="34" charset="0"/>
                  <a:cs typeface="Arial" panose="020B0604020202020204" pitchFamily="34" charset="0"/>
                </a:rPr>
                <a:t>Database</a:t>
              </a:r>
              <a:endPar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grpSp>
      <p:grpSp>
        <p:nvGrpSpPr>
          <p:cNvPr id="157" name="Group 156">
            <a:extLst>
              <a:ext uri="{FF2B5EF4-FFF2-40B4-BE49-F238E27FC236}">
                <a16:creationId xmlns:a16="http://schemas.microsoft.com/office/drawing/2014/main" id="{4AF0D891-FD51-816C-913C-D030B01F8F38}"/>
              </a:ext>
            </a:extLst>
          </p:cNvPr>
          <p:cNvGrpSpPr/>
          <p:nvPr/>
        </p:nvGrpSpPr>
        <p:grpSpPr>
          <a:xfrm>
            <a:off x="3557605" y="3199544"/>
            <a:ext cx="1021990" cy="690496"/>
            <a:chOff x="3705907" y="2979229"/>
            <a:chExt cx="1071839" cy="724176"/>
          </a:xfrm>
        </p:grpSpPr>
        <p:sp>
          <p:nvSpPr>
            <p:cNvPr id="158" name="TextBox 9">
              <a:extLst>
                <a:ext uri="{FF2B5EF4-FFF2-40B4-BE49-F238E27FC236}">
                  <a16:creationId xmlns:a16="http://schemas.microsoft.com/office/drawing/2014/main" id="{C75C00C4-A5C2-3177-3C1B-4BA846EE36BF}"/>
                </a:ext>
              </a:extLst>
            </p:cNvPr>
            <p:cNvSpPr txBox="1">
              <a:spLocks noChangeArrowheads="1"/>
            </p:cNvSpPr>
            <p:nvPr/>
          </p:nvSpPr>
          <p:spPr bwMode="auto">
            <a:xfrm>
              <a:off x="3705907" y="3348337"/>
              <a:ext cx="1071839" cy="35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AWS RDS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Relational Database</a:t>
              </a:r>
            </a:p>
          </p:txBody>
        </p:sp>
        <p:pic>
          <p:nvPicPr>
            <p:cNvPr id="159" name="Graphic 8">
              <a:extLst>
                <a:ext uri="{FF2B5EF4-FFF2-40B4-BE49-F238E27FC236}">
                  <a16:creationId xmlns:a16="http://schemas.microsoft.com/office/drawing/2014/main" id="{C477C765-8F7F-8A9B-B71C-BD020DB28274}"/>
                </a:ext>
              </a:extLst>
            </p:cNvPr>
            <p:cNvPicPr>
              <a:picLocks noChangeAspect="1" noChangeArrowheads="1"/>
            </p:cNvPicPr>
            <p:nvPr/>
          </p:nvPicPr>
          <p:blipFill>
            <a:blip r:embed="rId17"/>
            <a:srcRect/>
            <a:stretch/>
          </p:blipFill>
          <p:spPr bwMode="auto">
            <a:xfrm>
              <a:off x="4045618" y="2979229"/>
              <a:ext cx="385200" cy="38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3" name="Group 92">
            <a:extLst>
              <a:ext uri="{FF2B5EF4-FFF2-40B4-BE49-F238E27FC236}">
                <a16:creationId xmlns:a16="http://schemas.microsoft.com/office/drawing/2014/main" id="{169BEC67-352E-59AA-5181-696EB0AA039E}"/>
              </a:ext>
            </a:extLst>
          </p:cNvPr>
          <p:cNvGrpSpPr/>
          <p:nvPr/>
        </p:nvGrpSpPr>
        <p:grpSpPr>
          <a:xfrm>
            <a:off x="752797" y="1809421"/>
            <a:ext cx="692042" cy="748953"/>
            <a:chOff x="673743" y="1801901"/>
            <a:chExt cx="936606" cy="1013630"/>
          </a:xfrm>
        </p:grpSpPr>
        <p:sp>
          <p:nvSpPr>
            <p:cNvPr id="94" name="TextBox 9">
              <a:extLst>
                <a:ext uri="{FF2B5EF4-FFF2-40B4-BE49-F238E27FC236}">
                  <a16:creationId xmlns:a16="http://schemas.microsoft.com/office/drawing/2014/main" id="{00C7F3FC-9046-8635-678E-4E949433791D}"/>
                </a:ext>
              </a:extLst>
            </p:cNvPr>
            <p:cNvSpPr txBox="1">
              <a:spLocks noChangeArrowheads="1"/>
            </p:cNvSpPr>
            <p:nvPr/>
          </p:nvSpPr>
          <p:spPr bwMode="auto">
            <a:xfrm>
              <a:off x="673743" y="2190715"/>
              <a:ext cx="936606" cy="62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1" dirty="0">
                  <a:solidFill>
                    <a:prstClr val="black"/>
                  </a:solidFill>
                  <a:ea typeface="Amazon Ember" panose="020B0603020204020204" pitchFamily="34" charset="0"/>
                  <a:cs typeface="Arial" panose="020B0604020202020204" pitchFamily="34" charset="0"/>
                </a:rPr>
                <a:t>Objective</a:t>
              </a:r>
              <a:endParaRPr kumimoji="0" lang="en-US" altLang="en-US" sz="800" b="1"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Content Manager</a:t>
              </a:r>
            </a:p>
          </p:txBody>
        </p:sp>
        <p:pic>
          <p:nvPicPr>
            <p:cNvPr id="95" name="Picture 94">
              <a:extLst>
                <a:ext uri="{FF2B5EF4-FFF2-40B4-BE49-F238E27FC236}">
                  <a16:creationId xmlns:a16="http://schemas.microsoft.com/office/drawing/2014/main" id="{378A4E0A-F1AA-8171-41EA-3720CA51AB0C}"/>
                </a:ext>
              </a:extLst>
            </p:cNvPr>
            <p:cNvPicPr>
              <a:picLocks noChangeAspect="1"/>
            </p:cNvPicPr>
            <p:nvPr/>
          </p:nvPicPr>
          <p:blipFill>
            <a:blip r:embed="rId18"/>
            <a:srcRect/>
            <a:stretch/>
          </p:blipFill>
          <p:spPr>
            <a:xfrm>
              <a:off x="925844" y="1801901"/>
              <a:ext cx="432404" cy="432405"/>
            </a:xfrm>
            <a:prstGeom prst="rect">
              <a:avLst/>
            </a:prstGeom>
          </p:spPr>
        </p:pic>
      </p:grpSp>
      <p:grpSp>
        <p:nvGrpSpPr>
          <p:cNvPr id="24" name="Group 23">
            <a:extLst>
              <a:ext uri="{FF2B5EF4-FFF2-40B4-BE49-F238E27FC236}">
                <a16:creationId xmlns:a16="http://schemas.microsoft.com/office/drawing/2014/main" id="{2ABCD662-91BF-8A7A-404B-046E98669A6D}"/>
              </a:ext>
            </a:extLst>
          </p:cNvPr>
          <p:cNvGrpSpPr/>
          <p:nvPr/>
        </p:nvGrpSpPr>
        <p:grpSpPr>
          <a:xfrm>
            <a:off x="737902" y="2611572"/>
            <a:ext cx="721832" cy="567032"/>
            <a:chOff x="788675" y="3047003"/>
            <a:chExt cx="749155" cy="688901"/>
          </a:xfrm>
        </p:grpSpPr>
        <p:pic>
          <p:nvPicPr>
            <p:cNvPr id="25" name="Graphic 24">
              <a:extLst>
                <a:ext uri="{FF2B5EF4-FFF2-40B4-BE49-F238E27FC236}">
                  <a16:creationId xmlns:a16="http://schemas.microsoft.com/office/drawing/2014/main" id="{5C2BD6DE-11B9-875C-447D-456C2304DFF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34652" y="3047003"/>
              <a:ext cx="457200" cy="457200"/>
            </a:xfrm>
            <a:prstGeom prst="rect">
              <a:avLst/>
            </a:prstGeom>
          </p:spPr>
        </p:pic>
        <p:sp>
          <p:nvSpPr>
            <p:cNvPr id="26" name="TextBox 20">
              <a:extLst>
                <a:ext uri="{FF2B5EF4-FFF2-40B4-BE49-F238E27FC236}">
                  <a16:creationId xmlns:a16="http://schemas.microsoft.com/office/drawing/2014/main" id="{7BB4FAAC-5FB8-8F24-A883-02C0D652242D}"/>
                </a:ext>
              </a:extLst>
            </p:cNvPr>
            <p:cNvSpPr txBox="1">
              <a:spLocks noChangeArrowheads="1"/>
            </p:cNvSpPr>
            <p:nvPr/>
          </p:nvSpPr>
          <p:spPr bwMode="auto">
            <a:xfrm>
              <a:off x="788675" y="3474156"/>
              <a:ext cx="749155" cy="261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Flat Files</a:t>
              </a:r>
            </a:p>
          </p:txBody>
        </p:sp>
      </p:grpSp>
      <p:cxnSp>
        <p:nvCxnSpPr>
          <p:cNvPr id="40" name="Straight Arrow Connector 39">
            <a:extLst>
              <a:ext uri="{FF2B5EF4-FFF2-40B4-BE49-F238E27FC236}">
                <a16:creationId xmlns:a16="http://schemas.microsoft.com/office/drawing/2014/main" id="{ED2501AC-968F-C398-2672-5E7D3551EC81}"/>
              </a:ext>
            </a:extLst>
          </p:cNvPr>
          <p:cNvCxnSpPr>
            <a:cxnSpLocks/>
          </p:cNvCxnSpPr>
          <p:nvPr/>
        </p:nvCxnSpPr>
        <p:spPr>
          <a:xfrm>
            <a:off x="1301859" y="3433377"/>
            <a:ext cx="1000663" cy="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1" name="Straight Arrow Connector 70">
            <a:extLst>
              <a:ext uri="{FF2B5EF4-FFF2-40B4-BE49-F238E27FC236}">
                <a16:creationId xmlns:a16="http://schemas.microsoft.com/office/drawing/2014/main" id="{274B11E3-53C9-5A44-41B9-54A78A60ABCE}"/>
              </a:ext>
            </a:extLst>
          </p:cNvPr>
          <p:cNvCxnSpPr>
            <a:cxnSpLocks/>
          </p:cNvCxnSpPr>
          <p:nvPr/>
        </p:nvCxnSpPr>
        <p:spPr>
          <a:xfrm>
            <a:off x="2741634" y="3433377"/>
            <a:ext cx="1000663" cy="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EB0CB3D3-52DF-0306-A60D-E7130C017B96}"/>
              </a:ext>
            </a:extLst>
          </p:cNvPr>
          <p:cNvCxnSpPr>
            <a:cxnSpLocks/>
          </p:cNvCxnSpPr>
          <p:nvPr/>
        </p:nvCxnSpPr>
        <p:spPr>
          <a:xfrm>
            <a:off x="2741634" y="2099877"/>
            <a:ext cx="1000663" cy="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88" name="Straight Arrow Connector 87">
            <a:extLst>
              <a:ext uri="{FF2B5EF4-FFF2-40B4-BE49-F238E27FC236}">
                <a16:creationId xmlns:a16="http://schemas.microsoft.com/office/drawing/2014/main" id="{C479F928-6C08-3B0E-F7C1-943D7BA00193}"/>
              </a:ext>
            </a:extLst>
          </p:cNvPr>
          <p:cNvCxnSpPr>
            <a:cxnSpLocks/>
          </p:cNvCxnSpPr>
          <p:nvPr/>
        </p:nvCxnSpPr>
        <p:spPr>
          <a:xfrm flipV="1">
            <a:off x="1301859" y="2181816"/>
            <a:ext cx="926712" cy="63353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08" name="Straight Arrow Connector 107">
            <a:extLst>
              <a:ext uri="{FF2B5EF4-FFF2-40B4-BE49-F238E27FC236}">
                <a16:creationId xmlns:a16="http://schemas.microsoft.com/office/drawing/2014/main" id="{9E6921D6-CD42-E223-6AFF-E3AC75CFB250}"/>
              </a:ext>
            </a:extLst>
          </p:cNvPr>
          <p:cNvCxnSpPr>
            <a:cxnSpLocks/>
          </p:cNvCxnSpPr>
          <p:nvPr/>
        </p:nvCxnSpPr>
        <p:spPr>
          <a:xfrm>
            <a:off x="4349114" y="2099877"/>
            <a:ext cx="858099" cy="44863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56" name="Straight Arrow Connector 155">
            <a:extLst>
              <a:ext uri="{FF2B5EF4-FFF2-40B4-BE49-F238E27FC236}">
                <a16:creationId xmlns:a16="http://schemas.microsoft.com/office/drawing/2014/main" id="{0D9AD129-70FF-CF15-44FC-17138FE32A71}"/>
              </a:ext>
            </a:extLst>
          </p:cNvPr>
          <p:cNvCxnSpPr>
            <a:cxnSpLocks/>
          </p:cNvCxnSpPr>
          <p:nvPr/>
        </p:nvCxnSpPr>
        <p:spPr>
          <a:xfrm flipV="1">
            <a:off x="4434251" y="2793029"/>
            <a:ext cx="772962" cy="634244"/>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62" name="Straight Arrow Connector 161">
            <a:extLst>
              <a:ext uri="{FF2B5EF4-FFF2-40B4-BE49-F238E27FC236}">
                <a16:creationId xmlns:a16="http://schemas.microsoft.com/office/drawing/2014/main" id="{15DD3C15-4BAD-0038-4D0E-5C755875522D}"/>
              </a:ext>
            </a:extLst>
          </p:cNvPr>
          <p:cNvCxnSpPr>
            <a:cxnSpLocks/>
          </p:cNvCxnSpPr>
          <p:nvPr/>
        </p:nvCxnSpPr>
        <p:spPr>
          <a:xfrm flipH="1">
            <a:off x="5598090" y="2045067"/>
            <a:ext cx="625667" cy="42664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66" name="Straight Arrow Connector 165">
            <a:extLst>
              <a:ext uri="{FF2B5EF4-FFF2-40B4-BE49-F238E27FC236}">
                <a16:creationId xmlns:a16="http://schemas.microsoft.com/office/drawing/2014/main" id="{018F35C8-5F29-A630-B254-2D0F65B3771D}"/>
              </a:ext>
            </a:extLst>
          </p:cNvPr>
          <p:cNvCxnSpPr>
            <a:cxnSpLocks/>
          </p:cNvCxnSpPr>
          <p:nvPr/>
        </p:nvCxnSpPr>
        <p:spPr>
          <a:xfrm flipV="1">
            <a:off x="5698662" y="2117900"/>
            <a:ext cx="625667" cy="424994"/>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171" name="Text Placeholder 2">
            <a:extLst>
              <a:ext uri="{FF2B5EF4-FFF2-40B4-BE49-F238E27FC236}">
                <a16:creationId xmlns:a16="http://schemas.microsoft.com/office/drawing/2014/main" id="{A3A96A0F-1D15-FCC5-9429-8B7FA34A630A}"/>
              </a:ext>
            </a:extLst>
          </p:cNvPr>
          <p:cNvSpPr txBox="1">
            <a:spLocks/>
          </p:cNvSpPr>
          <p:nvPr/>
        </p:nvSpPr>
        <p:spPr>
          <a:xfrm>
            <a:off x="391026" y="1190900"/>
            <a:ext cx="11448000" cy="323850"/>
          </a:xfrm>
          <a:prstGeom prst="rect">
            <a:avLst/>
          </a:prstGeom>
        </p:spPr>
        <p:txBody>
          <a:bodyPr lIns="36000" tIns="36000" rIns="36000" bIns="36000" anchor="ctr"/>
          <a:lstStyle>
            <a:lvl1pPr marL="0" indent="0" algn="l" defTabSz="685800" rtl="0" eaLnBrk="1" latinLnBrk="0" hangingPunct="1">
              <a:spcBef>
                <a:spcPts val="0"/>
              </a:spcBef>
              <a:spcAft>
                <a:spcPts val="0"/>
              </a:spcAft>
              <a:buSzPct val="100000"/>
              <a:buFontTx/>
              <a:buNone/>
              <a:defRPr sz="2000" b="1" kern="1200">
                <a:solidFill>
                  <a:srgbClr val="303F50"/>
                </a:solidFill>
                <a:latin typeface="+mj-lt"/>
                <a:ea typeface="+mn-ea"/>
                <a:cs typeface="Segoe UI" panose="020B0502040204020203"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baseline="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b="1" kern="1200" baseline="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endParaRPr lang="en-AU" dirty="0"/>
          </a:p>
        </p:txBody>
      </p:sp>
      <p:cxnSp>
        <p:nvCxnSpPr>
          <p:cNvPr id="172" name="Straight Arrow Connector 171">
            <a:extLst>
              <a:ext uri="{FF2B5EF4-FFF2-40B4-BE49-F238E27FC236}">
                <a16:creationId xmlns:a16="http://schemas.microsoft.com/office/drawing/2014/main" id="{028642DD-D974-4F54-2463-1E3D01040508}"/>
              </a:ext>
            </a:extLst>
          </p:cNvPr>
          <p:cNvCxnSpPr>
            <a:cxnSpLocks/>
          </p:cNvCxnSpPr>
          <p:nvPr/>
        </p:nvCxnSpPr>
        <p:spPr>
          <a:xfrm>
            <a:off x="5771745" y="3135744"/>
            <a:ext cx="552584" cy="34267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177" name="Text Placeholder 2">
            <a:extLst>
              <a:ext uri="{FF2B5EF4-FFF2-40B4-BE49-F238E27FC236}">
                <a16:creationId xmlns:a16="http://schemas.microsoft.com/office/drawing/2014/main" id="{F9296D46-CB65-4A3F-1C95-7D3EF17209F1}"/>
              </a:ext>
            </a:extLst>
          </p:cNvPr>
          <p:cNvSpPr txBox="1">
            <a:spLocks/>
          </p:cNvSpPr>
          <p:nvPr/>
        </p:nvSpPr>
        <p:spPr>
          <a:xfrm>
            <a:off x="391026" y="1028754"/>
            <a:ext cx="11448000" cy="323850"/>
          </a:xfrm>
          <a:prstGeom prst="rect">
            <a:avLst/>
          </a:prstGeom>
        </p:spPr>
        <p:txBody>
          <a:bodyPr lIns="36000" tIns="36000" rIns="36000" bIns="36000" anchor="ctr"/>
          <a:lstStyle>
            <a:lvl1pPr marL="0" indent="0" algn="l" defTabSz="685800" rtl="0" eaLnBrk="1" latinLnBrk="0" hangingPunct="1">
              <a:spcBef>
                <a:spcPts val="0"/>
              </a:spcBef>
              <a:spcAft>
                <a:spcPts val="0"/>
              </a:spcAft>
              <a:buSzPct val="100000"/>
              <a:buFontTx/>
              <a:buNone/>
              <a:defRPr sz="2000" b="1" kern="1200">
                <a:solidFill>
                  <a:srgbClr val="303F50"/>
                </a:solidFill>
                <a:latin typeface="+mj-lt"/>
                <a:ea typeface="+mn-ea"/>
                <a:cs typeface="Segoe UI" panose="020B0502040204020203"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baseline="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b="1" kern="1200" baseline="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endParaRPr lang="en-AU" dirty="0"/>
          </a:p>
        </p:txBody>
      </p:sp>
      <p:cxnSp>
        <p:nvCxnSpPr>
          <p:cNvPr id="178" name="Straight Arrow Connector 177">
            <a:extLst>
              <a:ext uri="{FF2B5EF4-FFF2-40B4-BE49-F238E27FC236}">
                <a16:creationId xmlns:a16="http://schemas.microsoft.com/office/drawing/2014/main" id="{194CDC38-FE16-2BF8-19FD-1A604AB8D319}"/>
              </a:ext>
            </a:extLst>
          </p:cNvPr>
          <p:cNvCxnSpPr>
            <a:cxnSpLocks/>
          </p:cNvCxnSpPr>
          <p:nvPr/>
        </p:nvCxnSpPr>
        <p:spPr>
          <a:xfrm flipH="1" flipV="1">
            <a:off x="5771745" y="2994668"/>
            <a:ext cx="552584" cy="352884"/>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84" name="Straight Arrow Connector 183">
            <a:extLst>
              <a:ext uri="{FF2B5EF4-FFF2-40B4-BE49-F238E27FC236}">
                <a16:creationId xmlns:a16="http://schemas.microsoft.com/office/drawing/2014/main" id="{D6C4EE14-A4EA-1E66-12BD-4A522CB50F70}"/>
              </a:ext>
            </a:extLst>
          </p:cNvPr>
          <p:cNvCxnSpPr>
            <a:cxnSpLocks/>
          </p:cNvCxnSpPr>
          <p:nvPr/>
        </p:nvCxnSpPr>
        <p:spPr>
          <a:xfrm>
            <a:off x="5698662" y="2701929"/>
            <a:ext cx="2357412" cy="45289"/>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86" name="Straight Arrow Connector 185">
            <a:extLst>
              <a:ext uri="{FF2B5EF4-FFF2-40B4-BE49-F238E27FC236}">
                <a16:creationId xmlns:a16="http://schemas.microsoft.com/office/drawing/2014/main" id="{5C01676E-801F-1B4A-4125-211F1899D899}"/>
              </a:ext>
            </a:extLst>
          </p:cNvPr>
          <p:cNvCxnSpPr>
            <a:cxnSpLocks/>
          </p:cNvCxnSpPr>
          <p:nvPr/>
        </p:nvCxnSpPr>
        <p:spPr>
          <a:xfrm flipV="1">
            <a:off x="8641584" y="2789901"/>
            <a:ext cx="746996" cy="517179"/>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89" name="Straight Arrow Connector 188">
            <a:extLst>
              <a:ext uri="{FF2B5EF4-FFF2-40B4-BE49-F238E27FC236}">
                <a16:creationId xmlns:a16="http://schemas.microsoft.com/office/drawing/2014/main" id="{A529A6F0-2438-769E-72E1-419934DB18F9}"/>
              </a:ext>
            </a:extLst>
          </p:cNvPr>
          <p:cNvCxnSpPr>
            <a:cxnSpLocks/>
          </p:cNvCxnSpPr>
          <p:nvPr/>
        </p:nvCxnSpPr>
        <p:spPr>
          <a:xfrm>
            <a:off x="8641584" y="2113361"/>
            <a:ext cx="746996" cy="489224"/>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92" name="Straight Arrow Connector 191">
            <a:extLst>
              <a:ext uri="{FF2B5EF4-FFF2-40B4-BE49-F238E27FC236}">
                <a16:creationId xmlns:a16="http://schemas.microsoft.com/office/drawing/2014/main" id="{34DD77A7-BE7C-1473-96A7-D6DF0FB01BAA}"/>
              </a:ext>
            </a:extLst>
          </p:cNvPr>
          <p:cNvCxnSpPr>
            <a:cxnSpLocks/>
          </p:cNvCxnSpPr>
          <p:nvPr/>
        </p:nvCxnSpPr>
        <p:spPr>
          <a:xfrm flipV="1">
            <a:off x="4065305" y="2609093"/>
            <a:ext cx="7382" cy="526651"/>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grpSp>
        <p:nvGrpSpPr>
          <p:cNvPr id="195" name="Group 194">
            <a:extLst>
              <a:ext uri="{FF2B5EF4-FFF2-40B4-BE49-F238E27FC236}">
                <a16:creationId xmlns:a16="http://schemas.microsoft.com/office/drawing/2014/main" id="{DFE8C17A-6305-F534-05CE-68FB2FA13244}"/>
              </a:ext>
            </a:extLst>
          </p:cNvPr>
          <p:cNvGrpSpPr/>
          <p:nvPr/>
        </p:nvGrpSpPr>
        <p:grpSpPr>
          <a:xfrm>
            <a:off x="2173167" y="1910139"/>
            <a:ext cx="734392" cy="672666"/>
            <a:chOff x="2136227" y="2968272"/>
            <a:chExt cx="835395" cy="765180"/>
          </a:xfrm>
        </p:grpSpPr>
        <p:sp>
          <p:nvSpPr>
            <p:cNvPr id="196" name="TextBox 20">
              <a:extLst>
                <a:ext uri="{FF2B5EF4-FFF2-40B4-BE49-F238E27FC236}">
                  <a16:creationId xmlns:a16="http://schemas.microsoft.com/office/drawing/2014/main" id="{97EB02B8-4400-3D1A-B952-3C31F5AE8E36}"/>
                </a:ext>
              </a:extLst>
            </p:cNvPr>
            <p:cNvSpPr txBox="1">
              <a:spLocks noChangeArrowheads="1"/>
            </p:cNvSpPr>
            <p:nvPr/>
          </p:nvSpPr>
          <p:spPr bwMode="auto">
            <a:xfrm>
              <a:off x="2136227" y="3348336"/>
              <a:ext cx="835395" cy="38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AWS Glue</a:t>
              </a:r>
              <a:br>
                <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br>
              <a:r>
                <a:rPr kumimoji="0" lang="en-US" altLang="en-US" sz="80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For ETL</a:t>
              </a:r>
            </a:p>
          </p:txBody>
        </p:sp>
        <p:pic>
          <p:nvPicPr>
            <p:cNvPr id="197" name="Graphic 10">
              <a:extLst>
                <a:ext uri="{FF2B5EF4-FFF2-40B4-BE49-F238E27FC236}">
                  <a16:creationId xmlns:a16="http://schemas.microsoft.com/office/drawing/2014/main" id="{0ACAE1F7-A132-93DE-8007-504B6D710136}"/>
                </a:ext>
              </a:extLst>
            </p:cNvPr>
            <p:cNvPicPr>
              <a:picLocks noChangeAspect="1" noChangeArrowheads="1"/>
            </p:cNvPicPr>
            <p:nvPr/>
          </p:nvPicPr>
          <p:blipFill>
            <a:blip r:embed="rId21"/>
            <a:srcRect/>
            <a:stretch/>
          </p:blipFill>
          <p:spPr bwMode="auto">
            <a:xfrm>
              <a:off x="2361027" y="2968272"/>
              <a:ext cx="385199" cy="38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01" name="Straight Arrow Connector 200">
            <a:extLst>
              <a:ext uri="{FF2B5EF4-FFF2-40B4-BE49-F238E27FC236}">
                <a16:creationId xmlns:a16="http://schemas.microsoft.com/office/drawing/2014/main" id="{9163CAE3-C1DC-5A9B-A4EF-A6BB851DE18E}"/>
              </a:ext>
            </a:extLst>
          </p:cNvPr>
          <p:cNvCxnSpPr>
            <a:cxnSpLocks/>
          </p:cNvCxnSpPr>
          <p:nvPr/>
        </p:nvCxnSpPr>
        <p:spPr>
          <a:xfrm>
            <a:off x="1364387" y="2091073"/>
            <a:ext cx="840052" cy="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215" name="Straight Arrow Connector 214">
            <a:extLst>
              <a:ext uri="{FF2B5EF4-FFF2-40B4-BE49-F238E27FC236}">
                <a16:creationId xmlns:a16="http://schemas.microsoft.com/office/drawing/2014/main" id="{1DA09075-DC31-322F-73FB-F5AC8861D1F8}"/>
              </a:ext>
            </a:extLst>
          </p:cNvPr>
          <p:cNvCxnSpPr>
            <a:cxnSpLocks/>
          </p:cNvCxnSpPr>
          <p:nvPr/>
        </p:nvCxnSpPr>
        <p:spPr>
          <a:xfrm>
            <a:off x="10004552" y="2666326"/>
            <a:ext cx="667539" cy="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grpSp>
        <p:nvGrpSpPr>
          <p:cNvPr id="222" name="Group 221">
            <a:extLst>
              <a:ext uri="{FF2B5EF4-FFF2-40B4-BE49-F238E27FC236}">
                <a16:creationId xmlns:a16="http://schemas.microsoft.com/office/drawing/2014/main" id="{FA884C18-C5B3-18B4-61E8-390D69EE771E}"/>
              </a:ext>
            </a:extLst>
          </p:cNvPr>
          <p:cNvGrpSpPr/>
          <p:nvPr/>
        </p:nvGrpSpPr>
        <p:grpSpPr>
          <a:xfrm>
            <a:off x="4963983" y="4298308"/>
            <a:ext cx="919784" cy="454360"/>
            <a:chOff x="2518693" y="4263956"/>
            <a:chExt cx="919784" cy="454360"/>
          </a:xfrm>
        </p:grpSpPr>
        <p:sp>
          <p:nvSpPr>
            <p:cNvPr id="223" name="TextBox 19">
              <a:extLst>
                <a:ext uri="{FF2B5EF4-FFF2-40B4-BE49-F238E27FC236}">
                  <a16:creationId xmlns:a16="http://schemas.microsoft.com/office/drawing/2014/main" id="{0C8043BC-FB1C-5A85-6499-488C1651FA87}"/>
                </a:ext>
              </a:extLst>
            </p:cNvPr>
            <p:cNvSpPr txBox="1">
              <a:spLocks noChangeArrowheads="1"/>
            </p:cNvSpPr>
            <p:nvPr/>
          </p:nvSpPr>
          <p:spPr bwMode="auto">
            <a:xfrm>
              <a:off x="2518693" y="4502872"/>
              <a:ext cx="919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Secrets Manager</a:t>
              </a:r>
            </a:p>
          </p:txBody>
        </p:sp>
        <p:pic>
          <p:nvPicPr>
            <p:cNvPr id="224" name="Graphic 8">
              <a:extLst>
                <a:ext uri="{FF2B5EF4-FFF2-40B4-BE49-F238E27FC236}">
                  <a16:creationId xmlns:a16="http://schemas.microsoft.com/office/drawing/2014/main" id="{B3B3D5B6-71E3-3319-3921-BC72F218AF35}"/>
                </a:ext>
              </a:extLst>
            </p:cNvPr>
            <p:cNvPicPr>
              <a:picLocks noChangeAspect="1" noChangeArrowheads="1"/>
            </p:cNvPicPr>
            <p:nvPr/>
          </p:nvPicPr>
          <p:blipFill>
            <a:blip r:embed="rId22"/>
            <a:srcRect/>
            <a:stretch/>
          </p:blipFill>
          <p:spPr bwMode="auto">
            <a:xfrm>
              <a:off x="2852487" y="4263956"/>
              <a:ext cx="247423" cy="247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5" name="Group 224">
            <a:extLst>
              <a:ext uri="{FF2B5EF4-FFF2-40B4-BE49-F238E27FC236}">
                <a16:creationId xmlns:a16="http://schemas.microsoft.com/office/drawing/2014/main" id="{D54E687B-5828-2F29-EF3F-C0C395CAEB8E}"/>
              </a:ext>
            </a:extLst>
          </p:cNvPr>
          <p:cNvGrpSpPr/>
          <p:nvPr/>
        </p:nvGrpSpPr>
        <p:grpSpPr>
          <a:xfrm>
            <a:off x="6029808" y="4298308"/>
            <a:ext cx="731334" cy="463856"/>
            <a:chOff x="2600411" y="4263956"/>
            <a:chExt cx="731334" cy="463856"/>
          </a:xfrm>
        </p:grpSpPr>
        <p:sp>
          <p:nvSpPr>
            <p:cNvPr id="226" name="TextBox 19">
              <a:extLst>
                <a:ext uri="{FF2B5EF4-FFF2-40B4-BE49-F238E27FC236}">
                  <a16:creationId xmlns:a16="http://schemas.microsoft.com/office/drawing/2014/main" id="{9726A181-8D02-8200-020A-6DE93B0E62FF}"/>
                </a:ext>
              </a:extLst>
            </p:cNvPr>
            <p:cNvSpPr txBox="1">
              <a:spLocks noChangeArrowheads="1"/>
            </p:cNvSpPr>
            <p:nvPr/>
          </p:nvSpPr>
          <p:spPr bwMode="auto">
            <a:xfrm>
              <a:off x="2600411" y="4512368"/>
              <a:ext cx="73133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Security Hub</a:t>
              </a:r>
            </a:p>
          </p:txBody>
        </p:sp>
        <p:pic>
          <p:nvPicPr>
            <p:cNvPr id="227" name="Graphic 8">
              <a:extLst>
                <a:ext uri="{FF2B5EF4-FFF2-40B4-BE49-F238E27FC236}">
                  <a16:creationId xmlns:a16="http://schemas.microsoft.com/office/drawing/2014/main" id="{0D793EAD-10F3-D009-F843-55ACE9BA5F91}"/>
                </a:ext>
              </a:extLst>
            </p:cNvPr>
            <p:cNvPicPr>
              <a:picLocks noChangeAspect="1" noChangeArrowheads="1"/>
            </p:cNvPicPr>
            <p:nvPr/>
          </p:nvPicPr>
          <p:blipFill>
            <a:blip r:embed="rId23"/>
            <a:srcRect/>
            <a:stretch/>
          </p:blipFill>
          <p:spPr bwMode="auto">
            <a:xfrm>
              <a:off x="2852487" y="4263956"/>
              <a:ext cx="247423" cy="247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8" name="Group 227">
            <a:extLst>
              <a:ext uri="{FF2B5EF4-FFF2-40B4-BE49-F238E27FC236}">
                <a16:creationId xmlns:a16="http://schemas.microsoft.com/office/drawing/2014/main" id="{3F60B8FE-E414-129E-C531-00D5A8C33487}"/>
              </a:ext>
            </a:extLst>
          </p:cNvPr>
          <p:cNvGrpSpPr/>
          <p:nvPr/>
        </p:nvGrpSpPr>
        <p:grpSpPr>
          <a:xfrm>
            <a:off x="7046756" y="4298308"/>
            <a:ext cx="639532" cy="463998"/>
            <a:chOff x="2659634" y="4239958"/>
            <a:chExt cx="639532" cy="463998"/>
          </a:xfrm>
        </p:grpSpPr>
        <p:sp>
          <p:nvSpPr>
            <p:cNvPr id="229" name="TextBox 19">
              <a:extLst>
                <a:ext uri="{FF2B5EF4-FFF2-40B4-BE49-F238E27FC236}">
                  <a16:creationId xmlns:a16="http://schemas.microsoft.com/office/drawing/2014/main" id="{B200C78E-00B4-45CE-5413-5F4389862F11}"/>
                </a:ext>
              </a:extLst>
            </p:cNvPr>
            <p:cNvSpPr txBox="1">
              <a:spLocks noChangeArrowheads="1"/>
            </p:cNvSpPr>
            <p:nvPr/>
          </p:nvSpPr>
          <p:spPr bwMode="auto">
            <a:xfrm>
              <a:off x="2659634" y="4488512"/>
              <a:ext cx="63953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GuardDuty</a:t>
              </a:r>
            </a:p>
          </p:txBody>
        </p:sp>
        <p:pic>
          <p:nvPicPr>
            <p:cNvPr id="230" name="Graphic 8">
              <a:extLst>
                <a:ext uri="{FF2B5EF4-FFF2-40B4-BE49-F238E27FC236}">
                  <a16:creationId xmlns:a16="http://schemas.microsoft.com/office/drawing/2014/main" id="{2BEE6127-62BD-92C9-DB2A-073478AFD8B9}"/>
                </a:ext>
              </a:extLst>
            </p:cNvPr>
            <p:cNvPicPr>
              <a:picLocks noChangeAspect="1" noChangeArrowheads="1"/>
            </p:cNvPicPr>
            <p:nvPr/>
          </p:nvPicPr>
          <p:blipFill rotWithShape="1">
            <a:blip r:embed="rId24"/>
            <a:srcRect l="30805" t="14094" r="30469" b="11119"/>
            <a:stretch/>
          </p:blipFill>
          <p:spPr bwMode="auto">
            <a:xfrm>
              <a:off x="2816294" y="4239958"/>
              <a:ext cx="297656" cy="2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4" name="Flowchart: Connector 233">
            <a:extLst>
              <a:ext uri="{FF2B5EF4-FFF2-40B4-BE49-F238E27FC236}">
                <a16:creationId xmlns:a16="http://schemas.microsoft.com/office/drawing/2014/main" id="{D0D2CF03-A252-1BC9-429E-628D4E386588}"/>
              </a:ext>
            </a:extLst>
          </p:cNvPr>
          <p:cNvSpPr>
            <a:spLocks/>
          </p:cNvSpPr>
          <p:nvPr/>
        </p:nvSpPr>
        <p:spPr>
          <a:xfrm>
            <a:off x="2040076" y="1601874"/>
            <a:ext cx="197221" cy="198000"/>
          </a:xfrm>
          <a:prstGeom prst="flowChartConnector">
            <a:avLst/>
          </a:prstGeom>
          <a:solidFill>
            <a:srgbClr val="5F9E88"/>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2</a:t>
            </a:r>
          </a:p>
        </p:txBody>
      </p:sp>
      <p:sp>
        <p:nvSpPr>
          <p:cNvPr id="235" name="Flowchart: Connector 234">
            <a:extLst>
              <a:ext uri="{FF2B5EF4-FFF2-40B4-BE49-F238E27FC236}">
                <a16:creationId xmlns:a16="http://schemas.microsoft.com/office/drawing/2014/main" id="{4FEF6D15-F398-4138-BAA0-AA49C359033C}"/>
              </a:ext>
            </a:extLst>
          </p:cNvPr>
          <p:cNvSpPr>
            <a:spLocks/>
          </p:cNvSpPr>
          <p:nvPr/>
        </p:nvSpPr>
        <p:spPr>
          <a:xfrm>
            <a:off x="3431177" y="1603752"/>
            <a:ext cx="197221" cy="198000"/>
          </a:xfrm>
          <a:prstGeom prst="flowChartConnector">
            <a:avLst/>
          </a:prstGeom>
          <a:solidFill>
            <a:srgbClr val="5F9E88"/>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3</a:t>
            </a:r>
          </a:p>
        </p:txBody>
      </p:sp>
      <p:sp>
        <p:nvSpPr>
          <p:cNvPr id="237" name="Flowchart: Connector 236">
            <a:extLst>
              <a:ext uri="{FF2B5EF4-FFF2-40B4-BE49-F238E27FC236}">
                <a16:creationId xmlns:a16="http://schemas.microsoft.com/office/drawing/2014/main" id="{5168615B-0F7B-CE30-8F57-AA1482BBDD06}"/>
              </a:ext>
            </a:extLst>
          </p:cNvPr>
          <p:cNvSpPr>
            <a:spLocks/>
          </p:cNvSpPr>
          <p:nvPr/>
        </p:nvSpPr>
        <p:spPr>
          <a:xfrm>
            <a:off x="585239" y="4224953"/>
            <a:ext cx="197221" cy="198000"/>
          </a:xfrm>
          <a:prstGeom prst="flowChartConnector">
            <a:avLst/>
          </a:prstGeom>
          <a:solidFill>
            <a:srgbClr val="5F9E88"/>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6</a:t>
            </a:r>
          </a:p>
        </p:txBody>
      </p:sp>
      <p:grpSp>
        <p:nvGrpSpPr>
          <p:cNvPr id="238" name="Group 237">
            <a:extLst>
              <a:ext uri="{FF2B5EF4-FFF2-40B4-BE49-F238E27FC236}">
                <a16:creationId xmlns:a16="http://schemas.microsoft.com/office/drawing/2014/main" id="{528C78BC-C19D-9BAF-5B87-987D2462B677}"/>
              </a:ext>
            </a:extLst>
          </p:cNvPr>
          <p:cNvGrpSpPr/>
          <p:nvPr/>
        </p:nvGrpSpPr>
        <p:grpSpPr>
          <a:xfrm>
            <a:off x="4971991" y="3347457"/>
            <a:ext cx="1021990" cy="690493"/>
            <a:chOff x="3716827" y="1190781"/>
            <a:chExt cx="1071839" cy="724173"/>
          </a:xfrm>
        </p:grpSpPr>
        <p:sp>
          <p:nvSpPr>
            <p:cNvPr id="239" name="TextBox 9">
              <a:extLst>
                <a:ext uri="{FF2B5EF4-FFF2-40B4-BE49-F238E27FC236}">
                  <a16:creationId xmlns:a16="http://schemas.microsoft.com/office/drawing/2014/main" id="{B4C136DD-2136-20A5-7E04-6D65EB29CC87}"/>
                </a:ext>
              </a:extLst>
            </p:cNvPr>
            <p:cNvSpPr txBox="1">
              <a:spLocks noChangeArrowheads="1"/>
            </p:cNvSpPr>
            <p:nvPr/>
          </p:nvSpPr>
          <p:spPr bwMode="auto">
            <a:xfrm>
              <a:off x="3716827" y="1559887"/>
              <a:ext cx="1071839" cy="355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KENDRA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Image/Doc Search</a:t>
              </a:r>
            </a:p>
          </p:txBody>
        </p:sp>
        <p:pic>
          <p:nvPicPr>
            <p:cNvPr id="240" name="Graphic 8">
              <a:extLst>
                <a:ext uri="{FF2B5EF4-FFF2-40B4-BE49-F238E27FC236}">
                  <a16:creationId xmlns:a16="http://schemas.microsoft.com/office/drawing/2014/main" id="{30E108B1-F15D-E628-867E-30EBE43601C4}"/>
                </a:ext>
              </a:extLst>
            </p:cNvPr>
            <p:cNvPicPr>
              <a:picLocks noChangeAspect="1" noChangeArrowheads="1"/>
            </p:cNvPicPr>
            <p:nvPr/>
          </p:nvPicPr>
          <p:blipFill>
            <a:blip r:embed="rId25"/>
            <a:srcRect/>
            <a:stretch/>
          </p:blipFill>
          <p:spPr bwMode="auto">
            <a:xfrm>
              <a:off x="4056538" y="1190781"/>
              <a:ext cx="385200" cy="38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 name="Group 35">
            <a:extLst>
              <a:ext uri="{FF2B5EF4-FFF2-40B4-BE49-F238E27FC236}">
                <a16:creationId xmlns:a16="http://schemas.microsoft.com/office/drawing/2014/main" id="{305BB712-EEC3-099F-A294-A872BCE9D549}"/>
              </a:ext>
            </a:extLst>
          </p:cNvPr>
          <p:cNvGrpSpPr/>
          <p:nvPr/>
        </p:nvGrpSpPr>
        <p:grpSpPr>
          <a:xfrm>
            <a:off x="10625338" y="2956207"/>
            <a:ext cx="836167" cy="919987"/>
            <a:chOff x="10729882" y="2972696"/>
            <a:chExt cx="960659" cy="1056958"/>
          </a:xfrm>
        </p:grpSpPr>
        <p:sp>
          <p:nvSpPr>
            <p:cNvPr id="41" name="TextBox 9">
              <a:extLst>
                <a:ext uri="{FF2B5EF4-FFF2-40B4-BE49-F238E27FC236}">
                  <a16:creationId xmlns:a16="http://schemas.microsoft.com/office/drawing/2014/main" id="{65D3A1AE-1DDB-8F4D-E7CD-C93B8F89A2AB}"/>
                </a:ext>
              </a:extLst>
            </p:cNvPr>
            <p:cNvSpPr txBox="1">
              <a:spLocks noChangeArrowheads="1"/>
            </p:cNvSpPr>
            <p:nvPr/>
          </p:nvSpPr>
          <p:spPr bwMode="auto">
            <a:xfrm>
              <a:off x="10729882" y="3357816"/>
              <a:ext cx="960659" cy="6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1" dirty="0">
                  <a:solidFill>
                    <a:prstClr val="black"/>
                  </a:solidFill>
                  <a:ea typeface="Amazon Ember" panose="020B0603020204020204" pitchFamily="34" charset="0"/>
                  <a:cs typeface="Arial" panose="020B0604020202020204" pitchFamily="34" charset="0"/>
                </a:rPr>
                <a:t>CodePipeline</a:t>
              </a:r>
              <a:endParaRPr kumimoji="0" lang="en-US" altLang="en-US" sz="800" b="1"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CI/CD and </a:t>
              </a:r>
              <a:r>
                <a:rPr lang="en-US" altLang="en-US" sz="800" dirty="0">
                  <a:solidFill>
                    <a:prstClr val="black"/>
                  </a:solidFill>
                  <a:ea typeface="Amazon Ember" panose="020B0603020204020204" pitchFamily="34" charset="0"/>
                  <a:cs typeface="Arial" panose="020B0604020202020204" pitchFamily="34" charset="0"/>
                </a:rPr>
                <a:t>Ve</a:t>
              </a:r>
              <a:r>
                <a:rPr kumimoji="0" lang="en-US" altLang="en-US" sz="800" b="0" i="0" u="none" strike="noStrike" kern="1200" cap="none" spc="0" normalizeH="0" baseline="0" noProof="0" dirty="0" err="1">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rsion</a:t>
              </a:r>
              <a:r>
                <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 Control </a:t>
              </a:r>
              <a:r>
                <a:rPr lang="en-US" altLang="en-US" sz="800" dirty="0">
                  <a:solidFill>
                    <a:prstClr val="black"/>
                  </a:solidFill>
                  <a:ea typeface="Amazon Ember" panose="020B0603020204020204" pitchFamily="34" charset="0"/>
                  <a:cs typeface="Arial" panose="020B0604020202020204" pitchFamily="34" charset="0"/>
                </a:rPr>
                <a:t>C</a:t>
              </a:r>
              <a:r>
                <a:rPr kumimoji="0" lang="en-US" altLang="en-US" sz="800" b="0" i="0" u="none" strike="noStrike" kern="1200" cap="none" spc="0" normalizeH="0" baseline="0" noProof="0" dirty="0" err="1">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apability</a:t>
              </a:r>
              <a:endParaRPr kumimoji="0" lang="en-US" altLang="en-US" sz="800" b="0"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endParaRPr>
            </a:p>
          </p:txBody>
        </p:sp>
        <p:pic>
          <p:nvPicPr>
            <p:cNvPr id="70" name="Graphic 17">
              <a:extLst>
                <a:ext uri="{FF2B5EF4-FFF2-40B4-BE49-F238E27FC236}">
                  <a16:creationId xmlns:a16="http://schemas.microsoft.com/office/drawing/2014/main" id="{AF64A3EA-C00A-12E1-967E-082A76C6A8A8}"/>
                </a:ext>
              </a:extLst>
            </p:cNvPr>
            <p:cNvPicPr>
              <a:picLocks noChangeAspect="1" noChangeArrowheads="1"/>
            </p:cNvPicPr>
            <p:nvPr/>
          </p:nvPicPr>
          <p:blipFill>
            <a:blip r:embed="rId26"/>
            <a:srcRect/>
            <a:stretch/>
          </p:blipFill>
          <p:spPr bwMode="auto">
            <a:xfrm>
              <a:off x="11045570" y="2972696"/>
              <a:ext cx="318805" cy="38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9" name="Straight Arrow Connector 98">
            <a:extLst>
              <a:ext uri="{FF2B5EF4-FFF2-40B4-BE49-F238E27FC236}">
                <a16:creationId xmlns:a16="http://schemas.microsoft.com/office/drawing/2014/main" id="{63640624-F44A-B788-E4E2-3B6628C302D6}"/>
              </a:ext>
            </a:extLst>
          </p:cNvPr>
          <p:cNvCxnSpPr>
            <a:cxnSpLocks/>
          </p:cNvCxnSpPr>
          <p:nvPr/>
        </p:nvCxnSpPr>
        <p:spPr>
          <a:xfrm flipH="1" flipV="1">
            <a:off x="5460949" y="3140675"/>
            <a:ext cx="0" cy="166405"/>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05" name="Straight Arrow Connector 104">
            <a:extLst>
              <a:ext uri="{FF2B5EF4-FFF2-40B4-BE49-F238E27FC236}">
                <a16:creationId xmlns:a16="http://schemas.microsoft.com/office/drawing/2014/main" id="{8F0A0502-2983-B1DA-F2F9-BD078A486FA5}"/>
              </a:ext>
            </a:extLst>
          </p:cNvPr>
          <p:cNvCxnSpPr>
            <a:cxnSpLocks/>
          </p:cNvCxnSpPr>
          <p:nvPr/>
        </p:nvCxnSpPr>
        <p:spPr>
          <a:xfrm>
            <a:off x="4434251" y="3522413"/>
            <a:ext cx="720000" cy="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207991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6BE867-4CD6-E984-BC02-71D83C4C841B}"/>
              </a:ext>
            </a:extLst>
          </p:cNvPr>
          <p:cNvSpPr>
            <a:spLocks noGrp="1"/>
          </p:cNvSpPr>
          <p:nvPr>
            <p:ph type="body" sz="quarter" idx="11"/>
          </p:nvPr>
        </p:nvSpPr>
        <p:spPr/>
        <p:txBody>
          <a:bodyPr/>
          <a:lstStyle/>
          <a:p>
            <a:r>
              <a:rPr lang="en-AU" dirty="0" err="1"/>
              <a:t>Poc</a:t>
            </a:r>
            <a:r>
              <a:rPr lang="en-AU" dirty="0"/>
              <a:t> capabilities</a:t>
            </a:r>
          </a:p>
        </p:txBody>
      </p:sp>
      <p:sp>
        <p:nvSpPr>
          <p:cNvPr id="3" name="Text Placeholder 2">
            <a:extLst>
              <a:ext uri="{FF2B5EF4-FFF2-40B4-BE49-F238E27FC236}">
                <a16:creationId xmlns:a16="http://schemas.microsoft.com/office/drawing/2014/main" id="{0149B1B9-779A-4386-0F25-C20AF0F6458E}"/>
              </a:ext>
            </a:extLst>
          </p:cNvPr>
          <p:cNvSpPr>
            <a:spLocks noGrp="1"/>
          </p:cNvSpPr>
          <p:nvPr>
            <p:ph type="body" sz="quarter" idx="13"/>
          </p:nvPr>
        </p:nvSpPr>
        <p:spPr/>
        <p:txBody>
          <a:bodyPr/>
          <a:lstStyle/>
          <a:p>
            <a:r>
              <a:rPr lang="en-AU" dirty="0"/>
              <a:t>AWS Agentic Build</a:t>
            </a:r>
          </a:p>
        </p:txBody>
      </p:sp>
      <p:sp>
        <p:nvSpPr>
          <p:cNvPr id="4" name="Rectangle 3">
            <a:extLst>
              <a:ext uri="{FF2B5EF4-FFF2-40B4-BE49-F238E27FC236}">
                <a16:creationId xmlns:a16="http://schemas.microsoft.com/office/drawing/2014/main" id="{2019394A-D052-B100-4855-74C3EE723411}"/>
              </a:ext>
            </a:extLst>
          </p:cNvPr>
          <p:cNvSpPr>
            <a:spLocks/>
          </p:cNvSpPr>
          <p:nvPr/>
        </p:nvSpPr>
        <p:spPr>
          <a:xfrm>
            <a:off x="330200" y="1618961"/>
            <a:ext cx="11508826" cy="5073939"/>
          </a:xfrm>
          <a:prstGeom prst="rect">
            <a:avLst/>
          </a:prstGeom>
          <a:solidFill>
            <a:srgbClr val="A8CCB0"/>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CE2BC1E3-0F27-17A9-D388-34AC5633A8D2}"/>
              </a:ext>
            </a:extLst>
          </p:cNvPr>
          <p:cNvSpPr>
            <a:spLocks/>
          </p:cNvSpPr>
          <p:nvPr/>
        </p:nvSpPr>
        <p:spPr bwMode="gray">
          <a:xfrm>
            <a:off x="391026" y="1697811"/>
            <a:ext cx="11369174" cy="4906189"/>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id="{E168AC13-6A5D-A2F4-CDB5-487AE36BAC5F}"/>
              </a:ext>
            </a:extLst>
          </p:cNvPr>
          <p:cNvGrpSpPr/>
          <p:nvPr/>
        </p:nvGrpSpPr>
        <p:grpSpPr>
          <a:xfrm>
            <a:off x="5601824" y="3245638"/>
            <a:ext cx="965577" cy="905267"/>
            <a:chOff x="5515187" y="3198484"/>
            <a:chExt cx="965577" cy="905267"/>
          </a:xfrm>
        </p:grpSpPr>
        <p:grpSp>
          <p:nvGrpSpPr>
            <p:cNvPr id="7" name="Group 6">
              <a:extLst>
                <a:ext uri="{FF2B5EF4-FFF2-40B4-BE49-F238E27FC236}">
                  <a16:creationId xmlns:a16="http://schemas.microsoft.com/office/drawing/2014/main" id="{AF6FBD7F-6D5F-7297-A597-86E0F962E631}"/>
                </a:ext>
              </a:extLst>
            </p:cNvPr>
            <p:cNvGrpSpPr/>
            <p:nvPr/>
          </p:nvGrpSpPr>
          <p:grpSpPr>
            <a:xfrm>
              <a:off x="5515187" y="3198484"/>
              <a:ext cx="965577" cy="905267"/>
              <a:chOff x="4999701" y="2999968"/>
              <a:chExt cx="1071839" cy="1004893"/>
            </a:xfrm>
          </p:grpSpPr>
          <p:pic>
            <p:nvPicPr>
              <p:cNvPr id="8" name="Graphic 10">
                <a:extLst>
                  <a:ext uri="{FF2B5EF4-FFF2-40B4-BE49-F238E27FC236}">
                    <a16:creationId xmlns:a16="http://schemas.microsoft.com/office/drawing/2014/main" id="{E6D7A213-7E17-1625-EC9F-81CD0C677C85}"/>
                  </a:ext>
                </a:extLst>
              </p:cNvPr>
              <p:cNvPicPr>
                <a:picLocks noChangeAspect="1" noChangeArrowheads="1"/>
              </p:cNvPicPr>
              <p:nvPr/>
            </p:nvPicPr>
            <p:blipFill>
              <a:blip r:embed="rId2"/>
              <a:srcRect/>
              <a:stretch/>
            </p:blipFill>
            <p:spPr bwMode="auto">
              <a:xfrm>
                <a:off x="5399482" y="2999968"/>
                <a:ext cx="252296" cy="252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98ADF25A-BF91-4FF8-9D30-D22729665C1D}"/>
                  </a:ext>
                </a:extLst>
              </p:cNvPr>
              <p:cNvSpPr txBox="1">
                <a:spLocks noChangeArrowheads="1"/>
              </p:cNvSpPr>
              <p:nvPr/>
            </p:nvSpPr>
            <p:spPr bwMode="auto">
              <a:xfrm>
                <a:off x="4999701" y="3765707"/>
                <a:ext cx="1071839" cy="239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1" dirty="0">
                    <a:solidFill>
                      <a:prstClr val="black"/>
                    </a:solidFill>
                    <a:ea typeface="Amazon Ember" panose="020B0603020204020204" pitchFamily="34" charset="0"/>
                    <a:cs typeface="Arial" panose="020B0604020202020204" pitchFamily="34" charset="0"/>
                  </a:rPr>
                  <a:t>Bedrock Agent</a:t>
                </a:r>
                <a:endParaRPr kumimoji="0" lang="en-US" altLang="en-US" sz="800" b="1"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endParaRPr>
              </a:p>
            </p:txBody>
          </p:sp>
        </p:grpSp>
        <p:pic>
          <p:nvPicPr>
            <p:cNvPr id="11" name="Graphic 10" descr="User with solid fill">
              <a:extLst>
                <a:ext uri="{FF2B5EF4-FFF2-40B4-BE49-F238E27FC236}">
                  <a16:creationId xmlns:a16="http://schemas.microsoft.com/office/drawing/2014/main" id="{7E8BAEF6-DF1D-872B-3019-CEF8680CC2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1778" y="3384782"/>
              <a:ext cx="532396" cy="532396"/>
            </a:xfrm>
            <a:prstGeom prst="rect">
              <a:avLst/>
            </a:prstGeom>
          </p:spPr>
        </p:pic>
      </p:grpSp>
      <p:cxnSp>
        <p:nvCxnSpPr>
          <p:cNvPr id="14" name="Straight Arrow Connector 13">
            <a:extLst>
              <a:ext uri="{FF2B5EF4-FFF2-40B4-BE49-F238E27FC236}">
                <a16:creationId xmlns:a16="http://schemas.microsoft.com/office/drawing/2014/main" id="{EB4417EA-4F84-31CF-EE3F-1688B9C5A6AE}"/>
              </a:ext>
            </a:extLst>
          </p:cNvPr>
          <p:cNvCxnSpPr/>
          <p:nvPr/>
        </p:nvCxnSpPr>
        <p:spPr>
          <a:xfrm>
            <a:off x="4130566" y="3698134"/>
            <a:ext cx="1570245"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F8F6C73-F2E7-5796-0677-E258A75F901D}"/>
              </a:ext>
            </a:extLst>
          </p:cNvPr>
          <p:cNvGrpSpPr/>
          <p:nvPr/>
        </p:nvGrpSpPr>
        <p:grpSpPr>
          <a:xfrm>
            <a:off x="3249266" y="3245638"/>
            <a:ext cx="965577" cy="905267"/>
            <a:chOff x="5515187" y="3198484"/>
            <a:chExt cx="965577" cy="905267"/>
          </a:xfrm>
        </p:grpSpPr>
        <p:grpSp>
          <p:nvGrpSpPr>
            <p:cNvPr id="16" name="Group 15">
              <a:extLst>
                <a:ext uri="{FF2B5EF4-FFF2-40B4-BE49-F238E27FC236}">
                  <a16:creationId xmlns:a16="http://schemas.microsoft.com/office/drawing/2014/main" id="{73407DD1-DD08-19BB-E20E-901316ED0995}"/>
                </a:ext>
              </a:extLst>
            </p:cNvPr>
            <p:cNvGrpSpPr/>
            <p:nvPr/>
          </p:nvGrpSpPr>
          <p:grpSpPr>
            <a:xfrm>
              <a:off x="5515187" y="3198484"/>
              <a:ext cx="965577" cy="905267"/>
              <a:chOff x="4999701" y="2999968"/>
              <a:chExt cx="1071839" cy="1004893"/>
            </a:xfrm>
          </p:grpSpPr>
          <p:pic>
            <p:nvPicPr>
              <p:cNvPr id="18" name="Graphic 10">
                <a:extLst>
                  <a:ext uri="{FF2B5EF4-FFF2-40B4-BE49-F238E27FC236}">
                    <a16:creationId xmlns:a16="http://schemas.microsoft.com/office/drawing/2014/main" id="{424E2F28-5D68-8267-5032-7E3FA24C828D}"/>
                  </a:ext>
                </a:extLst>
              </p:cNvPr>
              <p:cNvPicPr>
                <a:picLocks noChangeAspect="1" noChangeArrowheads="1"/>
              </p:cNvPicPr>
              <p:nvPr/>
            </p:nvPicPr>
            <p:blipFill>
              <a:blip r:embed="rId2"/>
              <a:srcRect/>
              <a:stretch/>
            </p:blipFill>
            <p:spPr bwMode="auto">
              <a:xfrm>
                <a:off x="5409472" y="2999968"/>
                <a:ext cx="252296" cy="252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BF176582-3C44-A2F2-BF25-531EF1FF3710}"/>
                  </a:ext>
                </a:extLst>
              </p:cNvPr>
              <p:cNvSpPr txBox="1">
                <a:spLocks noChangeArrowheads="1"/>
              </p:cNvSpPr>
              <p:nvPr/>
            </p:nvSpPr>
            <p:spPr bwMode="auto">
              <a:xfrm>
                <a:off x="4999701" y="3765707"/>
                <a:ext cx="1071839" cy="239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1" dirty="0">
                    <a:solidFill>
                      <a:prstClr val="black"/>
                    </a:solidFill>
                    <a:ea typeface="Amazon Ember" panose="020B0603020204020204" pitchFamily="34" charset="0"/>
                    <a:cs typeface="Arial" panose="020B0604020202020204" pitchFamily="34" charset="0"/>
                  </a:rPr>
                  <a:t>Knowledge Base</a:t>
                </a:r>
                <a:endParaRPr kumimoji="0" lang="en-US" altLang="en-US" sz="800" b="1"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endParaRPr>
              </a:p>
            </p:txBody>
          </p:sp>
        </p:grpSp>
        <p:pic>
          <p:nvPicPr>
            <p:cNvPr id="17" name="Graphic 16" descr="Document with solid fill">
              <a:extLst>
                <a:ext uri="{FF2B5EF4-FFF2-40B4-BE49-F238E27FC236}">
                  <a16:creationId xmlns:a16="http://schemas.microsoft.com/office/drawing/2014/main" id="{B152D67F-A2DD-F0B4-55D8-A0C2B338B97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766853" y="3431971"/>
              <a:ext cx="462244" cy="462244"/>
            </a:xfrm>
            <a:prstGeom prst="rect">
              <a:avLst/>
            </a:prstGeom>
          </p:spPr>
        </p:pic>
      </p:grpSp>
      <p:grpSp>
        <p:nvGrpSpPr>
          <p:cNvPr id="20" name="Group 19">
            <a:extLst>
              <a:ext uri="{FF2B5EF4-FFF2-40B4-BE49-F238E27FC236}">
                <a16:creationId xmlns:a16="http://schemas.microsoft.com/office/drawing/2014/main" id="{4430E36B-87F1-7A32-515B-65433F91CC5B}"/>
              </a:ext>
            </a:extLst>
          </p:cNvPr>
          <p:cNvGrpSpPr/>
          <p:nvPr/>
        </p:nvGrpSpPr>
        <p:grpSpPr>
          <a:xfrm>
            <a:off x="1995232" y="4307757"/>
            <a:ext cx="965577" cy="1028377"/>
            <a:chOff x="5515187" y="3198485"/>
            <a:chExt cx="965577" cy="1028377"/>
          </a:xfrm>
        </p:grpSpPr>
        <p:grpSp>
          <p:nvGrpSpPr>
            <p:cNvPr id="21" name="Group 20">
              <a:extLst>
                <a:ext uri="{FF2B5EF4-FFF2-40B4-BE49-F238E27FC236}">
                  <a16:creationId xmlns:a16="http://schemas.microsoft.com/office/drawing/2014/main" id="{DA352C9F-E40D-FBE5-CB16-9ADD8954BFCA}"/>
                </a:ext>
              </a:extLst>
            </p:cNvPr>
            <p:cNvGrpSpPr/>
            <p:nvPr/>
          </p:nvGrpSpPr>
          <p:grpSpPr>
            <a:xfrm>
              <a:off x="5515187" y="3198485"/>
              <a:ext cx="965577" cy="1028377"/>
              <a:chOff x="4999701" y="2999968"/>
              <a:chExt cx="1071839" cy="1141551"/>
            </a:xfrm>
          </p:grpSpPr>
          <p:pic>
            <p:nvPicPr>
              <p:cNvPr id="23" name="Graphic 10">
                <a:extLst>
                  <a:ext uri="{FF2B5EF4-FFF2-40B4-BE49-F238E27FC236}">
                    <a16:creationId xmlns:a16="http://schemas.microsoft.com/office/drawing/2014/main" id="{0F10BE63-09F3-0234-8C26-6DB6C6C3A5B3}"/>
                  </a:ext>
                </a:extLst>
              </p:cNvPr>
              <p:cNvPicPr>
                <a:picLocks noChangeAspect="1" noChangeArrowheads="1"/>
              </p:cNvPicPr>
              <p:nvPr/>
            </p:nvPicPr>
            <p:blipFill>
              <a:blip r:embed="rId7"/>
              <a:srcRect/>
              <a:stretch/>
            </p:blipFill>
            <p:spPr bwMode="auto">
              <a:xfrm>
                <a:off x="5409472" y="2999968"/>
                <a:ext cx="252296" cy="252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F0E2B848-6BF2-0AB3-2D63-4BEE21BD0B7A}"/>
                  </a:ext>
                </a:extLst>
              </p:cNvPr>
              <p:cNvSpPr txBox="1">
                <a:spLocks noChangeArrowheads="1"/>
              </p:cNvSpPr>
              <p:nvPr/>
            </p:nvSpPr>
            <p:spPr bwMode="auto">
              <a:xfrm>
                <a:off x="4999701" y="3765707"/>
                <a:ext cx="1071839" cy="37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1" dirty="0">
                    <a:solidFill>
                      <a:prstClr val="black"/>
                    </a:solidFill>
                    <a:ea typeface="Amazon Ember" panose="020B0603020204020204" pitchFamily="34" charset="0"/>
                    <a:cs typeface="Arial" panose="020B0604020202020204" pitchFamily="34" charset="0"/>
                  </a:rPr>
                  <a:t>S3 Bucket with Source Files</a:t>
                </a:r>
                <a:endParaRPr kumimoji="0" lang="en-US" altLang="en-US" sz="800" b="1"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endParaRPr>
              </a:p>
            </p:txBody>
          </p:sp>
        </p:grpSp>
        <p:pic>
          <p:nvPicPr>
            <p:cNvPr id="22" name="Graphic 21" descr="Document with solid fill">
              <a:extLst>
                <a:ext uri="{FF2B5EF4-FFF2-40B4-BE49-F238E27FC236}">
                  <a16:creationId xmlns:a16="http://schemas.microsoft.com/office/drawing/2014/main" id="{BA563C64-491B-87F8-812D-BF7D2ECD25B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766853" y="3431971"/>
              <a:ext cx="462244" cy="462244"/>
            </a:xfrm>
            <a:prstGeom prst="rect">
              <a:avLst/>
            </a:prstGeom>
          </p:spPr>
        </p:pic>
      </p:grpSp>
      <p:grpSp>
        <p:nvGrpSpPr>
          <p:cNvPr id="43" name="Group 42">
            <a:extLst>
              <a:ext uri="{FF2B5EF4-FFF2-40B4-BE49-F238E27FC236}">
                <a16:creationId xmlns:a16="http://schemas.microsoft.com/office/drawing/2014/main" id="{E12B1DE1-C2E6-8670-C197-CB36BBC0E7DC}"/>
              </a:ext>
            </a:extLst>
          </p:cNvPr>
          <p:cNvGrpSpPr/>
          <p:nvPr/>
        </p:nvGrpSpPr>
        <p:grpSpPr>
          <a:xfrm>
            <a:off x="1995232" y="2178511"/>
            <a:ext cx="965577" cy="1028377"/>
            <a:chOff x="5515187" y="3198485"/>
            <a:chExt cx="965577" cy="1028377"/>
          </a:xfrm>
        </p:grpSpPr>
        <p:grpSp>
          <p:nvGrpSpPr>
            <p:cNvPr id="44" name="Group 43">
              <a:extLst>
                <a:ext uri="{FF2B5EF4-FFF2-40B4-BE49-F238E27FC236}">
                  <a16:creationId xmlns:a16="http://schemas.microsoft.com/office/drawing/2014/main" id="{CABDCB82-854E-89EB-8299-05930DADDA60}"/>
                </a:ext>
              </a:extLst>
            </p:cNvPr>
            <p:cNvGrpSpPr/>
            <p:nvPr/>
          </p:nvGrpSpPr>
          <p:grpSpPr>
            <a:xfrm>
              <a:off x="5515187" y="3198485"/>
              <a:ext cx="965577" cy="1028377"/>
              <a:chOff x="4999701" y="2999968"/>
              <a:chExt cx="1071839" cy="1141551"/>
            </a:xfrm>
          </p:grpSpPr>
          <p:pic>
            <p:nvPicPr>
              <p:cNvPr id="46" name="Graphic 10">
                <a:extLst>
                  <a:ext uri="{FF2B5EF4-FFF2-40B4-BE49-F238E27FC236}">
                    <a16:creationId xmlns:a16="http://schemas.microsoft.com/office/drawing/2014/main" id="{71FFA923-AD2E-9EE6-1D7B-4D764D78C41C}"/>
                  </a:ext>
                </a:extLst>
              </p:cNvPr>
              <p:cNvPicPr>
                <a:picLocks noChangeAspect="1" noChangeArrowheads="1"/>
              </p:cNvPicPr>
              <p:nvPr/>
            </p:nvPicPr>
            <p:blipFill>
              <a:blip r:embed="rId10"/>
              <a:srcRect/>
              <a:stretch/>
            </p:blipFill>
            <p:spPr bwMode="auto">
              <a:xfrm>
                <a:off x="5409472" y="2999968"/>
                <a:ext cx="252296" cy="252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9">
                <a:extLst>
                  <a:ext uri="{FF2B5EF4-FFF2-40B4-BE49-F238E27FC236}">
                    <a16:creationId xmlns:a16="http://schemas.microsoft.com/office/drawing/2014/main" id="{F02AA15D-E909-2B06-D1AB-ED2E5308CB97}"/>
                  </a:ext>
                </a:extLst>
              </p:cNvPr>
              <p:cNvSpPr txBox="1">
                <a:spLocks noChangeArrowheads="1"/>
              </p:cNvSpPr>
              <p:nvPr/>
            </p:nvSpPr>
            <p:spPr bwMode="auto">
              <a:xfrm>
                <a:off x="4999701" y="3765707"/>
                <a:ext cx="1071839" cy="37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1" dirty="0">
                    <a:solidFill>
                      <a:prstClr val="black"/>
                    </a:solidFill>
                    <a:ea typeface="Amazon Ember" panose="020B0603020204020204" pitchFamily="34" charset="0"/>
                    <a:cs typeface="Arial" panose="020B0604020202020204" pitchFamily="34" charset="0"/>
                  </a:rPr>
                  <a:t>Open Search Vector Database</a:t>
                </a:r>
                <a:endParaRPr kumimoji="0" lang="en-US" altLang="en-US" sz="800" b="1"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endParaRPr>
              </a:p>
            </p:txBody>
          </p:sp>
        </p:grpSp>
        <p:pic>
          <p:nvPicPr>
            <p:cNvPr id="45" name="Graphic 44" descr="Database with solid fill">
              <a:extLst>
                <a:ext uri="{FF2B5EF4-FFF2-40B4-BE49-F238E27FC236}">
                  <a16:creationId xmlns:a16="http://schemas.microsoft.com/office/drawing/2014/main" id="{416E0A6B-96A1-2A20-6856-3959D3A6A3E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766853" y="3431971"/>
              <a:ext cx="462244" cy="462244"/>
            </a:xfrm>
            <a:prstGeom prst="rect">
              <a:avLst/>
            </a:prstGeom>
          </p:spPr>
        </p:pic>
      </p:grpSp>
      <p:cxnSp>
        <p:nvCxnSpPr>
          <p:cNvPr id="50" name="Straight Arrow Connector 49">
            <a:extLst>
              <a:ext uri="{FF2B5EF4-FFF2-40B4-BE49-F238E27FC236}">
                <a16:creationId xmlns:a16="http://schemas.microsoft.com/office/drawing/2014/main" id="{EC49D5AA-6EC9-9165-AAEB-24FC1172FF48}"/>
              </a:ext>
            </a:extLst>
          </p:cNvPr>
          <p:cNvCxnSpPr/>
          <p:nvPr/>
        </p:nvCxnSpPr>
        <p:spPr>
          <a:xfrm flipV="1">
            <a:off x="2378809" y="3245638"/>
            <a:ext cx="0" cy="905267"/>
          </a:xfrm>
          <a:prstGeom prst="straightConnector1">
            <a:avLst/>
          </a:prstGeom>
          <a:ln>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9B893DE-79D0-B7B3-1E80-8F497030B76E}"/>
              </a:ext>
            </a:extLst>
          </p:cNvPr>
          <p:cNvCxnSpPr/>
          <p:nvPr/>
        </p:nvCxnSpPr>
        <p:spPr>
          <a:xfrm>
            <a:off x="2709142" y="2706067"/>
            <a:ext cx="725660" cy="7229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2F30885-5BB6-D6DD-3802-8B24D0DAE77E}"/>
              </a:ext>
            </a:extLst>
          </p:cNvPr>
          <p:cNvCxnSpPr>
            <a:cxnSpLocks/>
          </p:cNvCxnSpPr>
          <p:nvPr/>
        </p:nvCxnSpPr>
        <p:spPr>
          <a:xfrm flipV="1">
            <a:off x="2769968" y="4229755"/>
            <a:ext cx="664834" cy="67167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E1F62C8-9CD9-E149-B630-9DB92EB65A4D}"/>
              </a:ext>
            </a:extLst>
          </p:cNvPr>
          <p:cNvCxnSpPr/>
          <p:nvPr/>
        </p:nvCxnSpPr>
        <p:spPr>
          <a:xfrm flipV="1">
            <a:off x="2527184" y="3245638"/>
            <a:ext cx="0" cy="905267"/>
          </a:xfrm>
          <a:prstGeom prst="straightConnector1">
            <a:avLst/>
          </a:prstGeom>
          <a:ln>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50DE6A-E45F-9544-A28D-733AD33D6003}"/>
              </a:ext>
            </a:extLst>
          </p:cNvPr>
          <p:cNvSpPr txBox="1"/>
          <p:nvPr/>
        </p:nvSpPr>
        <p:spPr>
          <a:xfrm>
            <a:off x="1159655" y="3596057"/>
            <a:ext cx="1471258" cy="461665"/>
          </a:xfrm>
          <a:prstGeom prst="rect">
            <a:avLst/>
          </a:prstGeom>
          <a:noFill/>
        </p:spPr>
        <p:txBody>
          <a:bodyPr wrap="square" lIns="0" tIns="0" rIns="0" bIns="0" rtlCol="0">
            <a:spAutoFit/>
          </a:bodyPr>
          <a:lstStyle/>
          <a:p>
            <a:pPr>
              <a:spcBef>
                <a:spcPts val="600"/>
              </a:spcBef>
              <a:buSzPct val="100000"/>
            </a:pPr>
            <a:r>
              <a:rPr lang="en-AU" sz="1000" dirty="0">
                <a:solidFill>
                  <a:srgbClr val="313131"/>
                </a:solidFill>
              </a:rPr>
              <a:t>Ingested internally through data sync pipelines</a:t>
            </a:r>
          </a:p>
        </p:txBody>
      </p:sp>
      <p:pic>
        <p:nvPicPr>
          <p:cNvPr id="61" name="Graphic 60" descr="Chat with solid fill">
            <a:extLst>
              <a:ext uri="{FF2B5EF4-FFF2-40B4-BE49-F238E27FC236}">
                <a16:creationId xmlns:a16="http://schemas.microsoft.com/office/drawing/2014/main" id="{11F8D641-0C91-2B03-58DD-F76EDAB9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27412" y="4878934"/>
            <a:ext cx="914400" cy="914400"/>
          </a:xfrm>
          <a:prstGeom prst="rect">
            <a:avLst/>
          </a:prstGeom>
        </p:spPr>
      </p:pic>
      <p:sp>
        <p:nvSpPr>
          <p:cNvPr id="62" name="TextBox 9">
            <a:extLst>
              <a:ext uri="{FF2B5EF4-FFF2-40B4-BE49-F238E27FC236}">
                <a16:creationId xmlns:a16="http://schemas.microsoft.com/office/drawing/2014/main" id="{C4F8D82C-6C8A-A10E-63DC-A799DEAA1714}"/>
              </a:ext>
            </a:extLst>
          </p:cNvPr>
          <p:cNvSpPr txBox="1">
            <a:spLocks noChangeArrowheads="1"/>
          </p:cNvSpPr>
          <p:nvPr/>
        </p:nvSpPr>
        <p:spPr bwMode="auto">
          <a:xfrm>
            <a:off x="5576235" y="5657238"/>
            <a:ext cx="96557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User Query</a:t>
            </a:r>
          </a:p>
        </p:txBody>
      </p:sp>
      <p:cxnSp>
        <p:nvCxnSpPr>
          <p:cNvPr id="63" name="Straight Arrow Connector 62">
            <a:extLst>
              <a:ext uri="{FF2B5EF4-FFF2-40B4-BE49-F238E27FC236}">
                <a16:creationId xmlns:a16="http://schemas.microsoft.com/office/drawing/2014/main" id="{D1D8B39F-C9BA-29C4-AD6E-D6DCE4A93B5B}"/>
              </a:ext>
            </a:extLst>
          </p:cNvPr>
          <p:cNvCxnSpPr>
            <a:cxnSpLocks/>
          </p:cNvCxnSpPr>
          <p:nvPr/>
        </p:nvCxnSpPr>
        <p:spPr>
          <a:xfrm flipV="1">
            <a:off x="6096000" y="4150905"/>
            <a:ext cx="0" cy="846675"/>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BC44468-073D-8E0E-2E1B-3322D69E04B2}"/>
              </a:ext>
            </a:extLst>
          </p:cNvPr>
          <p:cNvSpPr txBox="1"/>
          <p:nvPr/>
        </p:nvSpPr>
        <p:spPr>
          <a:xfrm>
            <a:off x="4190163" y="2937861"/>
            <a:ext cx="1471258" cy="615553"/>
          </a:xfrm>
          <a:prstGeom prst="rect">
            <a:avLst/>
          </a:prstGeom>
          <a:noFill/>
        </p:spPr>
        <p:txBody>
          <a:bodyPr wrap="square" lIns="0" tIns="0" rIns="0" bIns="0" rtlCol="0">
            <a:spAutoFit/>
          </a:bodyPr>
          <a:lstStyle/>
          <a:p>
            <a:pPr>
              <a:spcBef>
                <a:spcPts val="600"/>
              </a:spcBef>
              <a:buSzPct val="100000"/>
            </a:pPr>
            <a:r>
              <a:rPr lang="en-AU" sz="1000" dirty="0">
                <a:solidFill>
                  <a:srgbClr val="313131"/>
                </a:solidFill>
              </a:rPr>
              <a:t>Knowledge base is configured separately and *associated* with an agent</a:t>
            </a:r>
          </a:p>
        </p:txBody>
      </p:sp>
      <p:sp>
        <p:nvSpPr>
          <p:cNvPr id="67" name="Rectangle 66">
            <a:extLst>
              <a:ext uri="{FF2B5EF4-FFF2-40B4-BE49-F238E27FC236}">
                <a16:creationId xmlns:a16="http://schemas.microsoft.com/office/drawing/2014/main" id="{04DA7290-DBF3-7154-12D7-60C55331E1FC}"/>
              </a:ext>
            </a:extLst>
          </p:cNvPr>
          <p:cNvSpPr/>
          <p:nvPr/>
        </p:nvSpPr>
        <p:spPr bwMode="gray">
          <a:xfrm>
            <a:off x="884122" y="2040747"/>
            <a:ext cx="8598736" cy="4020938"/>
          </a:xfrm>
          <a:prstGeom prst="rect">
            <a:avLst/>
          </a:prstGeom>
          <a:noFill/>
          <a:ln w="19050" algn="ctr">
            <a:solidFill>
              <a:srgbClr val="7030A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cxnSp>
        <p:nvCxnSpPr>
          <p:cNvPr id="69" name="Straight Arrow Connector 68">
            <a:extLst>
              <a:ext uri="{FF2B5EF4-FFF2-40B4-BE49-F238E27FC236}">
                <a16:creationId xmlns:a16="http://schemas.microsoft.com/office/drawing/2014/main" id="{C3BA2C8A-116B-4046-67AA-9F0B269C5659}"/>
              </a:ext>
            </a:extLst>
          </p:cNvPr>
          <p:cNvCxnSpPr/>
          <p:nvPr/>
        </p:nvCxnSpPr>
        <p:spPr>
          <a:xfrm>
            <a:off x="6691470" y="3784768"/>
            <a:ext cx="158657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hat bubble with solid fill">
            <a:extLst>
              <a:ext uri="{FF2B5EF4-FFF2-40B4-BE49-F238E27FC236}">
                <a16:creationId xmlns:a16="http://schemas.microsoft.com/office/drawing/2014/main" id="{00216ADC-3718-5F86-A972-C13DFEBF687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577430" y="3458229"/>
            <a:ext cx="653077" cy="653077"/>
          </a:xfrm>
          <a:prstGeom prst="rect">
            <a:avLst/>
          </a:prstGeom>
        </p:spPr>
      </p:pic>
      <p:sp>
        <p:nvSpPr>
          <p:cNvPr id="72" name="TextBox 9">
            <a:extLst>
              <a:ext uri="{FF2B5EF4-FFF2-40B4-BE49-F238E27FC236}">
                <a16:creationId xmlns:a16="http://schemas.microsoft.com/office/drawing/2014/main" id="{60EEC2C6-D910-6593-548E-5E74D2036D4A}"/>
              </a:ext>
            </a:extLst>
          </p:cNvPr>
          <p:cNvSpPr txBox="1">
            <a:spLocks noChangeArrowheads="1"/>
          </p:cNvSpPr>
          <p:nvPr/>
        </p:nvSpPr>
        <p:spPr bwMode="auto">
          <a:xfrm>
            <a:off x="8421179" y="4014311"/>
            <a:ext cx="96557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prstClr val="black"/>
                </a:solidFill>
                <a:effectLst/>
                <a:uLnTx/>
                <a:uFillTx/>
                <a:latin typeface="Calibri" panose="020F0502020204030204" pitchFamily="34" charset="0"/>
                <a:ea typeface="Amazon Ember" panose="020B0603020204020204" pitchFamily="34" charset="0"/>
                <a:cs typeface="Arial" panose="020B0604020202020204" pitchFamily="34" charset="0"/>
              </a:rPr>
              <a:t>Output</a:t>
            </a:r>
          </a:p>
        </p:txBody>
      </p:sp>
      <p:sp>
        <p:nvSpPr>
          <p:cNvPr id="73" name="TextBox 72">
            <a:extLst>
              <a:ext uri="{FF2B5EF4-FFF2-40B4-BE49-F238E27FC236}">
                <a16:creationId xmlns:a16="http://schemas.microsoft.com/office/drawing/2014/main" id="{196ADC12-CEC9-CC27-9A2D-325C7CD49000}"/>
              </a:ext>
            </a:extLst>
          </p:cNvPr>
          <p:cNvSpPr txBox="1"/>
          <p:nvPr/>
        </p:nvSpPr>
        <p:spPr>
          <a:xfrm>
            <a:off x="6674894" y="3929083"/>
            <a:ext cx="1787859" cy="1231106"/>
          </a:xfrm>
          <a:prstGeom prst="rect">
            <a:avLst/>
          </a:prstGeom>
          <a:noFill/>
        </p:spPr>
        <p:txBody>
          <a:bodyPr wrap="square" lIns="0" tIns="0" rIns="0" bIns="0" rtlCol="0">
            <a:spAutoFit/>
          </a:bodyPr>
          <a:lstStyle/>
          <a:p>
            <a:pPr>
              <a:spcBef>
                <a:spcPts val="600"/>
              </a:spcBef>
              <a:buSzPct val="100000"/>
            </a:pPr>
            <a:r>
              <a:rPr lang="en-AU" sz="1000" dirty="0">
                <a:solidFill>
                  <a:srgbClr val="313131"/>
                </a:solidFill>
              </a:rPr>
              <a:t>Agent Orchestration can be customised through 4 steps: </a:t>
            </a:r>
            <a:r>
              <a:rPr lang="en-AU" sz="1000" i="1" dirty="0">
                <a:solidFill>
                  <a:srgbClr val="313131"/>
                </a:solidFill>
              </a:rPr>
              <a:t>Pre-Processing</a:t>
            </a:r>
            <a:r>
              <a:rPr lang="en-AU" sz="1000" dirty="0">
                <a:solidFill>
                  <a:srgbClr val="313131"/>
                </a:solidFill>
              </a:rPr>
              <a:t>, </a:t>
            </a:r>
            <a:r>
              <a:rPr lang="en-AU" sz="1000" i="1" dirty="0">
                <a:solidFill>
                  <a:srgbClr val="313131"/>
                </a:solidFill>
              </a:rPr>
              <a:t>Orchestration</a:t>
            </a:r>
            <a:r>
              <a:rPr lang="en-AU" sz="1000" dirty="0">
                <a:solidFill>
                  <a:srgbClr val="313131"/>
                </a:solidFill>
              </a:rPr>
              <a:t>, </a:t>
            </a:r>
            <a:r>
              <a:rPr lang="en-AU" sz="1000" i="1" dirty="0">
                <a:solidFill>
                  <a:srgbClr val="313131"/>
                </a:solidFill>
              </a:rPr>
              <a:t>KB response Generation</a:t>
            </a:r>
            <a:r>
              <a:rPr lang="en-AU" sz="1000" dirty="0">
                <a:solidFill>
                  <a:srgbClr val="313131"/>
                </a:solidFill>
              </a:rPr>
              <a:t>, and </a:t>
            </a:r>
            <a:r>
              <a:rPr lang="en-AU" sz="1000" i="1" dirty="0">
                <a:solidFill>
                  <a:srgbClr val="313131"/>
                </a:solidFill>
              </a:rPr>
              <a:t>Post-Processing. </a:t>
            </a:r>
            <a:r>
              <a:rPr lang="en-AU" sz="1000" dirty="0">
                <a:solidFill>
                  <a:srgbClr val="313131"/>
                </a:solidFill>
              </a:rPr>
              <a:t>This can be parsed as Lambda functions, or with very targeted prompt engineering</a:t>
            </a:r>
            <a:endParaRPr lang="en-AU" sz="1000" i="1" dirty="0">
              <a:solidFill>
                <a:srgbClr val="313131"/>
              </a:solidFill>
            </a:endParaRPr>
          </a:p>
        </p:txBody>
      </p:sp>
      <p:pic>
        <p:nvPicPr>
          <p:cNvPr id="1026" name="Picture 2" descr="Terraform Icons, Logos, Symbols – Free Download PNG, SVG">
            <a:extLst>
              <a:ext uri="{FF2B5EF4-FFF2-40B4-BE49-F238E27FC236}">
                <a16:creationId xmlns:a16="http://schemas.microsoft.com/office/drawing/2014/main" id="{207AD101-2C38-FFA8-FA20-718799D0613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68396" y="1817190"/>
            <a:ext cx="1051144" cy="1051144"/>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658C1192-8DDF-864F-10E2-8699CC56C327}"/>
              </a:ext>
            </a:extLst>
          </p:cNvPr>
          <p:cNvSpPr txBox="1"/>
          <p:nvPr/>
        </p:nvSpPr>
        <p:spPr>
          <a:xfrm>
            <a:off x="9822393" y="3094694"/>
            <a:ext cx="1787859" cy="1523494"/>
          </a:xfrm>
          <a:prstGeom prst="rect">
            <a:avLst/>
          </a:prstGeom>
          <a:noFill/>
        </p:spPr>
        <p:txBody>
          <a:bodyPr wrap="square" lIns="0" tIns="0" rIns="0" bIns="0" rtlCol="0">
            <a:spAutoFit/>
          </a:bodyPr>
          <a:lstStyle/>
          <a:p>
            <a:pPr>
              <a:spcBef>
                <a:spcPts val="600"/>
              </a:spcBef>
              <a:buSzPct val="100000"/>
            </a:pPr>
            <a:r>
              <a:rPr lang="en-AU" sz="1100" dirty="0">
                <a:solidFill>
                  <a:srgbClr val="313131"/>
                </a:solidFill>
              </a:rPr>
              <a:t>All infrastructure is managed by Terraform, which will include a robust script for creation of collections, indexes, knowledge bases, agents, and after the session, the deletion of all of these resources </a:t>
            </a:r>
            <a:endParaRPr lang="en-AU" sz="1100" i="1" dirty="0">
              <a:solidFill>
                <a:srgbClr val="313131"/>
              </a:solidFill>
            </a:endParaRPr>
          </a:p>
        </p:txBody>
      </p:sp>
    </p:spTree>
    <p:extLst>
      <p:ext uri="{BB962C8B-B14F-4D97-AF65-F5344CB8AC3E}">
        <p14:creationId xmlns:p14="http://schemas.microsoft.com/office/powerpoint/2010/main" val="1078586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43CBBA-673B-3D79-BBB0-91B5B56F3DE3}"/>
              </a:ext>
            </a:extLst>
          </p:cNvPr>
          <p:cNvSpPr>
            <a:spLocks noGrp="1"/>
          </p:cNvSpPr>
          <p:nvPr>
            <p:ph type="body" sz="quarter" idx="11"/>
          </p:nvPr>
        </p:nvSpPr>
        <p:spPr/>
        <p:txBody>
          <a:bodyPr/>
          <a:lstStyle/>
          <a:p>
            <a:r>
              <a:rPr lang="en-AU" dirty="0"/>
              <a:t>xx</a:t>
            </a:r>
          </a:p>
        </p:txBody>
      </p:sp>
      <p:sp>
        <p:nvSpPr>
          <p:cNvPr id="3" name="Text Placeholder 2">
            <a:extLst>
              <a:ext uri="{FF2B5EF4-FFF2-40B4-BE49-F238E27FC236}">
                <a16:creationId xmlns:a16="http://schemas.microsoft.com/office/drawing/2014/main" id="{837092BE-ACCF-51A1-977E-4A5349041C3E}"/>
              </a:ext>
            </a:extLst>
          </p:cNvPr>
          <p:cNvSpPr>
            <a:spLocks noGrp="1"/>
          </p:cNvSpPr>
          <p:nvPr>
            <p:ph type="body" sz="quarter" idx="13"/>
          </p:nvPr>
        </p:nvSpPr>
        <p:spPr/>
        <p:txBody>
          <a:bodyPr/>
          <a:lstStyle/>
          <a:p>
            <a:r>
              <a:rPr lang="en-AU" dirty="0"/>
              <a:t>Containerised Build Draft</a:t>
            </a:r>
          </a:p>
        </p:txBody>
      </p:sp>
      <p:sp>
        <p:nvSpPr>
          <p:cNvPr id="4" name="Rectangle 3">
            <a:extLst>
              <a:ext uri="{FF2B5EF4-FFF2-40B4-BE49-F238E27FC236}">
                <a16:creationId xmlns:a16="http://schemas.microsoft.com/office/drawing/2014/main" id="{E30FDCBF-3333-41DB-DC86-AF67A5025895}"/>
              </a:ext>
            </a:extLst>
          </p:cNvPr>
          <p:cNvSpPr/>
          <p:nvPr/>
        </p:nvSpPr>
        <p:spPr bwMode="gray">
          <a:xfrm>
            <a:off x="695497" y="1357746"/>
            <a:ext cx="2243645" cy="61375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err="1">
                <a:solidFill>
                  <a:schemeClr val="bg1"/>
                </a:solidFill>
              </a:rPr>
              <a:t>Ollama</a:t>
            </a:r>
            <a:r>
              <a:rPr lang="en-AU" sz="1050" b="1" dirty="0">
                <a:solidFill>
                  <a:schemeClr val="bg1"/>
                </a:solidFill>
              </a:rPr>
              <a:t> – Inference Engine</a:t>
            </a:r>
          </a:p>
        </p:txBody>
      </p:sp>
      <p:sp>
        <p:nvSpPr>
          <p:cNvPr id="5" name="Rectangle 4">
            <a:extLst>
              <a:ext uri="{FF2B5EF4-FFF2-40B4-BE49-F238E27FC236}">
                <a16:creationId xmlns:a16="http://schemas.microsoft.com/office/drawing/2014/main" id="{1BC18559-D674-6D65-97CC-84B9C63ECC6C}"/>
              </a:ext>
            </a:extLst>
          </p:cNvPr>
          <p:cNvSpPr/>
          <p:nvPr/>
        </p:nvSpPr>
        <p:spPr bwMode="gray">
          <a:xfrm>
            <a:off x="695497" y="2125725"/>
            <a:ext cx="2243645" cy="61375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a:solidFill>
                  <a:schemeClr val="bg1"/>
                </a:solidFill>
              </a:rPr>
              <a:t>Minio</a:t>
            </a:r>
          </a:p>
          <a:p>
            <a:pPr algn="ctr">
              <a:lnSpc>
                <a:spcPct val="106000"/>
              </a:lnSpc>
              <a:buFont typeface="Wingdings 2" pitchFamily="18" charset="2"/>
              <a:buNone/>
            </a:pPr>
            <a:r>
              <a:rPr lang="en-AU" sz="1050" b="1" dirty="0">
                <a:solidFill>
                  <a:schemeClr val="bg1"/>
                </a:solidFill>
              </a:rPr>
              <a:t>- Document Storage (s3 compatible)</a:t>
            </a:r>
          </a:p>
        </p:txBody>
      </p:sp>
      <p:sp>
        <p:nvSpPr>
          <p:cNvPr id="6" name="Rectangle 5">
            <a:extLst>
              <a:ext uri="{FF2B5EF4-FFF2-40B4-BE49-F238E27FC236}">
                <a16:creationId xmlns:a16="http://schemas.microsoft.com/office/drawing/2014/main" id="{7A666B92-2525-F386-5806-2A4C77972C36}"/>
              </a:ext>
            </a:extLst>
          </p:cNvPr>
          <p:cNvSpPr/>
          <p:nvPr/>
        </p:nvSpPr>
        <p:spPr bwMode="gray">
          <a:xfrm>
            <a:off x="695497" y="2893704"/>
            <a:ext cx="2243645" cy="61375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err="1">
                <a:solidFill>
                  <a:schemeClr val="bg1"/>
                </a:solidFill>
              </a:rPr>
              <a:t>Keycloak</a:t>
            </a:r>
            <a:endParaRPr lang="en-AU" sz="1050" b="1" dirty="0">
              <a:solidFill>
                <a:schemeClr val="bg1"/>
              </a:solidFill>
            </a:endParaRPr>
          </a:p>
          <a:p>
            <a:pPr algn="ctr">
              <a:lnSpc>
                <a:spcPct val="106000"/>
              </a:lnSpc>
              <a:buFont typeface="Wingdings 2" pitchFamily="18" charset="2"/>
              <a:buNone/>
            </a:pPr>
            <a:r>
              <a:rPr lang="en-AU" sz="1050" b="1" dirty="0">
                <a:solidFill>
                  <a:schemeClr val="bg1"/>
                </a:solidFill>
              </a:rPr>
              <a:t>- Authentication and Login</a:t>
            </a:r>
          </a:p>
        </p:txBody>
      </p:sp>
      <p:sp>
        <p:nvSpPr>
          <p:cNvPr id="7" name="Rectangle 6">
            <a:extLst>
              <a:ext uri="{FF2B5EF4-FFF2-40B4-BE49-F238E27FC236}">
                <a16:creationId xmlns:a16="http://schemas.microsoft.com/office/drawing/2014/main" id="{B5069106-BA07-1842-1E27-D0D4322CA780}"/>
              </a:ext>
            </a:extLst>
          </p:cNvPr>
          <p:cNvSpPr/>
          <p:nvPr/>
        </p:nvSpPr>
        <p:spPr bwMode="gray">
          <a:xfrm>
            <a:off x="695497" y="3661683"/>
            <a:ext cx="2243645" cy="61375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a:solidFill>
                  <a:schemeClr val="bg1"/>
                </a:solidFill>
              </a:rPr>
              <a:t>Qdrant – Vector Database</a:t>
            </a:r>
          </a:p>
        </p:txBody>
      </p:sp>
      <p:sp>
        <p:nvSpPr>
          <p:cNvPr id="8" name="Rectangle 7">
            <a:extLst>
              <a:ext uri="{FF2B5EF4-FFF2-40B4-BE49-F238E27FC236}">
                <a16:creationId xmlns:a16="http://schemas.microsoft.com/office/drawing/2014/main" id="{2CAC5D2E-877C-1643-0C8C-A8E37D3A83D9}"/>
              </a:ext>
            </a:extLst>
          </p:cNvPr>
          <p:cNvSpPr/>
          <p:nvPr/>
        </p:nvSpPr>
        <p:spPr bwMode="gray">
          <a:xfrm>
            <a:off x="695497" y="4429662"/>
            <a:ext cx="2243645" cy="61375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a:solidFill>
                  <a:schemeClr val="bg1"/>
                </a:solidFill>
              </a:rPr>
              <a:t>RabbitMQ – Queue Manager</a:t>
            </a:r>
          </a:p>
        </p:txBody>
      </p:sp>
      <p:sp>
        <p:nvSpPr>
          <p:cNvPr id="9" name="Rectangle 8">
            <a:extLst>
              <a:ext uri="{FF2B5EF4-FFF2-40B4-BE49-F238E27FC236}">
                <a16:creationId xmlns:a16="http://schemas.microsoft.com/office/drawing/2014/main" id="{31B9C429-556D-2061-3E15-A6EDDD781481}"/>
              </a:ext>
            </a:extLst>
          </p:cNvPr>
          <p:cNvSpPr/>
          <p:nvPr/>
        </p:nvSpPr>
        <p:spPr bwMode="gray">
          <a:xfrm>
            <a:off x="695497" y="5197641"/>
            <a:ext cx="2243645" cy="61375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a:solidFill>
                  <a:schemeClr val="bg1"/>
                </a:solidFill>
              </a:rPr>
              <a:t>Postgres – Relational Database</a:t>
            </a:r>
          </a:p>
        </p:txBody>
      </p:sp>
      <p:sp>
        <p:nvSpPr>
          <p:cNvPr id="10" name="Rectangle 9">
            <a:extLst>
              <a:ext uri="{FF2B5EF4-FFF2-40B4-BE49-F238E27FC236}">
                <a16:creationId xmlns:a16="http://schemas.microsoft.com/office/drawing/2014/main" id="{F1494E03-4AEB-A85B-8AAB-BB2608394424}"/>
              </a:ext>
            </a:extLst>
          </p:cNvPr>
          <p:cNvSpPr/>
          <p:nvPr/>
        </p:nvSpPr>
        <p:spPr bwMode="gray">
          <a:xfrm>
            <a:off x="-4494788" y="961520"/>
            <a:ext cx="1619623" cy="1296894"/>
          </a:xfrm>
          <a:prstGeom prst="rect">
            <a:avLst/>
          </a:prstGeom>
          <a:solidFill>
            <a:schemeClr val="accent6">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a:solidFill>
                  <a:schemeClr val="bg1"/>
                </a:solidFill>
              </a:rPr>
              <a:t>Web</a:t>
            </a:r>
          </a:p>
        </p:txBody>
      </p:sp>
      <p:sp>
        <p:nvSpPr>
          <p:cNvPr id="11" name="Rectangle 10">
            <a:extLst>
              <a:ext uri="{FF2B5EF4-FFF2-40B4-BE49-F238E27FC236}">
                <a16:creationId xmlns:a16="http://schemas.microsoft.com/office/drawing/2014/main" id="{29DB57B0-2F72-05C0-4156-2C1D163451E4}"/>
              </a:ext>
            </a:extLst>
          </p:cNvPr>
          <p:cNvSpPr/>
          <p:nvPr/>
        </p:nvSpPr>
        <p:spPr bwMode="gray">
          <a:xfrm>
            <a:off x="-4494788" y="2394124"/>
            <a:ext cx="1619623" cy="1296894"/>
          </a:xfrm>
          <a:prstGeom prst="rect">
            <a:avLst/>
          </a:prstGeom>
          <a:solidFill>
            <a:schemeClr val="accent6">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a:solidFill>
                  <a:schemeClr val="bg1"/>
                </a:solidFill>
              </a:rPr>
              <a:t>API</a:t>
            </a:r>
          </a:p>
        </p:txBody>
      </p:sp>
      <p:sp>
        <p:nvSpPr>
          <p:cNvPr id="12" name="Rectangle 11">
            <a:extLst>
              <a:ext uri="{FF2B5EF4-FFF2-40B4-BE49-F238E27FC236}">
                <a16:creationId xmlns:a16="http://schemas.microsoft.com/office/drawing/2014/main" id="{08E94069-4143-CC30-12DB-55131A51EA6F}"/>
              </a:ext>
            </a:extLst>
          </p:cNvPr>
          <p:cNvSpPr/>
          <p:nvPr/>
        </p:nvSpPr>
        <p:spPr bwMode="gray">
          <a:xfrm>
            <a:off x="-4494788" y="3859904"/>
            <a:ext cx="1619623" cy="1296894"/>
          </a:xfrm>
          <a:prstGeom prst="rect">
            <a:avLst/>
          </a:prstGeom>
          <a:solidFill>
            <a:schemeClr val="accent6">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err="1">
                <a:solidFill>
                  <a:schemeClr val="bg1"/>
                </a:solidFill>
              </a:rPr>
              <a:t>Taskexecutor</a:t>
            </a:r>
            <a:endParaRPr lang="en-AU" sz="1050" b="1" dirty="0">
              <a:solidFill>
                <a:schemeClr val="bg1"/>
              </a:solidFill>
            </a:endParaRPr>
          </a:p>
        </p:txBody>
      </p:sp>
      <p:sp>
        <p:nvSpPr>
          <p:cNvPr id="13" name="Rectangle 12">
            <a:extLst>
              <a:ext uri="{FF2B5EF4-FFF2-40B4-BE49-F238E27FC236}">
                <a16:creationId xmlns:a16="http://schemas.microsoft.com/office/drawing/2014/main" id="{1D12D122-1259-2BF9-0D4B-AC95F9B77BDD}"/>
              </a:ext>
            </a:extLst>
          </p:cNvPr>
          <p:cNvSpPr/>
          <p:nvPr/>
        </p:nvSpPr>
        <p:spPr bwMode="gray">
          <a:xfrm>
            <a:off x="-4494788" y="5391305"/>
            <a:ext cx="1619623" cy="1296894"/>
          </a:xfrm>
          <a:prstGeom prst="rect">
            <a:avLst/>
          </a:prstGeom>
          <a:solidFill>
            <a:schemeClr val="accent6">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a:solidFill>
                  <a:schemeClr val="bg1"/>
                </a:solidFill>
              </a:rPr>
              <a:t>Pipelines</a:t>
            </a:r>
          </a:p>
        </p:txBody>
      </p:sp>
      <p:sp>
        <p:nvSpPr>
          <p:cNvPr id="14" name="Rectangle 13">
            <a:extLst>
              <a:ext uri="{FF2B5EF4-FFF2-40B4-BE49-F238E27FC236}">
                <a16:creationId xmlns:a16="http://schemas.microsoft.com/office/drawing/2014/main" id="{55F7343A-D343-D309-732C-21DEFAD6E6F8}"/>
              </a:ext>
            </a:extLst>
          </p:cNvPr>
          <p:cNvSpPr/>
          <p:nvPr/>
        </p:nvSpPr>
        <p:spPr bwMode="gray">
          <a:xfrm>
            <a:off x="695497" y="5965618"/>
            <a:ext cx="2243645" cy="61375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err="1">
                <a:solidFill>
                  <a:schemeClr val="bg1"/>
                </a:solidFill>
              </a:rPr>
              <a:t>Valkey</a:t>
            </a:r>
            <a:r>
              <a:rPr lang="en-AU" sz="1050" b="1" dirty="0">
                <a:solidFill>
                  <a:schemeClr val="bg1"/>
                </a:solidFill>
              </a:rPr>
              <a:t> – Cache Manager (Redis equivalent)</a:t>
            </a:r>
          </a:p>
        </p:txBody>
      </p:sp>
      <p:sp>
        <p:nvSpPr>
          <p:cNvPr id="15" name="Rectangle 14">
            <a:extLst>
              <a:ext uri="{FF2B5EF4-FFF2-40B4-BE49-F238E27FC236}">
                <a16:creationId xmlns:a16="http://schemas.microsoft.com/office/drawing/2014/main" id="{05866E67-4DCC-58D2-805E-002F5A09C39E}"/>
              </a:ext>
            </a:extLst>
          </p:cNvPr>
          <p:cNvSpPr/>
          <p:nvPr/>
        </p:nvSpPr>
        <p:spPr bwMode="gray">
          <a:xfrm>
            <a:off x="3047901" y="3313331"/>
            <a:ext cx="1433372" cy="755374"/>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Query</a:t>
            </a:r>
          </a:p>
        </p:txBody>
      </p:sp>
      <p:cxnSp>
        <p:nvCxnSpPr>
          <p:cNvPr id="17" name="Straight Arrow Connector 16">
            <a:extLst>
              <a:ext uri="{FF2B5EF4-FFF2-40B4-BE49-F238E27FC236}">
                <a16:creationId xmlns:a16="http://schemas.microsoft.com/office/drawing/2014/main" id="{49492E69-9868-BB32-9E17-F1BBBCC9B20C}"/>
              </a:ext>
            </a:extLst>
          </p:cNvPr>
          <p:cNvCxnSpPr>
            <a:cxnSpLocks/>
          </p:cNvCxnSpPr>
          <p:nvPr/>
        </p:nvCxnSpPr>
        <p:spPr>
          <a:xfrm>
            <a:off x="4582125" y="3691018"/>
            <a:ext cx="655983"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B5282B0-B129-2E3B-628E-8B054CC01B9A}"/>
              </a:ext>
            </a:extLst>
          </p:cNvPr>
          <p:cNvSpPr/>
          <p:nvPr/>
        </p:nvSpPr>
        <p:spPr bwMode="gray">
          <a:xfrm>
            <a:off x="5387487" y="3283996"/>
            <a:ext cx="962343" cy="755374"/>
          </a:xfrm>
          <a:prstGeom prst="rect">
            <a:avLst/>
          </a:prstGeom>
          <a:solidFill>
            <a:schemeClr val="accent6">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a:solidFill>
                  <a:schemeClr val="bg1"/>
                </a:solidFill>
              </a:rPr>
              <a:t>Web – Rest call to Pipelines</a:t>
            </a:r>
          </a:p>
        </p:txBody>
      </p:sp>
      <p:sp>
        <p:nvSpPr>
          <p:cNvPr id="22" name="Rectangle 21">
            <a:extLst>
              <a:ext uri="{FF2B5EF4-FFF2-40B4-BE49-F238E27FC236}">
                <a16:creationId xmlns:a16="http://schemas.microsoft.com/office/drawing/2014/main" id="{FAFC47BF-89F7-55BB-A08A-B074EE76FCA7}"/>
              </a:ext>
            </a:extLst>
          </p:cNvPr>
          <p:cNvSpPr/>
          <p:nvPr/>
        </p:nvSpPr>
        <p:spPr bwMode="gray">
          <a:xfrm>
            <a:off x="6497811" y="3283996"/>
            <a:ext cx="962343" cy="755374"/>
          </a:xfrm>
          <a:prstGeom prst="rect">
            <a:avLst/>
          </a:prstGeom>
          <a:solidFill>
            <a:schemeClr val="accent6">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a:solidFill>
                  <a:schemeClr val="bg1"/>
                </a:solidFill>
              </a:rPr>
              <a:t>Pipelines</a:t>
            </a:r>
          </a:p>
          <a:p>
            <a:pPr algn="ctr">
              <a:lnSpc>
                <a:spcPct val="106000"/>
              </a:lnSpc>
              <a:buFont typeface="Wingdings 2" pitchFamily="18" charset="2"/>
              <a:buNone/>
            </a:pPr>
            <a:r>
              <a:rPr lang="en-AU" sz="1050" b="1" dirty="0">
                <a:solidFill>
                  <a:schemeClr val="bg1"/>
                </a:solidFill>
              </a:rPr>
              <a:t>/query endpoint</a:t>
            </a:r>
          </a:p>
        </p:txBody>
      </p:sp>
      <p:cxnSp>
        <p:nvCxnSpPr>
          <p:cNvPr id="24" name="Straight Arrow Connector 23">
            <a:extLst>
              <a:ext uri="{FF2B5EF4-FFF2-40B4-BE49-F238E27FC236}">
                <a16:creationId xmlns:a16="http://schemas.microsoft.com/office/drawing/2014/main" id="{EE5DFD51-E9AC-68A6-2281-8199FA4EFF06}"/>
              </a:ext>
            </a:extLst>
          </p:cNvPr>
          <p:cNvCxnSpPr>
            <a:cxnSpLocks/>
            <a:endCxn id="22" idx="0"/>
          </p:cNvCxnSpPr>
          <p:nvPr/>
        </p:nvCxnSpPr>
        <p:spPr>
          <a:xfrm>
            <a:off x="6924700" y="2432602"/>
            <a:ext cx="54283" cy="85139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4D1BDB7-DEBC-A2A9-A98E-A933ED57CC82}"/>
              </a:ext>
            </a:extLst>
          </p:cNvPr>
          <p:cNvSpPr/>
          <p:nvPr/>
        </p:nvSpPr>
        <p:spPr bwMode="gray">
          <a:xfrm>
            <a:off x="6497811" y="1593814"/>
            <a:ext cx="962343" cy="755374"/>
          </a:xfrm>
          <a:prstGeom prst="rect">
            <a:avLst/>
          </a:prstGeom>
          <a:solidFill>
            <a:schemeClr val="accent6">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a:solidFill>
                  <a:schemeClr val="bg1"/>
                </a:solidFill>
              </a:rPr>
              <a:t>KB ID and Document ID</a:t>
            </a:r>
          </a:p>
        </p:txBody>
      </p:sp>
      <p:sp>
        <p:nvSpPr>
          <p:cNvPr id="27" name="Rectangle 26">
            <a:extLst>
              <a:ext uri="{FF2B5EF4-FFF2-40B4-BE49-F238E27FC236}">
                <a16:creationId xmlns:a16="http://schemas.microsoft.com/office/drawing/2014/main" id="{F51ABA2B-1717-6552-6803-0E9F372F4406}"/>
              </a:ext>
            </a:extLst>
          </p:cNvPr>
          <p:cNvSpPr/>
          <p:nvPr/>
        </p:nvSpPr>
        <p:spPr bwMode="gray">
          <a:xfrm>
            <a:off x="3954502" y="858099"/>
            <a:ext cx="2243645" cy="61375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a:solidFill>
                  <a:schemeClr val="bg1"/>
                </a:solidFill>
              </a:rPr>
              <a:t>Minio</a:t>
            </a:r>
          </a:p>
          <a:p>
            <a:pPr algn="ctr">
              <a:lnSpc>
                <a:spcPct val="106000"/>
              </a:lnSpc>
              <a:buFont typeface="Wingdings 2" pitchFamily="18" charset="2"/>
              <a:buNone/>
            </a:pPr>
            <a:r>
              <a:rPr lang="en-AU" sz="1050" b="1" dirty="0">
                <a:solidFill>
                  <a:schemeClr val="bg1"/>
                </a:solidFill>
              </a:rPr>
              <a:t>- Document Storage (s3 compatible)</a:t>
            </a:r>
          </a:p>
        </p:txBody>
      </p:sp>
      <p:sp>
        <p:nvSpPr>
          <p:cNvPr id="28" name="Rectangle 27">
            <a:extLst>
              <a:ext uri="{FF2B5EF4-FFF2-40B4-BE49-F238E27FC236}">
                <a16:creationId xmlns:a16="http://schemas.microsoft.com/office/drawing/2014/main" id="{E883C5C6-4EF6-A89E-81A4-55FAE25BA41F}"/>
              </a:ext>
            </a:extLst>
          </p:cNvPr>
          <p:cNvSpPr/>
          <p:nvPr/>
        </p:nvSpPr>
        <p:spPr bwMode="gray">
          <a:xfrm>
            <a:off x="6393285" y="858100"/>
            <a:ext cx="2243645" cy="61375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a:solidFill>
                  <a:schemeClr val="bg1"/>
                </a:solidFill>
              </a:rPr>
              <a:t>Postgres – Relational Database</a:t>
            </a:r>
          </a:p>
        </p:txBody>
      </p:sp>
      <p:sp>
        <p:nvSpPr>
          <p:cNvPr id="29" name="Rectangle 28">
            <a:extLst>
              <a:ext uri="{FF2B5EF4-FFF2-40B4-BE49-F238E27FC236}">
                <a16:creationId xmlns:a16="http://schemas.microsoft.com/office/drawing/2014/main" id="{929A68FB-EF47-215E-5476-4D626C6F3630}"/>
              </a:ext>
            </a:extLst>
          </p:cNvPr>
          <p:cNvSpPr/>
          <p:nvPr/>
        </p:nvSpPr>
        <p:spPr bwMode="gray">
          <a:xfrm>
            <a:off x="10788107" y="3661682"/>
            <a:ext cx="2243645" cy="61375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a:solidFill>
                  <a:schemeClr val="bg1"/>
                </a:solidFill>
              </a:rPr>
              <a:t>Qdrant – Vector Database</a:t>
            </a:r>
          </a:p>
        </p:txBody>
      </p:sp>
      <p:cxnSp>
        <p:nvCxnSpPr>
          <p:cNvPr id="31" name="Straight Arrow Connector 30">
            <a:extLst>
              <a:ext uri="{FF2B5EF4-FFF2-40B4-BE49-F238E27FC236}">
                <a16:creationId xmlns:a16="http://schemas.microsoft.com/office/drawing/2014/main" id="{B8DF5037-23C7-6BEB-2993-9BA54386AB86}"/>
              </a:ext>
            </a:extLst>
          </p:cNvPr>
          <p:cNvCxnSpPr>
            <a:stCxn id="22" idx="3"/>
          </p:cNvCxnSpPr>
          <p:nvPr/>
        </p:nvCxnSpPr>
        <p:spPr>
          <a:xfrm>
            <a:off x="7460154" y="3661683"/>
            <a:ext cx="641329"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9951AC9-CC6E-8661-1728-A82631DA7262}"/>
              </a:ext>
            </a:extLst>
          </p:cNvPr>
          <p:cNvSpPr/>
          <p:nvPr/>
        </p:nvSpPr>
        <p:spPr bwMode="gray">
          <a:xfrm>
            <a:off x="8160959" y="3283996"/>
            <a:ext cx="962343" cy="755374"/>
          </a:xfrm>
          <a:prstGeom prst="rect">
            <a:avLst/>
          </a:prstGeom>
          <a:solidFill>
            <a:schemeClr val="accent6">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a:solidFill>
                  <a:schemeClr val="bg1"/>
                </a:solidFill>
              </a:rPr>
              <a:t>Convert Query into vector point</a:t>
            </a:r>
          </a:p>
        </p:txBody>
      </p:sp>
      <p:sp>
        <p:nvSpPr>
          <p:cNvPr id="33" name="Oval 32">
            <a:extLst>
              <a:ext uri="{FF2B5EF4-FFF2-40B4-BE49-F238E27FC236}">
                <a16:creationId xmlns:a16="http://schemas.microsoft.com/office/drawing/2014/main" id="{45EE66B6-DF58-7333-7C6E-6ABE477A7E84}"/>
              </a:ext>
            </a:extLst>
          </p:cNvPr>
          <p:cNvSpPr/>
          <p:nvPr/>
        </p:nvSpPr>
        <p:spPr bwMode="gray">
          <a:xfrm>
            <a:off x="8417332" y="4118896"/>
            <a:ext cx="1834639" cy="621531"/>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200" b="1" dirty="0">
                <a:solidFill>
                  <a:schemeClr val="bg1"/>
                </a:solidFill>
              </a:rPr>
              <a:t>Same Embedding model</a:t>
            </a:r>
          </a:p>
        </p:txBody>
      </p:sp>
      <p:cxnSp>
        <p:nvCxnSpPr>
          <p:cNvPr id="35" name="Straight Arrow Connector 34">
            <a:extLst>
              <a:ext uri="{FF2B5EF4-FFF2-40B4-BE49-F238E27FC236}">
                <a16:creationId xmlns:a16="http://schemas.microsoft.com/office/drawing/2014/main" id="{4E8350E9-C004-1930-1B34-08CAB243AD39}"/>
              </a:ext>
            </a:extLst>
          </p:cNvPr>
          <p:cNvCxnSpPr>
            <a:cxnSpLocks/>
            <a:stCxn id="32" idx="3"/>
            <a:endCxn id="29" idx="0"/>
          </p:cNvCxnSpPr>
          <p:nvPr/>
        </p:nvCxnSpPr>
        <p:spPr>
          <a:xfrm flipV="1">
            <a:off x="9123302" y="3661682"/>
            <a:ext cx="2786628"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D3261AD9-E56E-1C84-B9E1-F017F6CDDE6B}"/>
              </a:ext>
            </a:extLst>
          </p:cNvPr>
          <p:cNvSpPr/>
          <p:nvPr/>
        </p:nvSpPr>
        <p:spPr bwMode="gray">
          <a:xfrm>
            <a:off x="9814261" y="1883466"/>
            <a:ext cx="1050964" cy="962106"/>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Closest Chunk</a:t>
            </a:r>
          </a:p>
        </p:txBody>
      </p:sp>
      <p:cxnSp>
        <p:nvCxnSpPr>
          <p:cNvPr id="42" name="Straight Arrow Connector 41">
            <a:extLst>
              <a:ext uri="{FF2B5EF4-FFF2-40B4-BE49-F238E27FC236}">
                <a16:creationId xmlns:a16="http://schemas.microsoft.com/office/drawing/2014/main" id="{32F96A41-3EC3-5A73-DFD7-9B1F09A2E183}"/>
              </a:ext>
            </a:extLst>
          </p:cNvPr>
          <p:cNvCxnSpPr>
            <a:stCxn id="26" idx="3"/>
            <a:endCxn id="29" idx="0"/>
          </p:cNvCxnSpPr>
          <p:nvPr/>
        </p:nvCxnSpPr>
        <p:spPr>
          <a:xfrm>
            <a:off x="7460154" y="1971501"/>
            <a:ext cx="4449776" cy="16901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C2A8EA7-B66E-FB30-838A-54B2A26BF321}"/>
              </a:ext>
            </a:extLst>
          </p:cNvPr>
          <p:cNvSpPr/>
          <p:nvPr/>
        </p:nvSpPr>
        <p:spPr bwMode="gray">
          <a:xfrm>
            <a:off x="13358314" y="1357747"/>
            <a:ext cx="1132044" cy="5063426"/>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a:solidFill>
                  <a:schemeClr val="bg1"/>
                </a:solidFill>
              </a:rPr>
              <a:t>Identifying the plan/new prompt</a:t>
            </a:r>
          </a:p>
          <a:p>
            <a:pPr algn="ctr">
              <a:lnSpc>
                <a:spcPct val="106000"/>
              </a:lnSpc>
              <a:buFont typeface="Wingdings 2" pitchFamily="18" charset="2"/>
              <a:buNone/>
            </a:pPr>
            <a:endParaRPr lang="en-AU" sz="1050" b="1" dirty="0">
              <a:solidFill>
                <a:schemeClr val="bg1"/>
              </a:solidFill>
            </a:endParaRPr>
          </a:p>
          <a:p>
            <a:pPr algn="ctr">
              <a:lnSpc>
                <a:spcPct val="106000"/>
              </a:lnSpc>
              <a:buFont typeface="Wingdings 2" pitchFamily="18" charset="2"/>
              <a:buNone/>
            </a:pPr>
            <a:r>
              <a:rPr lang="en-AU" sz="1050" b="1" dirty="0">
                <a:solidFill>
                  <a:schemeClr val="bg1"/>
                </a:solidFill>
              </a:rPr>
              <a:t>New prompt is created based on chunk, original query</a:t>
            </a:r>
            <a:br>
              <a:rPr lang="en-AU" sz="1050" b="1" dirty="0">
                <a:solidFill>
                  <a:schemeClr val="bg1"/>
                </a:solidFill>
              </a:rPr>
            </a:br>
            <a:br>
              <a:rPr lang="en-AU" sz="1050" b="1" dirty="0">
                <a:solidFill>
                  <a:schemeClr val="bg1"/>
                </a:solidFill>
              </a:rPr>
            </a:br>
            <a:r>
              <a:rPr lang="en-AU" sz="1050" b="1" dirty="0">
                <a:solidFill>
                  <a:schemeClr val="bg1"/>
                </a:solidFill>
              </a:rPr>
              <a:t>The decision to summarise, or give a general option is done using the LLM</a:t>
            </a:r>
          </a:p>
          <a:p>
            <a:pPr algn="ctr">
              <a:lnSpc>
                <a:spcPct val="106000"/>
              </a:lnSpc>
              <a:buFont typeface="Wingdings 2" pitchFamily="18" charset="2"/>
              <a:buNone/>
            </a:pPr>
            <a:endParaRPr lang="en-AU" sz="1050" b="1" dirty="0">
              <a:solidFill>
                <a:schemeClr val="bg1"/>
              </a:solidFill>
            </a:endParaRPr>
          </a:p>
          <a:p>
            <a:pPr algn="ctr">
              <a:lnSpc>
                <a:spcPct val="106000"/>
              </a:lnSpc>
              <a:buFont typeface="Wingdings 2" pitchFamily="18" charset="2"/>
              <a:buNone/>
            </a:pPr>
            <a:r>
              <a:rPr lang="en-AU" sz="1050" b="1" dirty="0">
                <a:solidFill>
                  <a:schemeClr val="bg1"/>
                </a:solidFill>
              </a:rPr>
              <a:t>“based on &lt;chunk&gt;, summarise &lt;query&gt;”</a:t>
            </a:r>
            <a:br>
              <a:rPr lang="en-AU" sz="1050" b="1" dirty="0">
                <a:solidFill>
                  <a:schemeClr val="bg1"/>
                </a:solidFill>
              </a:rPr>
            </a:br>
            <a:br>
              <a:rPr lang="en-AU" sz="1050" b="1" dirty="0">
                <a:solidFill>
                  <a:schemeClr val="bg1"/>
                </a:solidFill>
              </a:rPr>
            </a:br>
            <a:r>
              <a:rPr lang="en-AU" sz="1050" b="1" dirty="0">
                <a:solidFill>
                  <a:schemeClr val="bg1"/>
                </a:solidFill>
              </a:rPr>
              <a:t>-- Also check if chat history is appropriate or not using LLM</a:t>
            </a:r>
          </a:p>
        </p:txBody>
      </p:sp>
      <p:sp>
        <p:nvSpPr>
          <p:cNvPr id="43" name="Rectangle 42">
            <a:extLst>
              <a:ext uri="{FF2B5EF4-FFF2-40B4-BE49-F238E27FC236}">
                <a16:creationId xmlns:a16="http://schemas.microsoft.com/office/drawing/2014/main" id="{ED0293A8-6322-58D0-7A0C-5510C3C816D5}"/>
              </a:ext>
            </a:extLst>
          </p:cNvPr>
          <p:cNvSpPr/>
          <p:nvPr/>
        </p:nvSpPr>
        <p:spPr bwMode="gray">
          <a:xfrm>
            <a:off x="15248794" y="3703874"/>
            <a:ext cx="1379895" cy="61375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err="1">
                <a:solidFill>
                  <a:schemeClr val="bg1"/>
                </a:solidFill>
              </a:rPr>
              <a:t>Ollama</a:t>
            </a:r>
            <a:r>
              <a:rPr lang="en-AU" sz="1050" b="1" dirty="0">
                <a:solidFill>
                  <a:schemeClr val="bg1"/>
                </a:solidFill>
              </a:rPr>
              <a:t> – Inference Engine</a:t>
            </a:r>
          </a:p>
        </p:txBody>
      </p:sp>
      <p:sp>
        <p:nvSpPr>
          <p:cNvPr id="47" name="Rectangle 46">
            <a:extLst>
              <a:ext uri="{FF2B5EF4-FFF2-40B4-BE49-F238E27FC236}">
                <a16:creationId xmlns:a16="http://schemas.microsoft.com/office/drawing/2014/main" id="{E3B2E7BE-AD76-797D-C8D8-F6D97B442526}"/>
              </a:ext>
            </a:extLst>
          </p:cNvPr>
          <p:cNvSpPr/>
          <p:nvPr/>
        </p:nvSpPr>
        <p:spPr bwMode="gray">
          <a:xfrm>
            <a:off x="3954502" y="-85774"/>
            <a:ext cx="8128007" cy="781230"/>
          </a:xfrm>
          <a:prstGeom prst="rect">
            <a:avLst/>
          </a:prstGeom>
          <a:solidFill>
            <a:schemeClr val="accent6">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a:solidFill>
                  <a:schemeClr val="bg1"/>
                </a:solidFill>
              </a:rPr>
              <a:t>API – creates KB, gets KB ID, does logging etc. Not used in query process. All other KB management tasks. Also all chat related activities, like saving chat history etc. </a:t>
            </a:r>
          </a:p>
        </p:txBody>
      </p:sp>
      <p:sp>
        <p:nvSpPr>
          <p:cNvPr id="48" name="Rectangle 47">
            <a:extLst>
              <a:ext uri="{FF2B5EF4-FFF2-40B4-BE49-F238E27FC236}">
                <a16:creationId xmlns:a16="http://schemas.microsoft.com/office/drawing/2014/main" id="{11DFA997-C683-0161-5CAE-F9CA37141521}"/>
              </a:ext>
            </a:extLst>
          </p:cNvPr>
          <p:cNvSpPr/>
          <p:nvPr/>
        </p:nvSpPr>
        <p:spPr bwMode="gray">
          <a:xfrm>
            <a:off x="3395809" y="5162949"/>
            <a:ext cx="8409333" cy="1296894"/>
          </a:xfrm>
          <a:prstGeom prst="rect">
            <a:avLst/>
          </a:prstGeom>
          <a:solidFill>
            <a:schemeClr val="accent6">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err="1">
                <a:solidFill>
                  <a:schemeClr val="bg1"/>
                </a:solidFill>
              </a:rPr>
              <a:t>Taskexecutor</a:t>
            </a:r>
            <a:r>
              <a:rPr lang="en-AU" sz="1050" b="1" dirty="0">
                <a:solidFill>
                  <a:schemeClr val="bg1"/>
                </a:solidFill>
              </a:rPr>
              <a:t> – After ingesting in file – an entry is made into </a:t>
            </a:r>
            <a:r>
              <a:rPr lang="en-AU" sz="1050" b="1" dirty="0" err="1">
                <a:solidFill>
                  <a:schemeClr val="bg1"/>
                </a:solidFill>
              </a:rPr>
              <a:t>PostGres</a:t>
            </a:r>
            <a:r>
              <a:rPr lang="en-AU" sz="1050" b="1" dirty="0">
                <a:solidFill>
                  <a:schemeClr val="bg1"/>
                </a:solidFill>
              </a:rPr>
              <a:t>, and a Queue entry is created. Task executor will fetch one item from the queue, and starts the indexing. Listens to RabbitMQ and starts the next process. </a:t>
            </a:r>
          </a:p>
          <a:p>
            <a:pPr algn="ctr">
              <a:lnSpc>
                <a:spcPct val="106000"/>
              </a:lnSpc>
              <a:buFont typeface="Wingdings 2" pitchFamily="18" charset="2"/>
              <a:buNone/>
            </a:pPr>
            <a:endParaRPr lang="en-AU" sz="1050" b="1" dirty="0">
              <a:solidFill>
                <a:schemeClr val="bg1"/>
              </a:solidFill>
            </a:endParaRPr>
          </a:p>
          <a:p>
            <a:pPr algn="ctr">
              <a:lnSpc>
                <a:spcPct val="106000"/>
              </a:lnSpc>
              <a:buFont typeface="Wingdings 2" pitchFamily="18" charset="2"/>
              <a:buNone/>
            </a:pPr>
            <a:r>
              <a:rPr lang="en-AU" sz="1050" b="1" dirty="0">
                <a:solidFill>
                  <a:schemeClr val="bg1"/>
                </a:solidFill>
              </a:rPr>
              <a:t>Only for file uploading process. </a:t>
            </a:r>
            <a:br>
              <a:rPr lang="en-AU" sz="1050" b="1" dirty="0">
                <a:solidFill>
                  <a:schemeClr val="bg1"/>
                </a:solidFill>
              </a:rPr>
            </a:br>
            <a:br>
              <a:rPr lang="en-AU" sz="1050" b="1" dirty="0">
                <a:solidFill>
                  <a:schemeClr val="bg1"/>
                </a:solidFill>
              </a:rPr>
            </a:br>
            <a:r>
              <a:rPr lang="en-AU" sz="1050" b="1" dirty="0">
                <a:solidFill>
                  <a:schemeClr val="bg1"/>
                </a:solidFill>
              </a:rPr>
              <a:t>Also uses Redis to maintain state of the document processing. This is then relayed to UI. </a:t>
            </a:r>
          </a:p>
        </p:txBody>
      </p:sp>
    </p:spTree>
    <p:extLst>
      <p:ext uri="{BB962C8B-B14F-4D97-AF65-F5344CB8AC3E}">
        <p14:creationId xmlns:p14="http://schemas.microsoft.com/office/powerpoint/2010/main" val="3183131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1474B4-C511-CC96-C6A8-BDFE41E4FB2E}"/>
              </a:ext>
            </a:extLst>
          </p:cNvPr>
          <p:cNvSpPr>
            <a:spLocks noGrp="1"/>
          </p:cNvSpPr>
          <p:nvPr>
            <p:ph type="body" sz="quarter" idx="11"/>
          </p:nvPr>
        </p:nvSpPr>
        <p:spPr/>
        <p:txBody>
          <a:bodyPr/>
          <a:lstStyle/>
          <a:p>
            <a:endParaRPr lang="en-AU"/>
          </a:p>
        </p:txBody>
      </p:sp>
      <p:sp>
        <p:nvSpPr>
          <p:cNvPr id="3" name="Text Placeholder 2">
            <a:extLst>
              <a:ext uri="{FF2B5EF4-FFF2-40B4-BE49-F238E27FC236}">
                <a16:creationId xmlns:a16="http://schemas.microsoft.com/office/drawing/2014/main" id="{F159A17D-724B-A239-48FF-C06FFDA805AF}"/>
              </a:ext>
            </a:extLst>
          </p:cNvPr>
          <p:cNvSpPr>
            <a:spLocks noGrp="1"/>
          </p:cNvSpPr>
          <p:nvPr>
            <p:ph type="body" sz="quarter" idx="13"/>
          </p:nvPr>
        </p:nvSpPr>
        <p:spPr/>
        <p:txBody>
          <a:bodyPr/>
          <a:lstStyle/>
          <a:p>
            <a:endParaRPr lang="en-AU"/>
          </a:p>
        </p:txBody>
      </p:sp>
      <p:sp>
        <p:nvSpPr>
          <p:cNvPr id="4" name="Rectangle 3">
            <a:extLst>
              <a:ext uri="{FF2B5EF4-FFF2-40B4-BE49-F238E27FC236}">
                <a16:creationId xmlns:a16="http://schemas.microsoft.com/office/drawing/2014/main" id="{894B078C-8E39-AE25-82C7-C75AAD101BBB}"/>
              </a:ext>
            </a:extLst>
          </p:cNvPr>
          <p:cNvSpPr/>
          <p:nvPr/>
        </p:nvSpPr>
        <p:spPr bwMode="gray">
          <a:xfrm>
            <a:off x="-5811116" y="3429000"/>
            <a:ext cx="1433372" cy="755374"/>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Query</a:t>
            </a:r>
          </a:p>
        </p:txBody>
      </p:sp>
      <p:grpSp>
        <p:nvGrpSpPr>
          <p:cNvPr id="8" name="Group 7">
            <a:extLst>
              <a:ext uri="{FF2B5EF4-FFF2-40B4-BE49-F238E27FC236}">
                <a16:creationId xmlns:a16="http://schemas.microsoft.com/office/drawing/2014/main" id="{17E6ACA2-91DF-3C12-A116-C069661C611A}"/>
              </a:ext>
            </a:extLst>
          </p:cNvPr>
          <p:cNvGrpSpPr/>
          <p:nvPr/>
        </p:nvGrpSpPr>
        <p:grpSpPr>
          <a:xfrm>
            <a:off x="340535" y="3144441"/>
            <a:ext cx="1030730" cy="1324492"/>
            <a:chOff x="340535" y="3098409"/>
            <a:chExt cx="1030730" cy="1324492"/>
          </a:xfrm>
        </p:grpSpPr>
        <p:pic>
          <p:nvPicPr>
            <p:cNvPr id="6" name="Graphic 5" descr="User with solid fill">
              <a:extLst>
                <a:ext uri="{FF2B5EF4-FFF2-40B4-BE49-F238E27FC236}">
                  <a16:creationId xmlns:a16="http://schemas.microsoft.com/office/drawing/2014/main" id="{B97BDC71-A55E-7F4E-133A-672352257F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1026" y="3098409"/>
              <a:ext cx="914400" cy="914400"/>
            </a:xfrm>
            <a:prstGeom prst="rect">
              <a:avLst/>
            </a:prstGeom>
          </p:spPr>
        </p:pic>
        <p:sp>
          <p:nvSpPr>
            <p:cNvPr id="7" name="TextBox 6">
              <a:extLst>
                <a:ext uri="{FF2B5EF4-FFF2-40B4-BE49-F238E27FC236}">
                  <a16:creationId xmlns:a16="http://schemas.microsoft.com/office/drawing/2014/main" id="{1F19E4F7-4989-2627-2604-60C5ABCA5F7F}"/>
                </a:ext>
              </a:extLst>
            </p:cNvPr>
            <p:cNvSpPr txBox="1"/>
            <p:nvPr/>
          </p:nvSpPr>
          <p:spPr>
            <a:xfrm>
              <a:off x="340535" y="3907375"/>
              <a:ext cx="1030730" cy="515526"/>
            </a:xfrm>
            <a:prstGeom prst="rect">
              <a:avLst/>
            </a:prstGeom>
            <a:noFill/>
          </p:spPr>
          <p:txBody>
            <a:bodyPr wrap="none" lIns="0" tIns="0" rIns="0" bIns="0" rtlCol="0">
              <a:spAutoFit/>
            </a:bodyPr>
            <a:lstStyle/>
            <a:p>
              <a:pPr algn="ctr">
                <a:spcBef>
                  <a:spcPts val="600"/>
                </a:spcBef>
                <a:buSzPct val="100000"/>
              </a:pPr>
              <a:r>
                <a:rPr lang="en-AU" dirty="0">
                  <a:solidFill>
                    <a:schemeClr val="accent3">
                      <a:lumMod val="50000"/>
                    </a:schemeClr>
                  </a:solidFill>
                  <a:latin typeface="+mj-lt"/>
                </a:rPr>
                <a:t>User</a:t>
              </a:r>
            </a:p>
            <a:p>
              <a:pPr algn="ctr">
                <a:spcBef>
                  <a:spcPts val="600"/>
                </a:spcBef>
                <a:buSzPct val="100000"/>
              </a:pPr>
              <a:r>
                <a:rPr lang="en-AU" sz="1050" dirty="0">
                  <a:solidFill>
                    <a:schemeClr val="accent3">
                      <a:lumMod val="50000"/>
                    </a:schemeClr>
                  </a:solidFill>
                  <a:latin typeface="+mj-lt"/>
                </a:rPr>
                <a:t>Inside frontend</a:t>
              </a:r>
            </a:p>
          </p:txBody>
        </p:sp>
      </p:grpSp>
      <p:grpSp>
        <p:nvGrpSpPr>
          <p:cNvPr id="12" name="Group 11">
            <a:extLst>
              <a:ext uri="{FF2B5EF4-FFF2-40B4-BE49-F238E27FC236}">
                <a16:creationId xmlns:a16="http://schemas.microsoft.com/office/drawing/2014/main" id="{B2B592CF-8F45-F022-90B3-821F33E135DD}"/>
              </a:ext>
            </a:extLst>
          </p:cNvPr>
          <p:cNvGrpSpPr/>
          <p:nvPr/>
        </p:nvGrpSpPr>
        <p:grpSpPr>
          <a:xfrm>
            <a:off x="1872377" y="1283219"/>
            <a:ext cx="1235479" cy="1653064"/>
            <a:chOff x="236897" y="3098409"/>
            <a:chExt cx="1235479" cy="1653064"/>
          </a:xfrm>
        </p:grpSpPr>
        <p:pic>
          <p:nvPicPr>
            <p:cNvPr id="13" name="Graphic 12" descr="Document with solid fill">
              <a:extLst>
                <a:ext uri="{FF2B5EF4-FFF2-40B4-BE49-F238E27FC236}">
                  <a16:creationId xmlns:a16="http://schemas.microsoft.com/office/drawing/2014/main" id="{E14EC271-EE51-4244-C571-903647E6559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91026" y="3098409"/>
              <a:ext cx="914400" cy="914400"/>
            </a:xfrm>
            <a:prstGeom prst="rect">
              <a:avLst/>
            </a:prstGeom>
          </p:spPr>
        </p:pic>
        <p:sp>
          <p:nvSpPr>
            <p:cNvPr id="14" name="TextBox 13">
              <a:extLst>
                <a:ext uri="{FF2B5EF4-FFF2-40B4-BE49-F238E27FC236}">
                  <a16:creationId xmlns:a16="http://schemas.microsoft.com/office/drawing/2014/main" id="{E02F512C-0E08-0300-C2B7-8262A808AB61}"/>
                </a:ext>
              </a:extLst>
            </p:cNvPr>
            <p:cNvSpPr txBox="1"/>
            <p:nvPr/>
          </p:nvSpPr>
          <p:spPr>
            <a:xfrm>
              <a:off x="236897" y="4012809"/>
              <a:ext cx="1235479" cy="738664"/>
            </a:xfrm>
            <a:prstGeom prst="rect">
              <a:avLst/>
            </a:prstGeom>
            <a:noFill/>
          </p:spPr>
          <p:txBody>
            <a:bodyPr wrap="square" lIns="0" tIns="0" rIns="0" bIns="0" rtlCol="0">
              <a:spAutoFit/>
            </a:bodyPr>
            <a:lstStyle/>
            <a:p>
              <a:pPr algn="ctr">
                <a:spcBef>
                  <a:spcPts val="600"/>
                </a:spcBef>
                <a:buSzPct val="100000"/>
              </a:pPr>
              <a:r>
                <a:rPr lang="en-AU" sz="1200" dirty="0">
                  <a:solidFill>
                    <a:schemeClr val="accent3">
                      <a:lumMod val="50000"/>
                    </a:schemeClr>
                  </a:solidFill>
                  <a:latin typeface="+mj-lt"/>
                </a:rPr>
                <a:t>Upload Document or Create Knowledge Base</a:t>
              </a:r>
            </a:p>
          </p:txBody>
        </p:sp>
      </p:grpSp>
      <p:grpSp>
        <p:nvGrpSpPr>
          <p:cNvPr id="24" name="Group 23">
            <a:extLst>
              <a:ext uri="{FF2B5EF4-FFF2-40B4-BE49-F238E27FC236}">
                <a16:creationId xmlns:a16="http://schemas.microsoft.com/office/drawing/2014/main" id="{4F21F731-6531-E953-9ED9-19DFB27BBD71}"/>
              </a:ext>
            </a:extLst>
          </p:cNvPr>
          <p:cNvGrpSpPr/>
          <p:nvPr/>
        </p:nvGrpSpPr>
        <p:grpSpPr>
          <a:xfrm>
            <a:off x="1878788" y="3257154"/>
            <a:ext cx="1235479" cy="1099066"/>
            <a:chOff x="236897" y="3098409"/>
            <a:chExt cx="1235479" cy="1099066"/>
          </a:xfrm>
        </p:grpSpPr>
        <p:pic>
          <p:nvPicPr>
            <p:cNvPr id="25" name="Graphic 24" descr="Help with solid fill">
              <a:extLst>
                <a:ext uri="{FF2B5EF4-FFF2-40B4-BE49-F238E27FC236}">
                  <a16:creationId xmlns:a16="http://schemas.microsoft.com/office/drawing/2014/main" id="{D53705B9-2725-38DB-8E96-F0C4258B13F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91026" y="3098409"/>
              <a:ext cx="914400" cy="914400"/>
            </a:xfrm>
            <a:prstGeom prst="rect">
              <a:avLst/>
            </a:prstGeom>
          </p:spPr>
        </p:pic>
        <p:sp>
          <p:nvSpPr>
            <p:cNvPr id="26" name="TextBox 25">
              <a:extLst>
                <a:ext uri="{FF2B5EF4-FFF2-40B4-BE49-F238E27FC236}">
                  <a16:creationId xmlns:a16="http://schemas.microsoft.com/office/drawing/2014/main" id="{7220FDA7-1D6F-A798-0CCA-EEB1702F88DC}"/>
                </a:ext>
              </a:extLst>
            </p:cNvPr>
            <p:cNvSpPr txBox="1"/>
            <p:nvPr/>
          </p:nvSpPr>
          <p:spPr>
            <a:xfrm>
              <a:off x="236897" y="4012809"/>
              <a:ext cx="1235479" cy="184666"/>
            </a:xfrm>
            <a:prstGeom prst="rect">
              <a:avLst/>
            </a:prstGeom>
            <a:noFill/>
          </p:spPr>
          <p:txBody>
            <a:bodyPr wrap="square" lIns="0" tIns="0" rIns="0" bIns="0" rtlCol="0">
              <a:spAutoFit/>
            </a:bodyPr>
            <a:lstStyle/>
            <a:p>
              <a:pPr algn="ctr">
                <a:spcBef>
                  <a:spcPts val="600"/>
                </a:spcBef>
                <a:buSzPct val="100000"/>
              </a:pPr>
              <a:r>
                <a:rPr lang="en-AU" sz="1200" dirty="0">
                  <a:solidFill>
                    <a:schemeClr val="accent3">
                      <a:lumMod val="50000"/>
                    </a:schemeClr>
                  </a:solidFill>
                  <a:latin typeface="+mj-lt"/>
                </a:rPr>
                <a:t>Ask Query</a:t>
              </a:r>
            </a:p>
          </p:txBody>
        </p:sp>
      </p:grpSp>
      <p:cxnSp>
        <p:nvCxnSpPr>
          <p:cNvPr id="31" name="Straight Arrow Connector 30">
            <a:extLst>
              <a:ext uri="{FF2B5EF4-FFF2-40B4-BE49-F238E27FC236}">
                <a16:creationId xmlns:a16="http://schemas.microsoft.com/office/drawing/2014/main" id="{2FBA8B5D-9506-D67D-8D55-AD160F75AF88}"/>
              </a:ext>
            </a:extLst>
          </p:cNvPr>
          <p:cNvCxnSpPr>
            <a:cxnSpLocks/>
          </p:cNvCxnSpPr>
          <p:nvPr/>
        </p:nvCxnSpPr>
        <p:spPr>
          <a:xfrm>
            <a:off x="1305426" y="3735980"/>
            <a:ext cx="634210"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1774B91-67F7-2754-FE01-92235F6CC005}"/>
              </a:ext>
            </a:extLst>
          </p:cNvPr>
          <p:cNvCxnSpPr>
            <a:cxnSpLocks/>
          </p:cNvCxnSpPr>
          <p:nvPr/>
        </p:nvCxnSpPr>
        <p:spPr>
          <a:xfrm flipV="1">
            <a:off x="1124989" y="1844159"/>
            <a:ext cx="814647" cy="165272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236C126-42C7-045A-1019-B8D93EDDF0C5}"/>
              </a:ext>
            </a:extLst>
          </p:cNvPr>
          <p:cNvGrpSpPr/>
          <p:nvPr/>
        </p:nvGrpSpPr>
        <p:grpSpPr>
          <a:xfrm>
            <a:off x="6355085" y="1283219"/>
            <a:ext cx="1758936" cy="701698"/>
            <a:chOff x="3689893" y="1283219"/>
            <a:chExt cx="1758936" cy="701698"/>
          </a:xfrm>
        </p:grpSpPr>
        <p:sp>
          <p:nvSpPr>
            <p:cNvPr id="36" name="Rectangle: Rounded Corners 35">
              <a:extLst>
                <a:ext uri="{FF2B5EF4-FFF2-40B4-BE49-F238E27FC236}">
                  <a16:creationId xmlns:a16="http://schemas.microsoft.com/office/drawing/2014/main" id="{BBED73C3-FA02-9B28-72E2-EFE4FF0C9BF7}"/>
                </a:ext>
              </a:extLst>
            </p:cNvPr>
            <p:cNvSpPr/>
            <p:nvPr/>
          </p:nvSpPr>
          <p:spPr bwMode="gray">
            <a:xfrm>
              <a:off x="3792829" y="1444205"/>
              <a:ext cx="1656000" cy="540712"/>
            </a:xfrm>
            <a:prstGeom prst="roundRect">
              <a:avLst/>
            </a:prstGeom>
            <a:solidFill>
              <a:schemeClr val="accent3">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200" b="1" dirty="0">
                  <a:solidFill>
                    <a:schemeClr val="accent3">
                      <a:lumMod val="50000"/>
                    </a:schemeClr>
                  </a:solidFill>
                </a:rPr>
                <a:t>Minio </a:t>
              </a:r>
              <a:br>
                <a:rPr lang="en-AU" sz="1200" b="1" dirty="0">
                  <a:solidFill>
                    <a:schemeClr val="accent3">
                      <a:lumMod val="50000"/>
                    </a:schemeClr>
                  </a:solidFill>
                </a:rPr>
              </a:br>
              <a:r>
                <a:rPr lang="en-AU" sz="900" b="1" dirty="0">
                  <a:solidFill>
                    <a:schemeClr val="accent3">
                      <a:lumMod val="50000"/>
                    </a:schemeClr>
                  </a:solidFill>
                </a:rPr>
                <a:t>Stores uploaded documents in full binary</a:t>
              </a:r>
              <a:endParaRPr lang="en-AU" sz="1200" b="1" dirty="0">
                <a:solidFill>
                  <a:schemeClr val="accent3">
                    <a:lumMod val="50000"/>
                  </a:schemeClr>
                </a:solidFill>
              </a:endParaRPr>
            </a:p>
          </p:txBody>
        </p:sp>
        <p:pic>
          <p:nvPicPr>
            <p:cNvPr id="39" name="Graphic 10">
              <a:extLst>
                <a:ext uri="{FF2B5EF4-FFF2-40B4-BE49-F238E27FC236}">
                  <a16:creationId xmlns:a16="http://schemas.microsoft.com/office/drawing/2014/main" id="{986350ED-14F3-B59F-AC9C-E6CCEB8B126C}"/>
                </a:ext>
              </a:extLst>
            </p:cNvPr>
            <p:cNvPicPr>
              <a:picLocks noChangeAspect="1" noChangeArrowheads="1"/>
            </p:cNvPicPr>
            <p:nvPr/>
          </p:nvPicPr>
          <p:blipFill>
            <a:blip r:embed="rId8"/>
            <a:srcRect/>
            <a:stretch/>
          </p:blipFill>
          <p:spPr bwMode="auto">
            <a:xfrm>
              <a:off x="3689893" y="1283219"/>
              <a:ext cx="387766" cy="38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a:extLst>
              <a:ext uri="{FF2B5EF4-FFF2-40B4-BE49-F238E27FC236}">
                <a16:creationId xmlns:a16="http://schemas.microsoft.com/office/drawing/2014/main" id="{35D85B3C-73D6-237C-1116-0B17D16D7AE2}"/>
              </a:ext>
            </a:extLst>
          </p:cNvPr>
          <p:cNvGrpSpPr/>
          <p:nvPr/>
        </p:nvGrpSpPr>
        <p:grpSpPr>
          <a:xfrm>
            <a:off x="8212640" y="1283219"/>
            <a:ext cx="1758936" cy="701698"/>
            <a:chOff x="5547448" y="1283219"/>
            <a:chExt cx="1758936" cy="701698"/>
          </a:xfrm>
        </p:grpSpPr>
        <p:sp>
          <p:nvSpPr>
            <p:cNvPr id="40" name="Rectangle: Rounded Corners 39">
              <a:extLst>
                <a:ext uri="{FF2B5EF4-FFF2-40B4-BE49-F238E27FC236}">
                  <a16:creationId xmlns:a16="http://schemas.microsoft.com/office/drawing/2014/main" id="{C540EB19-B8AA-BD69-7D81-29D677C2AB4F}"/>
                </a:ext>
              </a:extLst>
            </p:cNvPr>
            <p:cNvSpPr/>
            <p:nvPr/>
          </p:nvSpPr>
          <p:spPr bwMode="gray">
            <a:xfrm>
              <a:off x="5650384" y="1444205"/>
              <a:ext cx="1656000" cy="540712"/>
            </a:xfrm>
            <a:prstGeom prst="roundRect">
              <a:avLst/>
            </a:prstGeom>
            <a:solidFill>
              <a:schemeClr val="accent3">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200" b="1" dirty="0">
                  <a:solidFill>
                    <a:schemeClr val="accent3">
                      <a:lumMod val="50000"/>
                    </a:schemeClr>
                  </a:solidFill>
                </a:rPr>
                <a:t>Postgres </a:t>
              </a:r>
              <a:br>
                <a:rPr lang="en-AU" sz="1200" b="1" dirty="0">
                  <a:solidFill>
                    <a:schemeClr val="accent3">
                      <a:lumMod val="50000"/>
                    </a:schemeClr>
                  </a:solidFill>
                </a:rPr>
              </a:br>
              <a:r>
                <a:rPr lang="en-AU" sz="900" b="1" dirty="0">
                  <a:solidFill>
                    <a:schemeClr val="accent3">
                      <a:lumMod val="50000"/>
                    </a:schemeClr>
                  </a:solidFill>
                </a:rPr>
                <a:t>Stores knowledge base and document metadata</a:t>
              </a:r>
              <a:endParaRPr lang="en-AU" sz="1200" b="1" dirty="0">
                <a:solidFill>
                  <a:schemeClr val="accent3">
                    <a:lumMod val="50000"/>
                  </a:schemeClr>
                </a:solidFill>
              </a:endParaRPr>
            </a:p>
          </p:txBody>
        </p:sp>
        <p:pic>
          <p:nvPicPr>
            <p:cNvPr id="41" name="Graphic 10">
              <a:extLst>
                <a:ext uri="{FF2B5EF4-FFF2-40B4-BE49-F238E27FC236}">
                  <a16:creationId xmlns:a16="http://schemas.microsoft.com/office/drawing/2014/main" id="{70D51018-E126-E936-2EB1-345F2F76C235}"/>
                </a:ext>
              </a:extLst>
            </p:cNvPr>
            <p:cNvPicPr>
              <a:picLocks noChangeAspect="1" noChangeArrowheads="1"/>
            </p:cNvPicPr>
            <p:nvPr/>
          </p:nvPicPr>
          <p:blipFill>
            <a:blip r:embed="rId8"/>
            <a:srcRect/>
            <a:stretch/>
          </p:blipFill>
          <p:spPr bwMode="auto">
            <a:xfrm>
              <a:off x="5547448" y="1283219"/>
              <a:ext cx="387766" cy="38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1" name="Straight Arrow Connector 10">
            <a:extLst>
              <a:ext uri="{FF2B5EF4-FFF2-40B4-BE49-F238E27FC236}">
                <a16:creationId xmlns:a16="http://schemas.microsoft.com/office/drawing/2014/main" id="{A8AFD133-ACDB-2762-0AD1-1E2960E5F0C0}"/>
              </a:ext>
            </a:extLst>
          </p:cNvPr>
          <p:cNvCxnSpPr>
            <a:cxnSpLocks/>
          </p:cNvCxnSpPr>
          <p:nvPr/>
        </p:nvCxnSpPr>
        <p:spPr>
          <a:xfrm flipV="1">
            <a:off x="5119380" y="2265158"/>
            <a:ext cx="0" cy="9239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A59B9F08-B4C8-DB5D-A3B9-D9804A8ACEE7}"/>
              </a:ext>
            </a:extLst>
          </p:cNvPr>
          <p:cNvGrpSpPr/>
          <p:nvPr/>
        </p:nvGrpSpPr>
        <p:grpSpPr>
          <a:xfrm>
            <a:off x="3850179" y="1143704"/>
            <a:ext cx="2439784" cy="970048"/>
            <a:chOff x="3694209" y="1051059"/>
            <a:chExt cx="2439784" cy="970048"/>
          </a:xfrm>
        </p:grpSpPr>
        <p:sp>
          <p:nvSpPr>
            <p:cNvPr id="16" name="Rectangle: Rounded Corners 15">
              <a:extLst>
                <a:ext uri="{FF2B5EF4-FFF2-40B4-BE49-F238E27FC236}">
                  <a16:creationId xmlns:a16="http://schemas.microsoft.com/office/drawing/2014/main" id="{2CCE630F-FBAD-8DB6-E829-4F4E943888FE}"/>
                </a:ext>
              </a:extLst>
            </p:cNvPr>
            <p:cNvSpPr/>
            <p:nvPr/>
          </p:nvSpPr>
          <p:spPr bwMode="gray">
            <a:xfrm>
              <a:off x="3792828" y="1242806"/>
              <a:ext cx="2341165" cy="778301"/>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200" b="1" dirty="0">
                  <a:solidFill>
                    <a:schemeClr val="bg1"/>
                  </a:solidFill>
                </a:rPr>
                <a:t>API Container </a:t>
              </a:r>
              <a:br>
                <a:rPr lang="en-AU" sz="1200" b="1" dirty="0">
                  <a:solidFill>
                    <a:schemeClr val="bg1"/>
                  </a:solidFill>
                </a:rPr>
              </a:br>
              <a:r>
                <a:rPr lang="en-AU" sz="900" b="1" dirty="0">
                  <a:solidFill>
                    <a:schemeClr val="bg1"/>
                  </a:solidFill>
                </a:rPr>
                <a:t>Executes all knowledge base and chat management related activities</a:t>
              </a:r>
              <a:endParaRPr lang="en-AU" sz="1200" b="1" dirty="0">
                <a:solidFill>
                  <a:schemeClr val="bg1"/>
                </a:solidFill>
              </a:endParaRPr>
            </a:p>
          </p:txBody>
        </p:sp>
        <p:pic>
          <p:nvPicPr>
            <p:cNvPr id="17" name="Graphic 10">
              <a:extLst>
                <a:ext uri="{FF2B5EF4-FFF2-40B4-BE49-F238E27FC236}">
                  <a16:creationId xmlns:a16="http://schemas.microsoft.com/office/drawing/2014/main" id="{702A25A9-E214-3111-8E71-18E406631AE3}"/>
                </a:ext>
              </a:extLst>
            </p:cNvPr>
            <p:cNvPicPr>
              <a:picLocks noChangeAspect="1" noChangeArrowheads="1"/>
            </p:cNvPicPr>
            <p:nvPr/>
          </p:nvPicPr>
          <p:blipFill>
            <a:blip r:embed="rId8"/>
            <a:srcRect/>
            <a:stretch/>
          </p:blipFill>
          <p:spPr bwMode="auto">
            <a:xfrm>
              <a:off x="3694209" y="1051059"/>
              <a:ext cx="387766" cy="38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Rounded Corners 20">
            <a:extLst>
              <a:ext uri="{FF2B5EF4-FFF2-40B4-BE49-F238E27FC236}">
                <a16:creationId xmlns:a16="http://schemas.microsoft.com/office/drawing/2014/main" id="{FDB08D16-6D72-FE03-2E53-00BAB9C5D16F}"/>
              </a:ext>
            </a:extLst>
          </p:cNvPr>
          <p:cNvSpPr/>
          <p:nvPr/>
        </p:nvSpPr>
        <p:spPr bwMode="gray">
          <a:xfrm>
            <a:off x="5948281" y="1335451"/>
            <a:ext cx="4257936" cy="778301"/>
          </a:xfrm>
          <a:prstGeom prst="roundRect">
            <a:avLst/>
          </a:prstGeom>
          <a:noFill/>
          <a:ln w="9525" algn="ctr">
            <a:solidFill>
              <a:srgbClr val="29554D"/>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200" b="1" dirty="0">
              <a:solidFill>
                <a:schemeClr val="bg1"/>
              </a:solidFill>
            </a:endParaRPr>
          </a:p>
        </p:txBody>
      </p:sp>
      <p:grpSp>
        <p:nvGrpSpPr>
          <p:cNvPr id="22" name="Group 21">
            <a:extLst>
              <a:ext uri="{FF2B5EF4-FFF2-40B4-BE49-F238E27FC236}">
                <a16:creationId xmlns:a16="http://schemas.microsoft.com/office/drawing/2014/main" id="{2F3B23FC-79B6-844B-AC4E-E10FA46539B2}"/>
              </a:ext>
            </a:extLst>
          </p:cNvPr>
          <p:cNvGrpSpPr/>
          <p:nvPr/>
        </p:nvGrpSpPr>
        <p:grpSpPr>
          <a:xfrm>
            <a:off x="3850179" y="3241122"/>
            <a:ext cx="2439784" cy="970048"/>
            <a:chOff x="3694209" y="1051059"/>
            <a:chExt cx="2439784" cy="970048"/>
          </a:xfrm>
        </p:grpSpPr>
        <p:sp>
          <p:nvSpPr>
            <p:cNvPr id="23" name="Rectangle: Rounded Corners 22">
              <a:extLst>
                <a:ext uri="{FF2B5EF4-FFF2-40B4-BE49-F238E27FC236}">
                  <a16:creationId xmlns:a16="http://schemas.microsoft.com/office/drawing/2014/main" id="{B939D897-071E-5E6F-D8E8-6064839023F6}"/>
                </a:ext>
              </a:extLst>
            </p:cNvPr>
            <p:cNvSpPr/>
            <p:nvPr/>
          </p:nvSpPr>
          <p:spPr bwMode="gray">
            <a:xfrm>
              <a:off x="3792828" y="1242806"/>
              <a:ext cx="2341165" cy="778301"/>
            </a:xfrm>
            <a:prstGeom prst="roundRect">
              <a:avLst/>
            </a:prstGeom>
            <a:solidFill>
              <a:schemeClr val="accent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200" b="1" dirty="0">
                  <a:solidFill>
                    <a:schemeClr val="bg1"/>
                  </a:solidFill>
                </a:rPr>
                <a:t>Web Container</a:t>
              </a:r>
              <a:br>
                <a:rPr lang="en-AU" sz="1200" b="1" dirty="0">
                  <a:solidFill>
                    <a:schemeClr val="bg1"/>
                  </a:solidFill>
                </a:rPr>
              </a:br>
              <a:r>
                <a:rPr lang="en-AU" sz="900" b="1" dirty="0">
                  <a:solidFill>
                    <a:schemeClr val="bg1"/>
                  </a:solidFill>
                </a:rPr>
                <a:t>Hosts flutter frontend, and passes on requests to other containers</a:t>
              </a:r>
              <a:endParaRPr lang="en-AU" sz="1200" b="1" dirty="0">
                <a:solidFill>
                  <a:schemeClr val="bg1"/>
                </a:solidFill>
              </a:endParaRPr>
            </a:p>
          </p:txBody>
        </p:sp>
        <p:pic>
          <p:nvPicPr>
            <p:cNvPr id="27" name="Graphic 10">
              <a:extLst>
                <a:ext uri="{FF2B5EF4-FFF2-40B4-BE49-F238E27FC236}">
                  <a16:creationId xmlns:a16="http://schemas.microsoft.com/office/drawing/2014/main" id="{E64B13DA-464C-3560-261E-17052BAC6E9F}"/>
                </a:ext>
              </a:extLst>
            </p:cNvPr>
            <p:cNvPicPr>
              <a:picLocks noChangeAspect="1" noChangeArrowheads="1"/>
            </p:cNvPicPr>
            <p:nvPr/>
          </p:nvPicPr>
          <p:blipFill>
            <a:blip r:embed="rId8"/>
            <a:srcRect/>
            <a:stretch/>
          </p:blipFill>
          <p:spPr bwMode="auto">
            <a:xfrm>
              <a:off x="3694209" y="1051059"/>
              <a:ext cx="387766" cy="38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8" name="Straight Arrow Connector 27">
            <a:extLst>
              <a:ext uri="{FF2B5EF4-FFF2-40B4-BE49-F238E27FC236}">
                <a16:creationId xmlns:a16="http://schemas.microsoft.com/office/drawing/2014/main" id="{EC41464E-B070-4706-E350-A2D5A11D416A}"/>
              </a:ext>
            </a:extLst>
          </p:cNvPr>
          <p:cNvCxnSpPr>
            <a:cxnSpLocks/>
          </p:cNvCxnSpPr>
          <p:nvPr/>
        </p:nvCxnSpPr>
        <p:spPr>
          <a:xfrm>
            <a:off x="2940906" y="2026995"/>
            <a:ext cx="1877286" cy="118693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A0B5DF1-8B28-B115-C41B-74B69CEA4B75}"/>
              </a:ext>
            </a:extLst>
          </p:cNvPr>
          <p:cNvCxnSpPr>
            <a:cxnSpLocks/>
          </p:cNvCxnSpPr>
          <p:nvPr/>
        </p:nvCxnSpPr>
        <p:spPr>
          <a:xfrm>
            <a:off x="3107856" y="3735980"/>
            <a:ext cx="634210"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4BB97A1-B3D7-D7B6-2F7F-D3927C54A079}"/>
              </a:ext>
            </a:extLst>
          </p:cNvPr>
          <p:cNvCxnSpPr>
            <a:cxnSpLocks/>
          </p:cNvCxnSpPr>
          <p:nvPr/>
        </p:nvCxnSpPr>
        <p:spPr>
          <a:xfrm>
            <a:off x="6425746" y="3735980"/>
            <a:ext cx="634210"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0142E788-B814-F392-AD88-98B96A35807D}"/>
              </a:ext>
            </a:extLst>
          </p:cNvPr>
          <p:cNvGrpSpPr/>
          <p:nvPr/>
        </p:nvGrpSpPr>
        <p:grpSpPr>
          <a:xfrm>
            <a:off x="7124494" y="3241122"/>
            <a:ext cx="1876054" cy="970048"/>
            <a:chOff x="3694209" y="1051059"/>
            <a:chExt cx="1876054" cy="970048"/>
          </a:xfrm>
        </p:grpSpPr>
        <p:sp>
          <p:nvSpPr>
            <p:cNvPr id="43" name="Rectangle: Rounded Corners 42">
              <a:extLst>
                <a:ext uri="{FF2B5EF4-FFF2-40B4-BE49-F238E27FC236}">
                  <a16:creationId xmlns:a16="http://schemas.microsoft.com/office/drawing/2014/main" id="{1FAFBF8B-9DAE-047C-D716-BE17EFB300EF}"/>
                </a:ext>
              </a:extLst>
            </p:cNvPr>
            <p:cNvSpPr/>
            <p:nvPr/>
          </p:nvSpPr>
          <p:spPr bwMode="gray">
            <a:xfrm>
              <a:off x="3792829" y="1242806"/>
              <a:ext cx="1777434" cy="778301"/>
            </a:xfrm>
            <a:prstGeom prst="roundRect">
              <a:avLst/>
            </a:prstGeom>
            <a:solidFill>
              <a:schemeClr val="accent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200" b="1" dirty="0">
                  <a:solidFill>
                    <a:schemeClr val="bg1"/>
                  </a:solidFill>
                </a:rPr>
                <a:t>Pipelines Container</a:t>
              </a:r>
              <a:br>
                <a:rPr lang="en-AU" sz="1200" b="1" dirty="0">
                  <a:solidFill>
                    <a:schemeClr val="bg1"/>
                  </a:solidFill>
                </a:rPr>
              </a:br>
              <a:r>
                <a:rPr lang="en-AU" sz="900" b="1" dirty="0">
                  <a:solidFill>
                    <a:schemeClr val="bg1"/>
                  </a:solidFill>
                </a:rPr>
                <a:t>Executes chat related tasks</a:t>
              </a:r>
              <a:endParaRPr lang="en-AU" sz="1200" b="1" dirty="0">
                <a:solidFill>
                  <a:schemeClr val="bg1"/>
                </a:solidFill>
              </a:endParaRPr>
            </a:p>
          </p:txBody>
        </p:sp>
        <p:pic>
          <p:nvPicPr>
            <p:cNvPr id="44" name="Graphic 10">
              <a:extLst>
                <a:ext uri="{FF2B5EF4-FFF2-40B4-BE49-F238E27FC236}">
                  <a16:creationId xmlns:a16="http://schemas.microsoft.com/office/drawing/2014/main" id="{74B80F0E-0C31-B847-420C-66B7F66865FC}"/>
                </a:ext>
              </a:extLst>
            </p:cNvPr>
            <p:cNvPicPr>
              <a:picLocks noChangeAspect="1" noChangeArrowheads="1"/>
            </p:cNvPicPr>
            <p:nvPr/>
          </p:nvPicPr>
          <p:blipFill>
            <a:blip r:embed="rId8"/>
            <a:srcRect/>
            <a:stretch/>
          </p:blipFill>
          <p:spPr bwMode="auto">
            <a:xfrm>
              <a:off x="3694209" y="1051059"/>
              <a:ext cx="387766" cy="38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5" name="Rectangle: Rounded Corners 44">
            <a:extLst>
              <a:ext uri="{FF2B5EF4-FFF2-40B4-BE49-F238E27FC236}">
                <a16:creationId xmlns:a16="http://schemas.microsoft.com/office/drawing/2014/main" id="{E90B7053-600C-BB47-C0C9-2AB0A3D9CCED}"/>
              </a:ext>
            </a:extLst>
          </p:cNvPr>
          <p:cNvSpPr/>
          <p:nvPr/>
        </p:nvSpPr>
        <p:spPr bwMode="gray">
          <a:xfrm>
            <a:off x="7233094" y="3432869"/>
            <a:ext cx="4605931" cy="2933748"/>
          </a:xfrm>
          <a:prstGeom prst="roundRect">
            <a:avLst/>
          </a:prstGeom>
          <a:noFill/>
          <a:ln w="9525" algn="ctr">
            <a:solidFill>
              <a:srgbClr val="4B8BB5"/>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AU" sz="1200" b="1" dirty="0">
              <a:solidFill>
                <a:schemeClr val="bg1"/>
              </a:solidFill>
            </a:endParaRPr>
          </a:p>
        </p:txBody>
      </p:sp>
    </p:spTree>
    <p:extLst>
      <p:ext uri="{BB962C8B-B14F-4D97-AF65-F5344CB8AC3E}">
        <p14:creationId xmlns:p14="http://schemas.microsoft.com/office/powerpoint/2010/main" val="3289101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34EF99F-5ABF-81B9-B15E-E0382C0EF8BD}"/>
              </a:ext>
            </a:extLst>
          </p:cNvPr>
          <p:cNvSpPr/>
          <p:nvPr/>
        </p:nvSpPr>
        <p:spPr bwMode="gray">
          <a:xfrm>
            <a:off x="247135" y="2444804"/>
            <a:ext cx="11689492" cy="4248096"/>
          </a:xfrm>
          <a:prstGeom prst="rect">
            <a:avLst/>
          </a:prstGeom>
          <a:solidFill>
            <a:srgbClr val="DFECE7">
              <a:alpha val="30196"/>
            </a:srgbClr>
          </a:solidFill>
          <a:ln w="19050" algn="ctr">
            <a:solidFill>
              <a:schemeClr val="accent4">
                <a:lumMod val="50000"/>
              </a:schemeClr>
            </a:solidFill>
            <a:miter lim="800000"/>
            <a:headEnd/>
            <a:tailEnd/>
          </a:ln>
        </p:spPr>
        <p:txBody>
          <a:bodyPr wrap="square" lIns="88900" tIns="88900" rIns="88900" bIns="88900" rtlCol="0" anchor="ctr"/>
          <a:lstStyle/>
          <a:p>
            <a:pPr algn="r">
              <a:lnSpc>
                <a:spcPct val="106000"/>
              </a:lnSpc>
              <a:buFont typeface="Wingdings 2" pitchFamily="18" charset="2"/>
              <a:buNone/>
            </a:pPr>
            <a:endParaRPr lang="en-AU" sz="1600" b="1" dirty="0">
              <a:solidFill>
                <a:schemeClr val="bg1"/>
              </a:solidFill>
            </a:endParaRPr>
          </a:p>
        </p:txBody>
      </p:sp>
      <p:sp>
        <p:nvSpPr>
          <p:cNvPr id="2" name="Text Placeholder 1">
            <a:extLst>
              <a:ext uri="{FF2B5EF4-FFF2-40B4-BE49-F238E27FC236}">
                <a16:creationId xmlns:a16="http://schemas.microsoft.com/office/drawing/2014/main" id="{1DBEF1CA-7878-8797-7C52-CF977D5D7E79}"/>
              </a:ext>
            </a:extLst>
          </p:cNvPr>
          <p:cNvSpPr>
            <a:spLocks noGrp="1"/>
          </p:cNvSpPr>
          <p:nvPr>
            <p:ph type="body" sz="quarter" idx="11"/>
          </p:nvPr>
        </p:nvSpPr>
        <p:spPr/>
        <p:txBody>
          <a:bodyPr/>
          <a:lstStyle/>
          <a:p>
            <a:r>
              <a:rPr lang="en-AU" dirty="0"/>
              <a:t>xx</a:t>
            </a:r>
          </a:p>
        </p:txBody>
      </p:sp>
      <p:sp>
        <p:nvSpPr>
          <p:cNvPr id="3" name="Text Placeholder 2">
            <a:extLst>
              <a:ext uri="{FF2B5EF4-FFF2-40B4-BE49-F238E27FC236}">
                <a16:creationId xmlns:a16="http://schemas.microsoft.com/office/drawing/2014/main" id="{24203A75-84BE-6C86-5180-D829D8777A8E}"/>
              </a:ext>
            </a:extLst>
          </p:cNvPr>
          <p:cNvSpPr>
            <a:spLocks noGrp="1"/>
          </p:cNvSpPr>
          <p:nvPr>
            <p:ph type="body" sz="quarter" idx="13"/>
          </p:nvPr>
        </p:nvSpPr>
        <p:spPr/>
        <p:txBody>
          <a:bodyPr/>
          <a:lstStyle/>
          <a:p>
            <a:r>
              <a:rPr lang="en-AU" dirty="0"/>
              <a:t>AWS Hosting Build</a:t>
            </a:r>
          </a:p>
        </p:txBody>
      </p:sp>
      <p:grpSp>
        <p:nvGrpSpPr>
          <p:cNvPr id="22" name="Group 21">
            <a:extLst>
              <a:ext uri="{FF2B5EF4-FFF2-40B4-BE49-F238E27FC236}">
                <a16:creationId xmlns:a16="http://schemas.microsoft.com/office/drawing/2014/main" id="{55985522-B623-1AA2-A60D-DE2E768967B6}"/>
              </a:ext>
            </a:extLst>
          </p:cNvPr>
          <p:cNvGrpSpPr/>
          <p:nvPr/>
        </p:nvGrpSpPr>
        <p:grpSpPr>
          <a:xfrm>
            <a:off x="4183172" y="4498491"/>
            <a:ext cx="3509587" cy="1412749"/>
            <a:chOff x="4183172" y="3932019"/>
            <a:chExt cx="3509587" cy="1412749"/>
          </a:xfrm>
        </p:grpSpPr>
        <p:sp>
          <p:nvSpPr>
            <p:cNvPr id="21" name="Rectangle 20">
              <a:extLst>
                <a:ext uri="{FF2B5EF4-FFF2-40B4-BE49-F238E27FC236}">
                  <a16:creationId xmlns:a16="http://schemas.microsoft.com/office/drawing/2014/main" id="{A7DB99E1-885E-7153-984E-D858D82CA9EA}"/>
                </a:ext>
              </a:extLst>
            </p:cNvPr>
            <p:cNvSpPr/>
            <p:nvPr/>
          </p:nvSpPr>
          <p:spPr bwMode="gray">
            <a:xfrm>
              <a:off x="4183172" y="3932019"/>
              <a:ext cx="3509587" cy="1412749"/>
            </a:xfrm>
            <a:prstGeom prst="rect">
              <a:avLst/>
            </a:prstGeom>
            <a:solidFill>
              <a:schemeClr val="bg1"/>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pic>
          <p:nvPicPr>
            <p:cNvPr id="5" name="Picture 4">
              <a:extLst>
                <a:ext uri="{FF2B5EF4-FFF2-40B4-BE49-F238E27FC236}">
                  <a16:creationId xmlns:a16="http://schemas.microsoft.com/office/drawing/2014/main" id="{18C12F44-BE2E-A743-F958-E8894DD29D79}"/>
                </a:ext>
              </a:extLst>
            </p:cNvPr>
            <p:cNvPicPr>
              <a:picLocks noChangeAspect="1"/>
            </p:cNvPicPr>
            <p:nvPr/>
          </p:nvPicPr>
          <p:blipFill>
            <a:blip r:embed="rId2"/>
            <a:stretch>
              <a:fillRect/>
            </a:stretch>
          </p:blipFill>
          <p:spPr>
            <a:xfrm>
              <a:off x="4241373" y="3971894"/>
              <a:ext cx="3366868" cy="1332998"/>
            </a:xfrm>
            <a:prstGeom prst="rect">
              <a:avLst/>
            </a:prstGeom>
          </p:spPr>
        </p:pic>
      </p:grpSp>
      <p:grpSp>
        <p:nvGrpSpPr>
          <p:cNvPr id="8" name="Group 7">
            <a:extLst>
              <a:ext uri="{FF2B5EF4-FFF2-40B4-BE49-F238E27FC236}">
                <a16:creationId xmlns:a16="http://schemas.microsoft.com/office/drawing/2014/main" id="{AA359A74-65B4-189B-16AE-EE6C60442467}"/>
              </a:ext>
            </a:extLst>
          </p:cNvPr>
          <p:cNvGrpSpPr/>
          <p:nvPr/>
        </p:nvGrpSpPr>
        <p:grpSpPr>
          <a:xfrm>
            <a:off x="387417" y="2630015"/>
            <a:ext cx="2697309" cy="4062885"/>
            <a:chOff x="330200" y="1723367"/>
            <a:chExt cx="11508826" cy="4969533"/>
          </a:xfrm>
        </p:grpSpPr>
        <p:sp>
          <p:nvSpPr>
            <p:cNvPr id="6" name="Rectangle 5">
              <a:extLst>
                <a:ext uri="{FF2B5EF4-FFF2-40B4-BE49-F238E27FC236}">
                  <a16:creationId xmlns:a16="http://schemas.microsoft.com/office/drawing/2014/main" id="{6FE54AAE-D7CB-373C-2AAB-C072D092FE0B}"/>
                </a:ext>
              </a:extLst>
            </p:cNvPr>
            <p:cNvSpPr>
              <a:spLocks/>
            </p:cNvSpPr>
            <p:nvPr/>
          </p:nvSpPr>
          <p:spPr>
            <a:xfrm>
              <a:off x="330200" y="1723367"/>
              <a:ext cx="11508826" cy="4969533"/>
            </a:xfrm>
            <a:prstGeom prst="rect">
              <a:avLst/>
            </a:prstGeom>
            <a:solidFill>
              <a:srgbClr val="A8CCB0"/>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31BAC8D8-2128-00C4-BEA3-691824B7AF7B}"/>
                </a:ext>
              </a:extLst>
            </p:cNvPr>
            <p:cNvSpPr>
              <a:spLocks/>
            </p:cNvSpPr>
            <p:nvPr/>
          </p:nvSpPr>
          <p:spPr bwMode="gray">
            <a:xfrm>
              <a:off x="391027" y="1752181"/>
              <a:ext cx="11369174" cy="4906190"/>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9" name="Group 8">
            <a:extLst>
              <a:ext uri="{FF2B5EF4-FFF2-40B4-BE49-F238E27FC236}">
                <a16:creationId xmlns:a16="http://schemas.microsoft.com/office/drawing/2014/main" id="{0944176E-E2DE-1D67-92B8-BCBB122C821B}"/>
              </a:ext>
            </a:extLst>
          </p:cNvPr>
          <p:cNvGrpSpPr/>
          <p:nvPr/>
        </p:nvGrpSpPr>
        <p:grpSpPr>
          <a:xfrm>
            <a:off x="8764888" y="2544656"/>
            <a:ext cx="3025439" cy="4062885"/>
            <a:chOff x="330200" y="1733169"/>
            <a:chExt cx="11508826" cy="4959730"/>
          </a:xfrm>
        </p:grpSpPr>
        <p:sp>
          <p:nvSpPr>
            <p:cNvPr id="10" name="Rectangle 9">
              <a:extLst>
                <a:ext uri="{FF2B5EF4-FFF2-40B4-BE49-F238E27FC236}">
                  <a16:creationId xmlns:a16="http://schemas.microsoft.com/office/drawing/2014/main" id="{DD801D43-34A7-DD69-53A0-263083F968D5}"/>
                </a:ext>
              </a:extLst>
            </p:cNvPr>
            <p:cNvSpPr>
              <a:spLocks/>
            </p:cNvSpPr>
            <p:nvPr/>
          </p:nvSpPr>
          <p:spPr>
            <a:xfrm>
              <a:off x="330200" y="1733169"/>
              <a:ext cx="11508826" cy="4959730"/>
            </a:xfrm>
            <a:prstGeom prst="rect">
              <a:avLst/>
            </a:prstGeom>
            <a:solidFill>
              <a:srgbClr val="A8CCB0"/>
            </a:solidFill>
            <a:ln w="952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1DC73F9E-5916-6C21-917D-A96713EBC404}"/>
                </a:ext>
              </a:extLst>
            </p:cNvPr>
            <p:cNvSpPr>
              <a:spLocks/>
            </p:cNvSpPr>
            <p:nvPr/>
          </p:nvSpPr>
          <p:spPr bwMode="gray">
            <a:xfrm>
              <a:off x="400027" y="1754786"/>
              <a:ext cx="11369173" cy="4906188"/>
            </a:xfrm>
            <a:prstGeom prst="rect">
              <a:avLst/>
            </a:prstGeom>
            <a:solidFill>
              <a:srgbClr val="FFFFFF"/>
            </a:solidFill>
            <a:ln w="19050" algn="ctr">
              <a:no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3" name="Rectangle: Rounded Corners 12">
            <a:extLst>
              <a:ext uri="{FF2B5EF4-FFF2-40B4-BE49-F238E27FC236}">
                <a16:creationId xmlns:a16="http://schemas.microsoft.com/office/drawing/2014/main" id="{74D81D3A-ED55-C1C7-A930-057B2E16FA57}"/>
              </a:ext>
            </a:extLst>
          </p:cNvPr>
          <p:cNvSpPr/>
          <p:nvPr/>
        </p:nvSpPr>
        <p:spPr bwMode="gray">
          <a:xfrm>
            <a:off x="4756125" y="1843974"/>
            <a:ext cx="2337360" cy="519824"/>
          </a:xfrm>
          <a:prstGeom prst="roundRect">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Internet Gateway</a:t>
            </a:r>
          </a:p>
        </p:txBody>
      </p:sp>
      <p:sp>
        <p:nvSpPr>
          <p:cNvPr id="15" name="Rectangle: Rounded Corners 14">
            <a:extLst>
              <a:ext uri="{FF2B5EF4-FFF2-40B4-BE49-F238E27FC236}">
                <a16:creationId xmlns:a16="http://schemas.microsoft.com/office/drawing/2014/main" id="{520515CA-5A20-02CA-43A9-9BF82C612B4C}"/>
              </a:ext>
            </a:extLst>
          </p:cNvPr>
          <p:cNvSpPr/>
          <p:nvPr/>
        </p:nvSpPr>
        <p:spPr bwMode="gray">
          <a:xfrm>
            <a:off x="778287" y="3160839"/>
            <a:ext cx="1911350" cy="742950"/>
          </a:xfrm>
          <a:prstGeom prst="roundRect">
            <a:avLst/>
          </a:prstGeom>
          <a:solidFill>
            <a:schemeClr val="accent3">
              <a:lumMod val="40000"/>
              <a:lumOff val="6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Public Subnet AZ1</a:t>
            </a:r>
          </a:p>
        </p:txBody>
      </p:sp>
      <p:sp>
        <p:nvSpPr>
          <p:cNvPr id="16" name="Rectangle: Rounded Corners 15">
            <a:extLst>
              <a:ext uri="{FF2B5EF4-FFF2-40B4-BE49-F238E27FC236}">
                <a16:creationId xmlns:a16="http://schemas.microsoft.com/office/drawing/2014/main" id="{6E04F39D-B205-9505-8AC2-6A8C7910A746}"/>
              </a:ext>
            </a:extLst>
          </p:cNvPr>
          <p:cNvSpPr/>
          <p:nvPr/>
        </p:nvSpPr>
        <p:spPr bwMode="gray">
          <a:xfrm>
            <a:off x="778287" y="5625123"/>
            <a:ext cx="1911350" cy="742950"/>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Private Subnet AZ1</a:t>
            </a:r>
          </a:p>
        </p:txBody>
      </p:sp>
      <p:sp>
        <p:nvSpPr>
          <p:cNvPr id="17" name="Rectangle: Rounded Corners 16">
            <a:extLst>
              <a:ext uri="{FF2B5EF4-FFF2-40B4-BE49-F238E27FC236}">
                <a16:creationId xmlns:a16="http://schemas.microsoft.com/office/drawing/2014/main" id="{F5784C80-99A3-000D-CE67-FAF53474F3B7}"/>
              </a:ext>
            </a:extLst>
          </p:cNvPr>
          <p:cNvSpPr/>
          <p:nvPr/>
        </p:nvSpPr>
        <p:spPr bwMode="gray">
          <a:xfrm>
            <a:off x="778287" y="4496308"/>
            <a:ext cx="1911350" cy="742950"/>
          </a:xfrm>
          <a:prstGeom prst="roundRect">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pPr>
            <a:r>
              <a:rPr lang="en-AU" sz="1600" b="1" dirty="0">
                <a:solidFill>
                  <a:schemeClr val="bg1"/>
                </a:solidFill>
              </a:rPr>
              <a:t>Nat Gateway in AZ1</a:t>
            </a:r>
          </a:p>
        </p:txBody>
      </p:sp>
      <p:sp>
        <p:nvSpPr>
          <p:cNvPr id="18" name="Rectangle: Rounded Corners 17">
            <a:extLst>
              <a:ext uri="{FF2B5EF4-FFF2-40B4-BE49-F238E27FC236}">
                <a16:creationId xmlns:a16="http://schemas.microsoft.com/office/drawing/2014/main" id="{C4F456E6-4612-8FC7-3749-26901982A9C4}"/>
              </a:ext>
            </a:extLst>
          </p:cNvPr>
          <p:cNvSpPr/>
          <p:nvPr/>
        </p:nvSpPr>
        <p:spPr bwMode="gray">
          <a:xfrm>
            <a:off x="9407113" y="3160839"/>
            <a:ext cx="1911350" cy="742950"/>
          </a:xfrm>
          <a:prstGeom prst="roundRect">
            <a:avLst/>
          </a:prstGeom>
          <a:solidFill>
            <a:schemeClr val="accent3">
              <a:lumMod val="40000"/>
              <a:lumOff val="6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Public Subnet AZ2</a:t>
            </a:r>
          </a:p>
        </p:txBody>
      </p:sp>
      <p:sp>
        <p:nvSpPr>
          <p:cNvPr id="19" name="Rectangle: Rounded Corners 18">
            <a:extLst>
              <a:ext uri="{FF2B5EF4-FFF2-40B4-BE49-F238E27FC236}">
                <a16:creationId xmlns:a16="http://schemas.microsoft.com/office/drawing/2014/main" id="{692A58FD-A53E-79A2-D226-89803CA853A1}"/>
              </a:ext>
            </a:extLst>
          </p:cNvPr>
          <p:cNvSpPr/>
          <p:nvPr/>
        </p:nvSpPr>
        <p:spPr bwMode="gray">
          <a:xfrm>
            <a:off x="9407113" y="5625123"/>
            <a:ext cx="1911350" cy="742950"/>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Private Subnet AZ2</a:t>
            </a:r>
          </a:p>
        </p:txBody>
      </p:sp>
      <p:sp>
        <p:nvSpPr>
          <p:cNvPr id="20" name="Rectangle: Rounded Corners 19">
            <a:extLst>
              <a:ext uri="{FF2B5EF4-FFF2-40B4-BE49-F238E27FC236}">
                <a16:creationId xmlns:a16="http://schemas.microsoft.com/office/drawing/2014/main" id="{A8E7F3B1-FD4E-7261-237A-B8C24E8F12D9}"/>
              </a:ext>
            </a:extLst>
          </p:cNvPr>
          <p:cNvSpPr/>
          <p:nvPr/>
        </p:nvSpPr>
        <p:spPr bwMode="gray">
          <a:xfrm>
            <a:off x="9407113" y="4496308"/>
            <a:ext cx="1911350" cy="742950"/>
          </a:xfrm>
          <a:prstGeom prst="roundRect">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pPr>
            <a:r>
              <a:rPr lang="en-AU" sz="1600" b="1" dirty="0">
                <a:solidFill>
                  <a:schemeClr val="bg1"/>
                </a:solidFill>
              </a:rPr>
              <a:t>Nat Gateway in AZ1</a:t>
            </a:r>
          </a:p>
        </p:txBody>
      </p:sp>
      <p:grpSp>
        <p:nvGrpSpPr>
          <p:cNvPr id="29" name="Group 28">
            <a:extLst>
              <a:ext uri="{FF2B5EF4-FFF2-40B4-BE49-F238E27FC236}">
                <a16:creationId xmlns:a16="http://schemas.microsoft.com/office/drawing/2014/main" id="{5A7AD37C-94CF-BA68-7FF7-01E76C6268AD}"/>
              </a:ext>
            </a:extLst>
          </p:cNvPr>
          <p:cNvGrpSpPr/>
          <p:nvPr/>
        </p:nvGrpSpPr>
        <p:grpSpPr>
          <a:xfrm>
            <a:off x="5652445" y="678543"/>
            <a:ext cx="544723" cy="802791"/>
            <a:chOff x="5665603" y="678543"/>
            <a:chExt cx="544723" cy="802791"/>
          </a:xfrm>
        </p:grpSpPr>
        <p:pic>
          <p:nvPicPr>
            <p:cNvPr id="24" name="Graphic 23" descr="User with solid fill">
              <a:extLst>
                <a:ext uri="{FF2B5EF4-FFF2-40B4-BE49-F238E27FC236}">
                  <a16:creationId xmlns:a16="http://schemas.microsoft.com/office/drawing/2014/main" id="{78C74FD9-4367-8289-E011-9D00E37A4D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5603" y="678543"/>
              <a:ext cx="544723" cy="544723"/>
            </a:xfrm>
            <a:prstGeom prst="rect">
              <a:avLst/>
            </a:prstGeom>
          </p:spPr>
        </p:pic>
        <p:sp>
          <p:nvSpPr>
            <p:cNvPr id="25" name="TextBox 24">
              <a:extLst>
                <a:ext uri="{FF2B5EF4-FFF2-40B4-BE49-F238E27FC236}">
                  <a16:creationId xmlns:a16="http://schemas.microsoft.com/office/drawing/2014/main" id="{9E483B0E-9BBC-4A88-385B-4A242124319A}"/>
                </a:ext>
              </a:extLst>
            </p:cNvPr>
            <p:cNvSpPr txBox="1"/>
            <p:nvPr/>
          </p:nvSpPr>
          <p:spPr>
            <a:xfrm>
              <a:off x="5686292" y="1204335"/>
              <a:ext cx="503343" cy="276999"/>
            </a:xfrm>
            <a:prstGeom prst="rect">
              <a:avLst/>
            </a:prstGeom>
            <a:noFill/>
          </p:spPr>
          <p:txBody>
            <a:bodyPr wrap="none" lIns="0" tIns="0" rIns="0" bIns="0" rtlCol="0">
              <a:spAutoFit/>
            </a:bodyPr>
            <a:lstStyle/>
            <a:p>
              <a:pPr algn="ctr">
                <a:spcBef>
                  <a:spcPts val="600"/>
                </a:spcBef>
                <a:buSzPct val="100000"/>
              </a:pPr>
              <a:r>
                <a:rPr lang="en-AU" dirty="0">
                  <a:solidFill>
                    <a:srgbClr val="313131"/>
                  </a:solidFill>
                </a:rPr>
                <a:t>User</a:t>
              </a:r>
            </a:p>
          </p:txBody>
        </p:sp>
      </p:grpSp>
      <p:cxnSp>
        <p:nvCxnSpPr>
          <p:cNvPr id="26" name="Straight Arrow Connector 25">
            <a:extLst>
              <a:ext uri="{FF2B5EF4-FFF2-40B4-BE49-F238E27FC236}">
                <a16:creationId xmlns:a16="http://schemas.microsoft.com/office/drawing/2014/main" id="{1CFF4251-3E1E-436C-65A5-FF34CA303418}"/>
              </a:ext>
            </a:extLst>
          </p:cNvPr>
          <p:cNvCxnSpPr>
            <a:cxnSpLocks/>
          </p:cNvCxnSpPr>
          <p:nvPr/>
        </p:nvCxnSpPr>
        <p:spPr>
          <a:xfrm>
            <a:off x="5924806" y="1461456"/>
            <a:ext cx="0" cy="362640"/>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055A311-9578-B930-90FF-0D446C1210A2}"/>
              </a:ext>
            </a:extLst>
          </p:cNvPr>
          <p:cNvSpPr txBox="1"/>
          <p:nvPr/>
        </p:nvSpPr>
        <p:spPr>
          <a:xfrm>
            <a:off x="4154980" y="2496078"/>
            <a:ext cx="3873817" cy="307777"/>
          </a:xfrm>
          <a:prstGeom prst="rect">
            <a:avLst/>
          </a:prstGeom>
          <a:noFill/>
        </p:spPr>
        <p:txBody>
          <a:bodyPr wrap="none" lIns="0" tIns="0" rIns="0" bIns="0" rtlCol="0">
            <a:spAutoFit/>
          </a:bodyPr>
          <a:lstStyle/>
          <a:p>
            <a:pPr algn="ctr">
              <a:spcBef>
                <a:spcPts val="600"/>
              </a:spcBef>
              <a:buSzPct val="100000"/>
            </a:pPr>
            <a:r>
              <a:rPr lang="en-AU" sz="2000" dirty="0">
                <a:solidFill>
                  <a:srgbClr val="313131"/>
                </a:solidFill>
                <a:latin typeface="+mj-lt"/>
              </a:rPr>
              <a:t>AWS Virtual Private Cloud (VPC)</a:t>
            </a:r>
          </a:p>
        </p:txBody>
      </p:sp>
      <p:sp>
        <p:nvSpPr>
          <p:cNvPr id="32" name="TextBox 31">
            <a:extLst>
              <a:ext uri="{FF2B5EF4-FFF2-40B4-BE49-F238E27FC236}">
                <a16:creationId xmlns:a16="http://schemas.microsoft.com/office/drawing/2014/main" id="{2EB30039-8F9A-3D5B-E620-5C3C32A0F008}"/>
              </a:ext>
            </a:extLst>
          </p:cNvPr>
          <p:cNvSpPr txBox="1"/>
          <p:nvPr/>
        </p:nvSpPr>
        <p:spPr>
          <a:xfrm>
            <a:off x="830670" y="2741131"/>
            <a:ext cx="1806584" cy="246221"/>
          </a:xfrm>
          <a:prstGeom prst="rect">
            <a:avLst/>
          </a:prstGeom>
          <a:noFill/>
        </p:spPr>
        <p:txBody>
          <a:bodyPr wrap="none" lIns="0" tIns="0" rIns="0" bIns="0" rtlCol="0">
            <a:spAutoFit/>
          </a:bodyPr>
          <a:lstStyle/>
          <a:p>
            <a:pPr algn="ctr">
              <a:spcBef>
                <a:spcPts val="600"/>
              </a:spcBef>
              <a:buSzPct val="100000"/>
            </a:pPr>
            <a:r>
              <a:rPr lang="en-AU" sz="1600" dirty="0">
                <a:solidFill>
                  <a:srgbClr val="313131"/>
                </a:solidFill>
                <a:latin typeface="+mj-lt"/>
              </a:rPr>
              <a:t>Availability Zone 1</a:t>
            </a:r>
          </a:p>
        </p:txBody>
      </p:sp>
      <p:sp>
        <p:nvSpPr>
          <p:cNvPr id="33" name="TextBox 32">
            <a:extLst>
              <a:ext uri="{FF2B5EF4-FFF2-40B4-BE49-F238E27FC236}">
                <a16:creationId xmlns:a16="http://schemas.microsoft.com/office/drawing/2014/main" id="{8E9B8192-28FB-3EE6-4772-0BC0C41637A2}"/>
              </a:ext>
            </a:extLst>
          </p:cNvPr>
          <p:cNvSpPr txBox="1"/>
          <p:nvPr/>
        </p:nvSpPr>
        <p:spPr>
          <a:xfrm>
            <a:off x="9459495" y="2741131"/>
            <a:ext cx="1806585" cy="246221"/>
          </a:xfrm>
          <a:prstGeom prst="rect">
            <a:avLst/>
          </a:prstGeom>
          <a:noFill/>
        </p:spPr>
        <p:txBody>
          <a:bodyPr wrap="none" lIns="0" tIns="0" rIns="0" bIns="0" rtlCol="0">
            <a:spAutoFit/>
          </a:bodyPr>
          <a:lstStyle/>
          <a:p>
            <a:pPr algn="ctr">
              <a:spcBef>
                <a:spcPts val="600"/>
              </a:spcBef>
              <a:buSzPct val="100000"/>
            </a:pPr>
            <a:r>
              <a:rPr lang="en-AU" sz="1600" dirty="0">
                <a:solidFill>
                  <a:srgbClr val="313131"/>
                </a:solidFill>
                <a:latin typeface="+mj-lt"/>
              </a:rPr>
              <a:t>Availability Zone 2</a:t>
            </a:r>
          </a:p>
        </p:txBody>
      </p:sp>
      <p:cxnSp>
        <p:nvCxnSpPr>
          <p:cNvPr id="39" name="Connector: Elbow 38">
            <a:extLst>
              <a:ext uri="{FF2B5EF4-FFF2-40B4-BE49-F238E27FC236}">
                <a16:creationId xmlns:a16="http://schemas.microsoft.com/office/drawing/2014/main" id="{8DD3D42E-F123-955F-AA64-9A907D51B412}"/>
              </a:ext>
            </a:extLst>
          </p:cNvPr>
          <p:cNvCxnSpPr>
            <a:stCxn id="13" idx="1"/>
            <a:endCxn id="6" idx="0"/>
          </p:cNvCxnSpPr>
          <p:nvPr/>
        </p:nvCxnSpPr>
        <p:spPr>
          <a:xfrm rot="10800000" flipV="1">
            <a:off x="1733963" y="2103886"/>
            <a:ext cx="3022162" cy="54968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6865509D-FA8E-0919-05AF-519467B01628}"/>
              </a:ext>
            </a:extLst>
          </p:cNvPr>
          <p:cNvCxnSpPr>
            <a:stCxn id="13" idx="3"/>
            <a:endCxn id="11" idx="0"/>
          </p:cNvCxnSpPr>
          <p:nvPr/>
        </p:nvCxnSpPr>
        <p:spPr>
          <a:xfrm>
            <a:off x="7093485" y="2103886"/>
            <a:ext cx="3184123" cy="458478"/>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6FB5800-C4B3-582D-002E-A70018B7EDA8}"/>
              </a:ext>
            </a:extLst>
          </p:cNvPr>
          <p:cNvCxnSpPr>
            <a:stCxn id="15" idx="3"/>
          </p:cNvCxnSpPr>
          <p:nvPr/>
        </p:nvCxnSpPr>
        <p:spPr>
          <a:xfrm>
            <a:off x="2689637" y="3532314"/>
            <a:ext cx="2279494" cy="0"/>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19E4846-E029-E49D-E2CC-40244DD0A2D5}"/>
              </a:ext>
            </a:extLst>
          </p:cNvPr>
          <p:cNvCxnSpPr>
            <a:cxnSpLocks/>
            <a:stCxn id="18" idx="1"/>
            <a:endCxn id="12" idx="3"/>
          </p:cNvCxnSpPr>
          <p:nvPr/>
        </p:nvCxnSpPr>
        <p:spPr>
          <a:xfrm flipH="1" flipV="1">
            <a:off x="6904546" y="3531581"/>
            <a:ext cx="2502567" cy="733"/>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9DA8501-394F-8529-C3A1-7B3455C57A09}"/>
              </a:ext>
            </a:extLst>
          </p:cNvPr>
          <p:cNvCxnSpPr>
            <a:stCxn id="21" idx="1"/>
            <a:endCxn id="16" idx="3"/>
          </p:cNvCxnSpPr>
          <p:nvPr/>
        </p:nvCxnSpPr>
        <p:spPr>
          <a:xfrm flipH="1">
            <a:off x="2689637" y="5204866"/>
            <a:ext cx="1493535" cy="791732"/>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274DD1A-0BDA-B746-D5A0-A805223AA3B8}"/>
              </a:ext>
            </a:extLst>
          </p:cNvPr>
          <p:cNvCxnSpPr>
            <a:cxnSpLocks/>
            <a:stCxn id="21" idx="3"/>
            <a:endCxn id="19" idx="1"/>
          </p:cNvCxnSpPr>
          <p:nvPr/>
        </p:nvCxnSpPr>
        <p:spPr>
          <a:xfrm>
            <a:off x="7692759" y="5204866"/>
            <a:ext cx="1714354" cy="791732"/>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AF385B-4B6C-A48B-25D5-2A665E18E727}"/>
              </a:ext>
            </a:extLst>
          </p:cNvPr>
          <p:cNvCxnSpPr/>
          <p:nvPr/>
        </p:nvCxnSpPr>
        <p:spPr>
          <a:xfrm flipV="1">
            <a:off x="2798817" y="4690825"/>
            <a:ext cx="1130621" cy="0"/>
          </a:xfrm>
          <a:prstGeom prst="straightConnector1">
            <a:avLst/>
          </a:prstGeom>
          <a:ln w="1905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9404AA2-68D2-FFAE-A53E-CF0B41DC9A65}"/>
              </a:ext>
            </a:extLst>
          </p:cNvPr>
          <p:cNvCxnSpPr>
            <a:cxnSpLocks/>
          </p:cNvCxnSpPr>
          <p:nvPr/>
        </p:nvCxnSpPr>
        <p:spPr>
          <a:xfrm flipH="1" flipV="1">
            <a:off x="2798817" y="5032737"/>
            <a:ext cx="1130621" cy="0"/>
          </a:xfrm>
          <a:prstGeom prst="straightConnector1">
            <a:avLst/>
          </a:prstGeom>
          <a:ln w="1905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8F6614F-317D-34FF-F1E6-E40E7FD813A7}"/>
              </a:ext>
            </a:extLst>
          </p:cNvPr>
          <p:cNvCxnSpPr/>
          <p:nvPr/>
        </p:nvCxnSpPr>
        <p:spPr>
          <a:xfrm flipV="1">
            <a:off x="8120235" y="4690825"/>
            <a:ext cx="1130621" cy="0"/>
          </a:xfrm>
          <a:prstGeom prst="straightConnector1">
            <a:avLst/>
          </a:prstGeom>
          <a:ln w="1905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3419B99-A84B-EE5D-280D-339B344EA9C4}"/>
              </a:ext>
            </a:extLst>
          </p:cNvPr>
          <p:cNvCxnSpPr>
            <a:cxnSpLocks/>
          </p:cNvCxnSpPr>
          <p:nvPr/>
        </p:nvCxnSpPr>
        <p:spPr>
          <a:xfrm flipH="1" flipV="1">
            <a:off x="8120235" y="5032737"/>
            <a:ext cx="1130621" cy="0"/>
          </a:xfrm>
          <a:prstGeom prst="straightConnector1">
            <a:avLst/>
          </a:prstGeom>
          <a:ln w="1905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E017015-1CE1-23A5-5467-5DC819C3FF30}"/>
              </a:ext>
            </a:extLst>
          </p:cNvPr>
          <p:cNvCxnSpPr>
            <a:stCxn id="17" idx="2"/>
            <a:endCxn id="16" idx="0"/>
          </p:cNvCxnSpPr>
          <p:nvPr/>
        </p:nvCxnSpPr>
        <p:spPr>
          <a:xfrm>
            <a:off x="1733962" y="5239258"/>
            <a:ext cx="0" cy="385865"/>
          </a:xfrm>
          <a:prstGeom prst="straightConnector1">
            <a:avLst/>
          </a:prstGeom>
          <a:ln w="1905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4494B94-BEA9-4551-B870-DD0AAB2178F0}"/>
              </a:ext>
            </a:extLst>
          </p:cNvPr>
          <p:cNvCxnSpPr/>
          <p:nvPr/>
        </p:nvCxnSpPr>
        <p:spPr>
          <a:xfrm>
            <a:off x="10362787" y="5239258"/>
            <a:ext cx="0" cy="385865"/>
          </a:xfrm>
          <a:prstGeom prst="straightConnector1">
            <a:avLst/>
          </a:prstGeom>
          <a:ln w="1905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6" name="Left Brace 65">
            <a:extLst>
              <a:ext uri="{FF2B5EF4-FFF2-40B4-BE49-F238E27FC236}">
                <a16:creationId xmlns:a16="http://schemas.microsoft.com/office/drawing/2014/main" id="{D5A24510-8FFC-94D7-281C-D950DD7A1E57}"/>
              </a:ext>
            </a:extLst>
          </p:cNvPr>
          <p:cNvSpPr/>
          <p:nvPr/>
        </p:nvSpPr>
        <p:spPr>
          <a:xfrm rot="5400000">
            <a:off x="5651106" y="2761092"/>
            <a:ext cx="573717" cy="2786403"/>
          </a:xfrm>
          <a:prstGeom prst="leftBrace">
            <a:avLst>
              <a:gd name="adj1" fmla="val 34359"/>
              <a:gd name="adj2" fmla="val 50000"/>
            </a:avLst>
          </a:prstGeom>
          <a:ln w="19050">
            <a:solidFill>
              <a:schemeClr val="accent6"/>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nvGrpSpPr>
          <p:cNvPr id="73" name="Group 72">
            <a:extLst>
              <a:ext uri="{FF2B5EF4-FFF2-40B4-BE49-F238E27FC236}">
                <a16:creationId xmlns:a16="http://schemas.microsoft.com/office/drawing/2014/main" id="{EDA9BA0E-65F6-9BDC-57F3-DE7D2CF0EE39}"/>
              </a:ext>
            </a:extLst>
          </p:cNvPr>
          <p:cNvGrpSpPr/>
          <p:nvPr/>
        </p:nvGrpSpPr>
        <p:grpSpPr>
          <a:xfrm>
            <a:off x="5056789" y="3160106"/>
            <a:ext cx="1847757" cy="742950"/>
            <a:chOff x="5056789" y="3160106"/>
            <a:chExt cx="1847757" cy="742950"/>
          </a:xfrm>
        </p:grpSpPr>
        <p:sp>
          <p:nvSpPr>
            <p:cNvPr id="12" name="Rectangle: Rounded Corners 11">
              <a:extLst>
                <a:ext uri="{FF2B5EF4-FFF2-40B4-BE49-F238E27FC236}">
                  <a16:creationId xmlns:a16="http://schemas.microsoft.com/office/drawing/2014/main" id="{0E19D1BE-5950-E842-517C-9B6A7218DAF1}"/>
                </a:ext>
              </a:extLst>
            </p:cNvPr>
            <p:cNvSpPr/>
            <p:nvPr/>
          </p:nvSpPr>
          <p:spPr bwMode="gray">
            <a:xfrm>
              <a:off x="5553780" y="3160106"/>
              <a:ext cx="1350766" cy="742950"/>
            </a:xfrm>
            <a:prstGeom prst="round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400" b="1" dirty="0">
                  <a:solidFill>
                    <a:schemeClr val="accent5"/>
                  </a:solidFill>
                </a:rPr>
                <a:t>Elastic Load Balancer</a:t>
              </a:r>
            </a:p>
          </p:txBody>
        </p:sp>
        <p:pic>
          <p:nvPicPr>
            <p:cNvPr id="69" name="Picture 68" descr="A group of orange cubes&#10;&#10;AI-generated content may be incorrect.">
              <a:extLst>
                <a:ext uri="{FF2B5EF4-FFF2-40B4-BE49-F238E27FC236}">
                  <a16:creationId xmlns:a16="http://schemas.microsoft.com/office/drawing/2014/main" id="{5E8FBF3B-D446-B729-64B4-8DEB53E83DD9}"/>
                </a:ext>
              </a:extLst>
            </p:cNvPr>
            <p:cNvPicPr>
              <a:picLocks noChangeAspect="1"/>
            </p:cNvPicPr>
            <p:nvPr/>
          </p:nvPicPr>
          <p:blipFill>
            <a:blip r:embed="rId5"/>
            <a:stretch>
              <a:fillRect/>
            </a:stretch>
          </p:blipFill>
          <p:spPr>
            <a:xfrm>
              <a:off x="5056789" y="3242102"/>
              <a:ext cx="576244" cy="576244"/>
            </a:xfrm>
            <a:prstGeom prst="rect">
              <a:avLst/>
            </a:prstGeom>
            <a:ln>
              <a:noFill/>
            </a:ln>
          </p:spPr>
        </p:pic>
      </p:grpSp>
      <p:sp>
        <p:nvSpPr>
          <p:cNvPr id="75" name="Rectangle: Rounded Corners 74">
            <a:extLst>
              <a:ext uri="{FF2B5EF4-FFF2-40B4-BE49-F238E27FC236}">
                <a16:creationId xmlns:a16="http://schemas.microsoft.com/office/drawing/2014/main" id="{D0026C0A-D1C0-A1ED-4A13-C6071C529F56}"/>
              </a:ext>
            </a:extLst>
          </p:cNvPr>
          <p:cNvSpPr/>
          <p:nvPr/>
        </p:nvSpPr>
        <p:spPr bwMode="gray">
          <a:xfrm>
            <a:off x="5232717" y="4568104"/>
            <a:ext cx="1304898" cy="281316"/>
          </a:xfrm>
          <a:prstGeom prst="round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400" b="1" dirty="0">
                <a:solidFill>
                  <a:schemeClr val="accent3"/>
                </a:solidFill>
              </a:rPr>
              <a:t>Application</a:t>
            </a:r>
          </a:p>
        </p:txBody>
      </p:sp>
      <p:grpSp>
        <p:nvGrpSpPr>
          <p:cNvPr id="77" name="Group 76">
            <a:extLst>
              <a:ext uri="{FF2B5EF4-FFF2-40B4-BE49-F238E27FC236}">
                <a16:creationId xmlns:a16="http://schemas.microsoft.com/office/drawing/2014/main" id="{4082CDFB-04AA-6633-E4D1-9C86CB681D00}"/>
              </a:ext>
            </a:extLst>
          </p:cNvPr>
          <p:cNvGrpSpPr/>
          <p:nvPr/>
        </p:nvGrpSpPr>
        <p:grpSpPr>
          <a:xfrm>
            <a:off x="4833419" y="5911239"/>
            <a:ext cx="2108345" cy="742950"/>
            <a:chOff x="5443846" y="3160106"/>
            <a:chExt cx="2108345" cy="742950"/>
          </a:xfrm>
        </p:grpSpPr>
        <p:sp>
          <p:nvSpPr>
            <p:cNvPr id="78" name="Rectangle: Rounded Corners 77">
              <a:extLst>
                <a:ext uri="{FF2B5EF4-FFF2-40B4-BE49-F238E27FC236}">
                  <a16:creationId xmlns:a16="http://schemas.microsoft.com/office/drawing/2014/main" id="{47ECA0D8-281C-45BC-BE32-274B144EAF40}"/>
                </a:ext>
              </a:extLst>
            </p:cNvPr>
            <p:cNvSpPr/>
            <p:nvPr/>
          </p:nvSpPr>
          <p:spPr bwMode="gray">
            <a:xfrm>
              <a:off x="5902945" y="3160106"/>
              <a:ext cx="1649246" cy="742950"/>
            </a:xfrm>
            <a:prstGeom prst="round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400" b="1" dirty="0">
                  <a:solidFill>
                    <a:schemeClr val="tx2"/>
                  </a:solidFill>
                </a:rPr>
                <a:t>Security Group</a:t>
              </a:r>
            </a:p>
          </p:txBody>
        </p:sp>
        <p:pic>
          <p:nvPicPr>
            <p:cNvPr id="79" name="Picture 78" descr="Lock with solid fill">
              <a:extLst>
                <a:ext uri="{FF2B5EF4-FFF2-40B4-BE49-F238E27FC236}">
                  <a16:creationId xmlns:a16="http://schemas.microsoft.com/office/drawing/2014/main" id="{31B03927-D78E-34E8-DC52-6DE3CBCFA96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443846" y="3242102"/>
              <a:ext cx="576244" cy="576244"/>
            </a:xfrm>
            <a:prstGeom prst="rect">
              <a:avLst/>
            </a:prstGeom>
            <a:ln>
              <a:noFill/>
            </a:ln>
          </p:spPr>
        </p:pic>
      </p:grpSp>
    </p:spTree>
    <p:extLst>
      <p:ext uri="{BB962C8B-B14F-4D97-AF65-F5344CB8AC3E}">
        <p14:creationId xmlns:p14="http://schemas.microsoft.com/office/powerpoint/2010/main" val="1848531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BBCA85-06A4-26D4-4552-12580E5BBA23}"/>
              </a:ext>
            </a:extLst>
          </p:cNvPr>
          <p:cNvSpPr>
            <a:spLocks noGrp="1"/>
          </p:cNvSpPr>
          <p:nvPr>
            <p:ph type="body" sz="quarter" idx="11"/>
          </p:nvPr>
        </p:nvSpPr>
        <p:spPr/>
        <p:txBody>
          <a:bodyPr/>
          <a:lstStyle/>
          <a:p>
            <a:r>
              <a:rPr lang="en-AU" dirty="0"/>
              <a:t>xx</a:t>
            </a:r>
          </a:p>
        </p:txBody>
      </p:sp>
      <p:sp>
        <p:nvSpPr>
          <p:cNvPr id="3" name="Text Placeholder 2">
            <a:extLst>
              <a:ext uri="{FF2B5EF4-FFF2-40B4-BE49-F238E27FC236}">
                <a16:creationId xmlns:a16="http://schemas.microsoft.com/office/drawing/2014/main" id="{3C8353CA-35D2-2ACD-DEF2-003E0799D0F7}"/>
              </a:ext>
            </a:extLst>
          </p:cNvPr>
          <p:cNvSpPr>
            <a:spLocks noGrp="1"/>
          </p:cNvSpPr>
          <p:nvPr>
            <p:ph type="body" sz="quarter" idx="13"/>
          </p:nvPr>
        </p:nvSpPr>
        <p:spPr/>
        <p:txBody>
          <a:bodyPr/>
          <a:lstStyle/>
          <a:p>
            <a:r>
              <a:rPr lang="en-AU" dirty="0"/>
              <a:t>Production Build Architecture</a:t>
            </a:r>
          </a:p>
        </p:txBody>
      </p:sp>
      <p:sp>
        <p:nvSpPr>
          <p:cNvPr id="7" name="Rectangle 6">
            <a:extLst>
              <a:ext uri="{FF2B5EF4-FFF2-40B4-BE49-F238E27FC236}">
                <a16:creationId xmlns:a16="http://schemas.microsoft.com/office/drawing/2014/main" id="{5689797E-D1FB-2360-1841-6345E754B12D}"/>
              </a:ext>
            </a:extLst>
          </p:cNvPr>
          <p:cNvSpPr/>
          <p:nvPr/>
        </p:nvSpPr>
        <p:spPr bwMode="gray">
          <a:xfrm>
            <a:off x="391026" y="1157623"/>
            <a:ext cx="1911350" cy="1080000"/>
          </a:xfrm>
          <a:prstGeom prst="rect">
            <a:avLst/>
          </a:prstGeom>
          <a:solidFill>
            <a:srgbClr val="3B5C7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Tennant Layer</a:t>
            </a:r>
          </a:p>
        </p:txBody>
      </p:sp>
      <p:sp>
        <p:nvSpPr>
          <p:cNvPr id="8" name="Rectangle 7">
            <a:extLst>
              <a:ext uri="{FF2B5EF4-FFF2-40B4-BE49-F238E27FC236}">
                <a16:creationId xmlns:a16="http://schemas.microsoft.com/office/drawing/2014/main" id="{5CF89AA3-ACA2-9D73-7E7B-D06EF8FFF45F}"/>
              </a:ext>
            </a:extLst>
          </p:cNvPr>
          <p:cNvSpPr/>
          <p:nvPr/>
        </p:nvSpPr>
        <p:spPr bwMode="gray">
          <a:xfrm>
            <a:off x="391026" y="2293312"/>
            <a:ext cx="1911350" cy="1080000"/>
          </a:xfrm>
          <a:prstGeom prst="rect">
            <a:avLst/>
          </a:prstGeom>
          <a:solidFill>
            <a:srgbClr val="5788B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API Gateway</a:t>
            </a:r>
          </a:p>
          <a:p>
            <a:pPr algn="ctr">
              <a:lnSpc>
                <a:spcPct val="106000"/>
              </a:lnSpc>
              <a:buFont typeface="Wingdings 2" pitchFamily="18" charset="2"/>
              <a:buNone/>
            </a:pPr>
            <a:r>
              <a:rPr lang="en-AU" sz="1600" b="1" dirty="0">
                <a:solidFill>
                  <a:schemeClr val="bg1"/>
                </a:solidFill>
              </a:rPr>
              <a:t>Layer</a:t>
            </a:r>
          </a:p>
        </p:txBody>
      </p:sp>
      <p:sp>
        <p:nvSpPr>
          <p:cNvPr id="9" name="Rectangle 8">
            <a:extLst>
              <a:ext uri="{FF2B5EF4-FFF2-40B4-BE49-F238E27FC236}">
                <a16:creationId xmlns:a16="http://schemas.microsoft.com/office/drawing/2014/main" id="{E8D36646-DF44-76D3-08BA-ECA40E472A06}"/>
              </a:ext>
            </a:extLst>
          </p:cNvPr>
          <p:cNvSpPr/>
          <p:nvPr/>
        </p:nvSpPr>
        <p:spPr bwMode="gray">
          <a:xfrm>
            <a:off x="391026" y="3429001"/>
            <a:ext cx="1911350" cy="1080000"/>
          </a:xfrm>
          <a:prstGeom prst="rect">
            <a:avLst/>
          </a:prstGeom>
          <a:solidFill>
            <a:srgbClr val="A0B1C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Infrastructure Layer</a:t>
            </a:r>
          </a:p>
        </p:txBody>
      </p:sp>
      <p:sp>
        <p:nvSpPr>
          <p:cNvPr id="10" name="Rectangle 9">
            <a:extLst>
              <a:ext uri="{FF2B5EF4-FFF2-40B4-BE49-F238E27FC236}">
                <a16:creationId xmlns:a16="http://schemas.microsoft.com/office/drawing/2014/main" id="{87770C61-1C6A-D00D-2155-D21FFA38D55B}"/>
              </a:ext>
            </a:extLst>
          </p:cNvPr>
          <p:cNvSpPr/>
          <p:nvPr/>
        </p:nvSpPr>
        <p:spPr bwMode="gray">
          <a:xfrm>
            <a:off x="391026" y="4564690"/>
            <a:ext cx="1911350" cy="1080000"/>
          </a:xfrm>
          <a:prstGeom prst="rect">
            <a:avLst/>
          </a:prstGeom>
          <a:solidFill>
            <a:srgbClr val="0074D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Data Layer</a:t>
            </a:r>
          </a:p>
        </p:txBody>
      </p:sp>
      <p:sp>
        <p:nvSpPr>
          <p:cNvPr id="11" name="Rectangle 10">
            <a:extLst>
              <a:ext uri="{FF2B5EF4-FFF2-40B4-BE49-F238E27FC236}">
                <a16:creationId xmlns:a16="http://schemas.microsoft.com/office/drawing/2014/main" id="{F503B8D0-2418-7FAB-5B0F-6D96C14E603B}"/>
              </a:ext>
            </a:extLst>
          </p:cNvPr>
          <p:cNvSpPr/>
          <p:nvPr/>
        </p:nvSpPr>
        <p:spPr bwMode="gray">
          <a:xfrm>
            <a:off x="391026" y="5700377"/>
            <a:ext cx="1911350" cy="1080000"/>
          </a:xfrm>
          <a:prstGeom prst="rect">
            <a:avLst/>
          </a:prstGeom>
          <a:solidFill>
            <a:schemeClr val="accent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RAG AI Layer</a:t>
            </a:r>
          </a:p>
        </p:txBody>
      </p:sp>
      <p:sp>
        <p:nvSpPr>
          <p:cNvPr id="13" name="Rectangle 12">
            <a:extLst>
              <a:ext uri="{FF2B5EF4-FFF2-40B4-BE49-F238E27FC236}">
                <a16:creationId xmlns:a16="http://schemas.microsoft.com/office/drawing/2014/main" id="{C3A22ABA-4A17-CC14-6DDA-A30F8B603B9F}"/>
              </a:ext>
            </a:extLst>
          </p:cNvPr>
          <p:cNvSpPr/>
          <p:nvPr/>
        </p:nvSpPr>
        <p:spPr bwMode="gray">
          <a:xfrm>
            <a:off x="2302376" y="1157623"/>
            <a:ext cx="9775324" cy="1080000"/>
          </a:xfrm>
          <a:prstGeom prst="rect">
            <a:avLst/>
          </a:prstGeom>
          <a:gradFill>
            <a:gsLst>
              <a:gs pos="0">
                <a:srgbClr val="3B5C79">
                  <a:alpha val="30000"/>
                </a:srgbClr>
              </a:gs>
              <a:gs pos="100000">
                <a:srgbClr val="3B5C79">
                  <a:alpha val="5000"/>
                </a:srgbClr>
              </a:gs>
            </a:gsLst>
            <a:lin ang="0" scaled="0"/>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sp>
        <p:nvSpPr>
          <p:cNvPr id="14" name="Rectangle 13">
            <a:extLst>
              <a:ext uri="{FF2B5EF4-FFF2-40B4-BE49-F238E27FC236}">
                <a16:creationId xmlns:a16="http://schemas.microsoft.com/office/drawing/2014/main" id="{1BB90FAD-A2CC-6102-F437-16F31DFE33E0}"/>
              </a:ext>
            </a:extLst>
          </p:cNvPr>
          <p:cNvSpPr/>
          <p:nvPr/>
        </p:nvSpPr>
        <p:spPr bwMode="gray">
          <a:xfrm>
            <a:off x="2302376" y="2293312"/>
            <a:ext cx="9775324" cy="1080000"/>
          </a:xfrm>
          <a:prstGeom prst="rect">
            <a:avLst/>
          </a:prstGeom>
          <a:gradFill>
            <a:gsLst>
              <a:gs pos="0">
                <a:srgbClr val="5788B7">
                  <a:alpha val="30000"/>
                </a:srgbClr>
              </a:gs>
              <a:gs pos="100000">
                <a:srgbClr val="5788B7">
                  <a:alpha val="5000"/>
                </a:srgbClr>
              </a:gs>
            </a:gsLst>
            <a:lin ang="0" scaled="0"/>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sp>
        <p:nvSpPr>
          <p:cNvPr id="15" name="Rectangle 14">
            <a:extLst>
              <a:ext uri="{FF2B5EF4-FFF2-40B4-BE49-F238E27FC236}">
                <a16:creationId xmlns:a16="http://schemas.microsoft.com/office/drawing/2014/main" id="{2C0F43F6-7346-B08B-F734-809C5A7B05BA}"/>
              </a:ext>
            </a:extLst>
          </p:cNvPr>
          <p:cNvSpPr/>
          <p:nvPr/>
        </p:nvSpPr>
        <p:spPr bwMode="gray">
          <a:xfrm>
            <a:off x="2302376" y="3429000"/>
            <a:ext cx="9775324" cy="1080000"/>
          </a:xfrm>
          <a:prstGeom prst="rect">
            <a:avLst/>
          </a:prstGeom>
          <a:gradFill>
            <a:gsLst>
              <a:gs pos="0">
                <a:srgbClr val="A0B1C6">
                  <a:alpha val="30000"/>
                </a:srgbClr>
              </a:gs>
              <a:gs pos="100000">
                <a:srgbClr val="A0B1C6">
                  <a:alpha val="5000"/>
                </a:srgbClr>
              </a:gs>
            </a:gsLst>
            <a:lin ang="0" scaled="0"/>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sp>
        <p:nvSpPr>
          <p:cNvPr id="16" name="Rectangle 15">
            <a:extLst>
              <a:ext uri="{FF2B5EF4-FFF2-40B4-BE49-F238E27FC236}">
                <a16:creationId xmlns:a16="http://schemas.microsoft.com/office/drawing/2014/main" id="{3CF11ED3-5842-C393-FD8C-D367C5F11ECB}"/>
              </a:ext>
            </a:extLst>
          </p:cNvPr>
          <p:cNvSpPr/>
          <p:nvPr/>
        </p:nvSpPr>
        <p:spPr bwMode="gray">
          <a:xfrm>
            <a:off x="2302376" y="4564688"/>
            <a:ext cx="9775324" cy="1080000"/>
          </a:xfrm>
          <a:prstGeom prst="rect">
            <a:avLst/>
          </a:prstGeom>
          <a:gradFill>
            <a:gsLst>
              <a:gs pos="0">
                <a:srgbClr val="0074D1">
                  <a:alpha val="30000"/>
                </a:srgbClr>
              </a:gs>
              <a:gs pos="100000">
                <a:srgbClr val="0074D1">
                  <a:alpha val="5000"/>
                </a:srgbClr>
              </a:gs>
            </a:gsLst>
            <a:lin ang="0" scaled="0"/>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sp>
        <p:nvSpPr>
          <p:cNvPr id="17" name="Rectangle 16">
            <a:extLst>
              <a:ext uri="{FF2B5EF4-FFF2-40B4-BE49-F238E27FC236}">
                <a16:creationId xmlns:a16="http://schemas.microsoft.com/office/drawing/2014/main" id="{FAA7D3EC-E1F5-A6EC-6736-4B7676F76132}"/>
              </a:ext>
            </a:extLst>
          </p:cNvPr>
          <p:cNvSpPr/>
          <p:nvPr/>
        </p:nvSpPr>
        <p:spPr bwMode="gray">
          <a:xfrm>
            <a:off x="2302376" y="5700377"/>
            <a:ext cx="9775324" cy="1080000"/>
          </a:xfrm>
          <a:prstGeom prst="rect">
            <a:avLst/>
          </a:prstGeom>
          <a:gradFill>
            <a:gsLst>
              <a:gs pos="0">
                <a:srgbClr val="55B4DC">
                  <a:alpha val="30000"/>
                </a:srgbClr>
              </a:gs>
              <a:gs pos="100000">
                <a:srgbClr val="55B4DC">
                  <a:alpha val="5000"/>
                </a:srgbClr>
              </a:gs>
            </a:gsLst>
            <a:lin ang="0" scaled="0"/>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grpSp>
        <p:nvGrpSpPr>
          <p:cNvPr id="21" name="Group 20">
            <a:extLst>
              <a:ext uri="{FF2B5EF4-FFF2-40B4-BE49-F238E27FC236}">
                <a16:creationId xmlns:a16="http://schemas.microsoft.com/office/drawing/2014/main" id="{6C200A62-EA74-24E1-0BE2-97A0DEE0FB55}"/>
              </a:ext>
            </a:extLst>
          </p:cNvPr>
          <p:cNvGrpSpPr/>
          <p:nvPr/>
        </p:nvGrpSpPr>
        <p:grpSpPr>
          <a:xfrm>
            <a:off x="2385237" y="1239383"/>
            <a:ext cx="3073867" cy="1184940"/>
            <a:chOff x="2385237" y="1239383"/>
            <a:chExt cx="3073867" cy="1184940"/>
          </a:xfrm>
        </p:grpSpPr>
        <p:pic>
          <p:nvPicPr>
            <p:cNvPr id="19" name="Graphic 18" descr="Employee badge with solid fill">
              <a:extLst>
                <a:ext uri="{FF2B5EF4-FFF2-40B4-BE49-F238E27FC236}">
                  <a16:creationId xmlns:a16="http://schemas.microsoft.com/office/drawing/2014/main" id="{E683EC30-FB3D-A060-BFBE-824811AB5D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85237" y="1282320"/>
              <a:ext cx="914400" cy="914400"/>
            </a:xfrm>
            <a:prstGeom prst="rect">
              <a:avLst/>
            </a:prstGeom>
          </p:spPr>
        </p:pic>
        <p:sp>
          <p:nvSpPr>
            <p:cNvPr id="20" name="TextBox 19">
              <a:extLst>
                <a:ext uri="{FF2B5EF4-FFF2-40B4-BE49-F238E27FC236}">
                  <a16:creationId xmlns:a16="http://schemas.microsoft.com/office/drawing/2014/main" id="{CE46D9E3-3D66-6D5A-E638-CD78898555D6}"/>
                </a:ext>
              </a:extLst>
            </p:cNvPr>
            <p:cNvSpPr txBox="1"/>
            <p:nvPr/>
          </p:nvSpPr>
          <p:spPr>
            <a:xfrm>
              <a:off x="3382498" y="1239383"/>
              <a:ext cx="2076606" cy="1184940"/>
            </a:xfrm>
            <a:prstGeom prst="rect">
              <a:avLst/>
            </a:prstGeom>
            <a:noFill/>
          </p:spPr>
          <p:txBody>
            <a:bodyPr wrap="square" lIns="0" tIns="0" rIns="0" bIns="0" rtlCol="0">
              <a:spAutoFit/>
            </a:bodyPr>
            <a:lstStyle/>
            <a:p>
              <a:pPr>
                <a:spcBef>
                  <a:spcPts val="600"/>
                </a:spcBef>
                <a:buSzPct val="100000"/>
              </a:pPr>
              <a:r>
                <a:rPr lang="en-AU" dirty="0">
                  <a:solidFill>
                    <a:srgbClr val="313131"/>
                  </a:solidFill>
                </a:rPr>
                <a:t>Tenant A</a:t>
              </a:r>
            </a:p>
            <a:p>
              <a:pPr>
                <a:spcBef>
                  <a:spcPts val="600"/>
                </a:spcBef>
                <a:buSzPct val="100000"/>
              </a:pPr>
              <a:r>
                <a:rPr lang="en-AU" sz="1200" dirty="0">
                  <a:solidFill>
                    <a:srgbClr val="313131"/>
                  </a:solidFill>
                </a:rPr>
                <a:t>Separate User Management, Data Storage and Configurations</a:t>
              </a:r>
              <a:br>
                <a:rPr lang="en-AU" dirty="0">
                  <a:solidFill>
                    <a:srgbClr val="313131"/>
                  </a:solidFill>
                </a:rPr>
              </a:br>
              <a:endParaRPr lang="en-AU" dirty="0">
                <a:solidFill>
                  <a:srgbClr val="313131"/>
                </a:solidFill>
              </a:endParaRPr>
            </a:p>
          </p:txBody>
        </p:sp>
      </p:grpSp>
      <p:grpSp>
        <p:nvGrpSpPr>
          <p:cNvPr id="28" name="Group 27">
            <a:extLst>
              <a:ext uri="{FF2B5EF4-FFF2-40B4-BE49-F238E27FC236}">
                <a16:creationId xmlns:a16="http://schemas.microsoft.com/office/drawing/2014/main" id="{507A8B20-0B31-09C3-BB8E-938B310904AD}"/>
              </a:ext>
            </a:extLst>
          </p:cNvPr>
          <p:cNvGrpSpPr/>
          <p:nvPr/>
        </p:nvGrpSpPr>
        <p:grpSpPr>
          <a:xfrm>
            <a:off x="5640228" y="1239383"/>
            <a:ext cx="3073867" cy="1184940"/>
            <a:chOff x="2385237" y="1239383"/>
            <a:chExt cx="3073867" cy="1184940"/>
          </a:xfrm>
        </p:grpSpPr>
        <p:pic>
          <p:nvPicPr>
            <p:cNvPr id="29" name="Graphic 28" descr="Employee badge with solid fill">
              <a:extLst>
                <a:ext uri="{FF2B5EF4-FFF2-40B4-BE49-F238E27FC236}">
                  <a16:creationId xmlns:a16="http://schemas.microsoft.com/office/drawing/2014/main" id="{0A24E5BE-5A01-3FDD-9CEF-9E699C603C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85237" y="1282320"/>
              <a:ext cx="914400" cy="914400"/>
            </a:xfrm>
            <a:prstGeom prst="rect">
              <a:avLst/>
            </a:prstGeom>
          </p:spPr>
        </p:pic>
        <p:sp>
          <p:nvSpPr>
            <p:cNvPr id="30" name="TextBox 29">
              <a:extLst>
                <a:ext uri="{FF2B5EF4-FFF2-40B4-BE49-F238E27FC236}">
                  <a16:creationId xmlns:a16="http://schemas.microsoft.com/office/drawing/2014/main" id="{52ECF7CB-54B5-8CA9-86FD-712466DCF4AC}"/>
                </a:ext>
              </a:extLst>
            </p:cNvPr>
            <p:cNvSpPr txBox="1"/>
            <p:nvPr/>
          </p:nvSpPr>
          <p:spPr>
            <a:xfrm>
              <a:off x="3382498" y="1239383"/>
              <a:ext cx="2076606" cy="1184940"/>
            </a:xfrm>
            <a:prstGeom prst="rect">
              <a:avLst/>
            </a:prstGeom>
            <a:noFill/>
          </p:spPr>
          <p:txBody>
            <a:bodyPr wrap="square" lIns="0" tIns="0" rIns="0" bIns="0" rtlCol="0">
              <a:spAutoFit/>
            </a:bodyPr>
            <a:lstStyle/>
            <a:p>
              <a:pPr>
                <a:spcBef>
                  <a:spcPts val="600"/>
                </a:spcBef>
                <a:buSzPct val="100000"/>
              </a:pPr>
              <a:r>
                <a:rPr lang="en-AU" dirty="0">
                  <a:solidFill>
                    <a:srgbClr val="313131"/>
                  </a:solidFill>
                </a:rPr>
                <a:t>Tenant B</a:t>
              </a:r>
            </a:p>
            <a:p>
              <a:pPr>
                <a:spcBef>
                  <a:spcPts val="600"/>
                </a:spcBef>
                <a:buSzPct val="100000"/>
              </a:pPr>
              <a:r>
                <a:rPr lang="en-AU" sz="1200" dirty="0">
                  <a:solidFill>
                    <a:srgbClr val="313131"/>
                  </a:solidFill>
                </a:rPr>
                <a:t>Separate User Management, Data Storage and Configurations</a:t>
              </a:r>
              <a:br>
                <a:rPr lang="en-AU" dirty="0">
                  <a:solidFill>
                    <a:srgbClr val="313131"/>
                  </a:solidFill>
                </a:rPr>
              </a:br>
              <a:endParaRPr lang="en-AU" dirty="0">
                <a:solidFill>
                  <a:srgbClr val="313131"/>
                </a:solidFill>
              </a:endParaRPr>
            </a:p>
          </p:txBody>
        </p:sp>
      </p:grpSp>
      <p:grpSp>
        <p:nvGrpSpPr>
          <p:cNvPr id="31" name="Group 30">
            <a:extLst>
              <a:ext uri="{FF2B5EF4-FFF2-40B4-BE49-F238E27FC236}">
                <a16:creationId xmlns:a16="http://schemas.microsoft.com/office/drawing/2014/main" id="{412DE0CA-0A57-400E-2717-8D53E4680452}"/>
              </a:ext>
            </a:extLst>
          </p:cNvPr>
          <p:cNvGrpSpPr/>
          <p:nvPr/>
        </p:nvGrpSpPr>
        <p:grpSpPr>
          <a:xfrm>
            <a:off x="8895219" y="1239383"/>
            <a:ext cx="3073867" cy="1184940"/>
            <a:chOff x="2385237" y="1239383"/>
            <a:chExt cx="3073867" cy="1184940"/>
          </a:xfrm>
        </p:grpSpPr>
        <p:pic>
          <p:nvPicPr>
            <p:cNvPr id="32" name="Graphic 31" descr="Employee badge with solid fill">
              <a:extLst>
                <a:ext uri="{FF2B5EF4-FFF2-40B4-BE49-F238E27FC236}">
                  <a16:creationId xmlns:a16="http://schemas.microsoft.com/office/drawing/2014/main" id="{FDB4DE1A-A3D6-56BC-0685-B01383E051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85237" y="1282320"/>
              <a:ext cx="914400" cy="914400"/>
            </a:xfrm>
            <a:prstGeom prst="rect">
              <a:avLst/>
            </a:prstGeom>
          </p:spPr>
        </p:pic>
        <p:sp>
          <p:nvSpPr>
            <p:cNvPr id="33" name="TextBox 32">
              <a:extLst>
                <a:ext uri="{FF2B5EF4-FFF2-40B4-BE49-F238E27FC236}">
                  <a16:creationId xmlns:a16="http://schemas.microsoft.com/office/drawing/2014/main" id="{23A61F90-D471-CFA1-F3AB-EB058D3B839F}"/>
                </a:ext>
              </a:extLst>
            </p:cNvPr>
            <p:cNvSpPr txBox="1"/>
            <p:nvPr/>
          </p:nvSpPr>
          <p:spPr>
            <a:xfrm>
              <a:off x="3382498" y="1239383"/>
              <a:ext cx="2076606" cy="1184940"/>
            </a:xfrm>
            <a:prstGeom prst="rect">
              <a:avLst/>
            </a:prstGeom>
            <a:noFill/>
          </p:spPr>
          <p:txBody>
            <a:bodyPr wrap="square" lIns="0" tIns="0" rIns="0" bIns="0" rtlCol="0">
              <a:spAutoFit/>
            </a:bodyPr>
            <a:lstStyle/>
            <a:p>
              <a:pPr>
                <a:spcBef>
                  <a:spcPts val="600"/>
                </a:spcBef>
                <a:buSzPct val="100000"/>
              </a:pPr>
              <a:r>
                <a:rPr lang="en-AU" dirty="0">
                  <a:solidFill>
                    <a:srgbClr val="313131"/>
                  </a:solidFill>
                </a:rPr>
                <a:t>Tenant C</a:t>
              </a:r>
            </a:p>
            <a:p>
              <a:pPr>
                <a:spcBef>
                  <a:spcPts val="600"/>
                </a:spcBef>
                <a:buSzPct val="100000"/>
              </a:pPr>
              <a:r>
                <a:rPr lang="en-AU" sz="1200" dirty="0">
                  <a:solidFill>
                    <a:srgbClr val="313131"/>
                  </a:solidFill>
                </a:rPr>
                <a:t>Separate User Management, Data Storage and Configurations</a:t>
              </a:r>
              <a:br>
                <a:rPr lang="en-AU" dirty="0">
                  <a:solidFill>
                    <a:srgbClr val="313131"/>
                  </a:solidFill>
                </a:rPr>
              </a:br>
              <a:endParaRPr lang="en-AU" dirty="0">
                <a:solidFill>
                  <a:srgbClr val="313131"/>
                </a:solidFill>
              </a:endParaRPr>
            </a:p>
          </p:txBody>
        </p:sp>
      </p:grpSp>
      <p:grpSp>
        <p:nvGrpSpPr>
          <p:cNvPr id="37" name="Group 36">
            <a:extLst>
              <a:ext uri="{FF2B5EF4-FFF2-40B4-BE49-F238E27FC236}">
                <a16:creationId xmlns:a16="http://schemas.microsoft.com/office/drawing/2014/main" id="{AAC5F964-6679-DFFF-5E23-0C47C0AB7044}"/>
              </a:ext>
            </a:extLst>
          </p:cNvPr>
          <p:cNvGrpSpPr/>
          <p:nvPr/>
        </p:nvGrpSpPr>
        <p:grpSpPr>
          <a:xfrm>
            <a:off x="2494882" y="2480010"/>
            <a:ext cx="1316700" cy="711415"/>
            <a:chOff x="2208924" y="2375813"/>
            <a:chExt cx="1316700" cy="711415"/>
          </a:xfrm>
        </p:grpSpPr>
        <p:sp>
          <p:nvSpPr>
            <p:cNvPr id="35" name="TextBox 20">
              <a:extLst>
                <a:ext uri="{FF2B5EF4-FFF2-40B4-BE49-F238E27FC236}">
                  <a16:creationId xmlns:a16="http://schemas.microsoft.com/office/drawing/2014/main" id="{423104ED-BE7D-2CFA-34C2-1B780B6A07C1}"/>
                </a:ext>
              </a:extLst>
            </p:cNvPr>
            <p:cNvSpPr txBox="1">
              <a:spLocks noChangeArrowheads="1"/>
            </p:cNvSpPr>
            <p:nvPr/>
          </p:nvSpPr>
          <p:spPr bwMode="auto">
            <a:xfrm>
              <a:off x="2208924" y="2833312"/>
              <a:ext cx="13167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API Management</a:t>
              </a:r>
              <a:endParaRPr kumimoji="0" lang="en-US" altLang="en-US" sz="105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36" name="Graphic 10">
              <a:extLst>
                <a:ext uri="{FF2B5EF4-FFF2-40B4-BE49-F238E27FC236}">
                  <a16:creationId xmlns:a16="http://schemas.microsoft.com/office/drawing/2014/main" id="{3147E69F-E356-7D2F-097A-B8DB97847AF3}"/>
                </a:ext>
              </a:extLst>
            </p:cNvPr>
            <p:cNvPicPr>
              <a:picLocks noChangeAspect="1" noChangeArrowheads="1"/>
            </p:cNvPicPr>
            <p:nvPr/>
          </p:nvPicPr>
          <p:blipFill>
            <a:blip r:embed="rId4"/>
            <a:srcRect/>
            <a:stretch/>
          </p:blipFill>
          <p:spPr bwMode="auto">
            <a:xfrm>
              <a:off x="2614204" y="2375813"/>
              <a:ext cx="506140" cy="506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 name="TextBox 37">
            <a:extLst>
              <a:ext uri="{FF2B5EF4-FFF2-40B4-BE49-F238E27FC236}">
                <a16:creationId xmlns:a16="http://schemas.microsoft.com/office/drawing/2014/main" id="{245AFFE9-B1C6-3B36-5A41-A0CFF5502A3B}"/>
              </a:ext>
            </a:extLst>
          </p:cNvPr>
          <p:cNvSpPr txBox="1"/>
          <p:nvPr/>
        </p:nvSpPr>
        <p:spPr>
          <a:xfrm>
            <a:off x="7712173" y="2573008"/>
            <a:ext cx="3052558" cy="646331"/>
          </a:xfrm>
          <a:prstGeom prst="rect">
            <a:avLst/>
          </a:prstGeom>
          <a:noFill/>
        </p:spPr>
        <p:txBody>
          <a:bodyPr wrap="square" lIns="0" tIns="0" rIns="0" bIns="0" rtlCol="0">
            <a:spAutoFit/>
          </a:bodyPr>
          <a:lstStyle/>
          <a:p>
            <a:pPr>
              <a:spcBef>
                <a:spcPts val="600"/>
              </a:spcBef>
              <a:buSzPct val="100000"/>
            </a:pPr>
            <a:r>
              <a:rPr lang="en-AU" sz="1200" dirty="0">
                <a:solidFill>
                  <a:srgbClr val="313131"/>
                </a:solidFill>
              </a:rPr>
              <a:t>Will manage authentication and secrets management for access to APIs </a:t>
            </a:r>
            <a:br>
              <a:rPr lang="en-AU" dirty="0">
                <a:solidFill>
                  <a:srgbClr val="313131"/>
                </a:solidFill>
              </a:rPr>
            </a:br>
            <a:endParaRPr lang="en-AU" dirty="0">
              <a:solidFill>
                <a:srgbClr val="313131"/>
              </a:solidFill>
            </a:endParaRPr>
          </a:p>
        </p:txBody>
      </p:sp>
      <p:grpSp>
        <p:nvGrpSpPr>
          <p:cNvPr id="39" name="Group 38">
            <a:extLst>
              <a:ext uri="{FF2B5EF4-FFF2-40B4-BE49-F238E27FC236}">
                <a16:creationId xmlns:a16="http://schemas.microsoft.com/office/drawing/2014/main" id="{5564AF53-A64A-702C-53BC-89A6EB834344}"/>
              </a:ext>
            </a:extLst>
          </p:cNvPr>
          <p:cNvGrpSpPr/>
          <p:nvPr/>
        </p:nvGrpSpPr>
        <p:grpSpPr>
          <a:xfrm>
            <a:off x="3992326" y="2480010"/>
            <a:ext cx="1316700" cy="711415"/>
            <a:chOff x="2208924" y="2375813"/>
            <a:chExt cx="1316700" cy="711415"/>
          </a:xfrm>
        </p:grpSpPr>
        <p:sp>
          <p:nvSpPr>
            <p:cNvPr id="40" name="TextBox 20">
              <a:extLst>
                <a:ext uri="{FF2B5EF4-FFF2-40B4-BE49-F238E27FC236}">
                  <a16:creationId xmlns:a16="http://schemas.microsoft.com/office/drawing/2014/main" id="{C7CE2535-2970-AC6B-009F-3C7FAC33D0F2}"/>
                </a:ext>
              </a:extLst>
            </p:cNvPr>
            <p:cNvSpPr txBox="1">
              <a:spLocks noChangeArrowheads="1"/>
            </p:cNvSpPr>
            <p:nvPr/>
          </p:nvSpPr>
          <p:spPr bwMode="auto">
            <a:xfrm>
              <a:off x="2208924" y="2833312"/>
              <a:ext cx="13167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Active Directory</a:t>
              </a:r>
              <a:endParaRPr kumimoji="0" lang="en-US" altLang="en-US" sz="105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41" name="Graphic 10">
              <a:extLst>
                <a:ext uri="{FF2B5EF4-FFF2-40B4-BE49-F238E27FC236}">
                  <a16:creationId xmlns:a16="http://schemas.microsoft.com/office/drawing/2014/main" id="{A84A4856-991E-BECB-8EF3-B936E1817F20}"/>
                </a:ext>
              </a:extLst>
            </p:cNvPr>
            <p:cNvPicPr>
              <a:picLocks noChangeAspect="1" noChangeArrowheads="1"/>
            </p:cNvPicPr>
            <p:nvPr/>
          </p:nvPicPr>
          <p:blipFill>
            <a:blip r:embed="rId5"/>
            <a:srcRect/>
            <a:stretch/>
          </p:blipFill>
          <p:spPr bwMode="auto">
            <a:xfrm>
              <a:off x="2616127" y="2375813"/>
              <a:ext cx="502293" cy="506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Group 41">
            <a:extLst>
              <a:ext uri="{FF2B5EF4-FFF2-40B4-BE49-F238E27FC236}">
                <a16:creationId xmlns:a16="http://schemas.microsoft.com/office/drawing/2014/main" id="{C43FD1C8-3A26-805E-1C14-AE83A236AD6C}"/>
              </a:ext>
            </a:extLst>
          </p:cNvPr>
          <p:cNvGrpSpPr/>
          <p:nvPr/>
        </p:nvGrpSpPr>
        <p:grpSpPr>
          <a:xfrm>
            <a:off x="5489771" y="2480010"/>
            <a:ext cx="1316700" cy="711415"/>
            <a:chOff x="2208924" y="2375813"/>
            <a:chExt cx="1316700" cy="711415"/>
          </a:xfrm>
        </p:grpSpPr>
        <p:sp>
          <p:nvSpPr>
            <p:cNvPr id="43" name="TextBox 20">
              <a:extLst>
                <a:ext uri="{FF2B5EF4-FFF2-40B4-BE49-F238E27FC236}">
                  <a16:creationId xmlns:a16="http://schemas.microsoft.com/office/drawing/2014/main" id="{AD1598F6-110C-5EAF-EB46-7FCBE5F1377B}"/>
                </a:ext>
              </a:extLst>
            </p:cNvPr>
            <p:cNvSpPr txBox="1">
              <a:spLocks noChangeArrowheads="1"/>
            </p:cNvSpPr>
            <p:nvPr/>
          </p:nvSpPr>
          <p:spPr bwMode="auto">
            <a:xfrm>
              <a:off x="2208924" y="2833312"/>
              <a:ext cx="13167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Key Vault</a:t>
              </a:r>
              <a:endParaRPr kumimoji="0" lang="en-US" altLang="en-US" sz="105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44" name="Graphic 10">
              <a:extLst>
                <a:ext uri="{FF2B5EF4-FFF2-40B4-BE49-F238E27FC236}">
                  <a16:creationId xmlns:a16="http://schemas.microsoft.com/office/drawing/2014/main" id="{0ABB9D27-2FA5-AD58-1718-22C564048965}"/>
                </a:ext>
              </a:extLst>
            </p:cNvPr>
            <p:cNvPicPr>
              <a:picLocks noChangeAspect="1" noChangeArrowheads="1"/>
            </p:cNvPicPr>
            <p:nvPr/>
          </p:nvPicPr>
          <p:blipFill>
            <a:blip r:embed="rId6"/>
            <a:srcRect/>
            <a:stretch/>
          </p:blipFill>
          <p:spPr bwMode="auto">
            <a:xfrm>
              <a:off x="2614204" y="2375813"/>
              <a:ext cx="506140" cy="506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 name="Group 44">
            <a:extLst>
              <a:ext uri="{FF2B5EF4-FFF2-40B4-BE49-F238E27FC236}">
                <a16:creationId xmlns:a16="http://schemas.microsoft.com/office/drawing/2014/main" id="{3AF50451-4FB4-8BF5-F34F-65580E6BFC1D}"/>
              </a:ext>
            </a:extLst>
          </p:cNvPr>
          <p:cNvGrpSpPr/>
          <p:nvPr/>
        </p:nvGrpSpPr>
        <p:grpSpPr>
          <a:xfrm>
            <a:off x="2494882" y="3521997"/>
            <a:ext cx="1316700" cy="872997"/>
            <a:chOff x="2208924" y="2375813"/>
            <a:chExt cx="1316700" cy="872997"/>
          </a:xfrm>
        </p:grpSpPr>
        <p:sp>
          <p:nvSpPr>
            <p:cNvPr id="46" name="TextBox 20">
              <a:extLst>
                <a:ext uri="{FF2B5EF4-FFF2-40B4-BE49-F238E27FC236}">
                  <a16:creationId xmlns:a16="http://schemas.microsoft.com/office/drawing/2014/main" id="{2C57EEF4-AB69-16EA-9B0F-9B3B137B0067}"/>
                </a:ext>
              </a:extLst>
            </p:cNvPr>
            <p:cNvSpPr txBox="1">
              <a:spLocks noChangeArrowheads="1"/>
            </p:cNvSpPr>
            <p:nvPr/>
          </p:nvSpPr>
          <p:spPr bwMode="auto">
            <a:xfrm>
              <a:off x="2208924" y="2833312"/>
              <a:ext cx="13167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Virtual Network and Subnets</a:t>
              </a:r>
              <a:endParaRPr kumimoji="0" lang="en-US" altLang="en-US" sz="105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47" name="Graphic 10">
              <a:extLst>
                <a:ext uri="{FF2B5EF4-FFF2-40B4-BE49-F238E27FC236}">
                  <a16:creationId xmlns:a16="http://schemas.microsoft.com/office/drawing/2014/main" id="{7E9DF8C1-3F85-0FA5-695D-327A0AABF170}"/>
                </a:ext>
              </a:extLst>
            </p:cNvPr>
            <p:cNvPicPr>
              <a:picLocks noChangeAspect="1" noChangeArrowheads="1"/>
            </p:cNvPicPr>
            <p:nvPr/>
          </p:nvPicPr>
          <p:blipFill>
            <a:blip r:embed="rId7"/>
            <a:srcRect/>
            <a:stretch/>
          </p:blipFill>
          <p:spPr bwMode="auto">
            <a:xfrm>
              <a:off x="2614204" y="2375813"/>
              <a:ext cx="506140" cy="506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 name="TextBox 47">
            <a:extLst>
              <a:ext uri="{FF2B5EF4-FFF2-40B4-BE49-F238E27FC236}">
                <a16:creationId xmlns:a16="http://schemas.microsoft.com/office/drawing/2014/main" id="{0569F78D-DF39-B044-7EBF-35E0A4D4A1A9}"/>
              </a:ext>
            </a:extLst>
          </p:cNvPr>
          <p:cNvSpPr txBox="1"/>
          <p:nvPr/>
        </p:nvSpPr>
        <p:spPr>
          <a:xfrm>
            <a:off x="7712173" y="3614995"/>
            <a:ext cx="3052558" cy="1015663"/>
          </a:xfrm>
          <a:prstGeom prst="rect">
            <a:avLst/>
          </a:prstGeom>
          <a:noFill/>
        </p:spPr>
        <p:txBody>
          <a:bodyPr wrap="square" lIns="0" tIns="0" rIns="0" bIns="0" rtlCol="0">
            <a:spAutoFit/>
          </a:bodyPr>
          <a:lstStyle/>
          <a:p>
            <a:pPr>
              <a:spcBef>
                <a:spcPts val="600"/>
              </a:spcBef>
              <a:buSzPct val="100000"/>
            </a:pPr>
            <a:r>
              <a:rPr lang="en-AU" sz="1200" dirty="0">
                <a:solidFill>
                  <a:srgbClr val="313131"/>
                </a:solidFill>
              </a:rPr>
              <a:t>Will be built on an Azure best practices reference architecture, with containers deployed to Azure App Services, and Terraform to manage infrastructure</a:t>
            </a:r>
            <a:br>
              <a:rPr lang="en-AU" dirty="0">
                <a:solidFill>
                  <a:srgbClr val="313131"/>
                </a:solidFill>
              </a:rPr>
            </a:br>
            <a:endParaRPr lang="en-AU" dirty="0">
              <a:solidFill>
                <a:srgbClr val="313131"/>
              </a:solidFill>
            </a:endParaRPr>
          </a:p>
        </p:txBody>
      </p:sp>
      <p:grpSp>
        <p:nvGrpSpPr>
          <p:cNvPr id="49" name="Group 48">
            <a:extLst>
              <a:ext uri="{FF2B5EF4-FFF2-40B4-BE49-F238E27FC236}">
                <a16:creationId xmlns:a16="http://schemas.microsoft.com/office/drawing/2014/main" id="{AD02FFA0-350E-F78F-A60F-14A4F992B7FD}"/>
              </a:ext>
            </a:extLst>
          </p:cNvPr>
          <p:cNvGrpSpPr/>
          <p:nvPr/>
        </p:nvGrpSpPr>
        <p:grpSpPr>
          <a:xfrm>
            <a:off x="3992326" y="3523920"/>
            <a:ext cx="1316700" cy="709492"/>
            <a:chOff x="2208924" y="2377736"/>
            <a:chExt cx="1316700" cy="709492"/>
          </a:xfrm>
        </p:grpSpPr>
        <p:sp>
          <p:nvSpPr>
            <p:cNvPr id="50" name="TextBox 20">
              <a:extLst>
                <a:ext uri="{FF2B5EF4-FFF2-40B4-BE49-F238E27FC236}">
                  <a16:creationId xmlns:a16="http://schemas.microsoft.com/office/drawing/2014/main" id="{4F05AD9C-D985-C66E-F292-9822B7427A1F}"/>
                </a:ext>
              </a:extLst>
            </p:cNvPr>
            <p:cNvSpPr txBox="1">
              <a:spLocks noChangeArrowheads="1"/>
            </p:cNvSpPr>
            <p:nvPr/>
          </p:nvSpPr>
          <p:spPr bwMode="auto">
            <a:xfrm>
              <a:off x="2208924" y="2833312"/>
              <a:ext cx="13167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App Services</a:t>
              </a:r>
              <a:endParaRPr kumimoji="0" lang="en-US" altLang="en-US" sz="105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51" name="Graphic 10">
              <a:extLst>
                <a:ext uri="{FF2B5EF4-FFF2-40B4-BE49-F238E27FC236}">
                  <a16:creationId xmlns:a16="http://schemas.microsoft.com/office/drawing/2014/main" id="{0C9D8A90-F991-D484-5C65-8C530B218976}"/>
                </a:ext>
              </a:extLst>
            </p:cNvPr>
            <p:cNvPicPr>
              <a:picLocks noChangeAspect="1" noChangeArrowheads="1"/>
            </p:cNvPicPr>
            <p:nvPr/>
          </p:nvPicPr>
          <p:blipFill>
            <a:blip r:embed="rId8"/>
            <a:srcRect/>
            <a:stretch/>
          </p:blipFill>
          <p:spPr bwMode="auto">
            <a:xfrm>
              <a:off x="2616127" y="2377736"/>
              <a:ext cx="502293" cy="502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 name="Group 51">
            <a:extLst>
              <a:ext uri="{FF2B5EF4-FFF2-40B4-BE49-F238E27FC236}">
                <a16:creationId xmlns:a16="http://schemas.microsoft.com/office/drawing/2014/main" id="{FA4DAFAC-D632-9947-B98A-D380A2E74DC2}"/>
              </a:ext>
            </a:extLst>
          </p:cNvPr>
          <p:cNvGrpSpPr/>
          <p:nvPr/>
        </p:nvGrpSpPr>
        <p:grpSpPr>
          <a:xfrm>
            <a:off x="5489771" y="3521997"/>
            <a:ext cx="1316700" cy="711415"/>
            <a:chOff x="2208924" y="2375813"/>
            <a:chExt cx="1316700" cy="711415"/>
          </a:xfrm>
        </p:grpSpPr>
        <p:sp>
          <p:nvSpPr>
            <p:cNvPr id="53" name="TextBox 20">
              <a:extLst>
                <a:ext uri="{FF2B5EF4-FFF2-40B4-BE49-F238E27FC236}">
                  <a16:creationId xmlns:a16="http://schemas.microsoft.com/office/drawing/2014/main" id="{7018A047-EDDB-9BF8-E757-47934421B5CC}"/>
                </a:ext>
              </a:extLst>
            </p:cNvPr>
            <p:cNvSpPr txBox="1">
              <a:spLocks noChangeArrowheads="1"/>
            </p:cNvSpPr>
            <p:nvPr/>
          </p:nvSpPr>
          <p:spPr bwMode="auto">
            <a:xfrm>
              <a:off x="2208924" y="2833312"/>
              <a:ext cx="13167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DevOps</a:t>
              </a:r>
              <a:endParaRPr kumimoji="0" lang="en-US" altLang="en-US" sz="105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54" name="Graphic 10">
              <a:extLst>
                <a:ext uri="{FF2B5EF4-FFF2-40B4-BE49-F238E27FC236}">
                  <a16:creationId xmlns:a16="http://schemas.microsoft.com/office/drawing/2014/main" id="{39E55721-9720-82C2-568A-338D3064A79F}"/>
                </a:ext>
              </a:extLst>
            </p:cNvPr>
            <p:cNvPicPr>
              <a:picLocks noChangeAspect="1" noChangeArrowheads="1"/>
            </p:cNvPicPr>
            <p:nvPr/>
          </p:nvPicPr>
          <p:blipFill>
            <a:blip r:embed="rId9"/>
            <a:srcRect/>
            <a:stretch/>
          </p:blipFill>
          <p:spPr bwMode="auto">
            <a:xfrm>
              <a:off x="2614204" y="2375813"/>
              <a:ext cx="506140" cy="506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 name="Group 54">
            <a:extLst>
              <a:ext uri="{FF2B5EF4-FFF2-40B4-BE49-F238E27FC236}">
                <a16:creationId xmlns:a16="http://schemas.microsoft.com/office/drawing/2014/main" id="{EE6FBF89-2F99-3100-D600-00171B83FECE}"/>
              </a:ext>
            </a:extLst>
          </p:cNvPr>
          <p:cNvGrpSpPr/>
          <p:nvPr/>
        </p:nvGrpSpPr>
        <p:grpSpPr>
          <a:xfrm>
            <a:off x="2494882" y="4618570"/>
            <a:ext cx="1316700" cy="723503"/>
            <a:chOff x="2208924" y="2363725"/>
            <a:chExt cx="1316700" cy="723503"/>
          </a:xfrm>
        </p:grpSpPr>
        <p:sp>
          <p:nvSpPr>
            <p:cNvPr id="56" name="TextBox 20">
              <a:extLst>
                <a:ext uri="{FF2B5EF4-FFF2-40B4-BE49-F238E27FC236}">
                  <a16:creationId xmlns:a16="http://schemas.microsoft.com/office/drawing/2014/main" id="{152350A8-B57B-D87A-268B-19F33EBDF56E}"/>
                </a:ext>
              </a:extLst>
            </p:cNvPr>
            <p:cNvSpPr txBox="1">
              <a:spLocks noChangeArrowheads="1"/>
            </p:cNvSpPr>
            <p:nvPr/>
          </p:nvSpPr>
          <p:spPr bwMode="auto">
            <a:xfrm>
              <a:off x="2208924" y="2833312"/>
              <a:ext cx="13167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Objective Files</a:t>
              </a:r>
              <a:endParaRPr kumimoji="0" lang="en-US" altLang="en-US" sz="105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57" name="Graphic 10">
              <a:extLst>
                <a:ext uri="{FF2B5EF4-FFF2-40B4-BE49-F238E27FC236}">
                  <a16:creationId xmlns:a16="http://schemas.microsoft.com/office/drawing/2014/main" id="{AE362B55-16DF-DD9A-0340-E888D14B2CC2}"/>
                </a:ext>
              </a:extLst>
            </p:cNvPr>
            <p:cNvPicPr>
              <a:picLocks noChangeAspect="1" noChangeArrowheads="1"/>
            </p:cNvPicPr>
            <p:nvPr/>
          </p:nvPicPr>
          <p:blipFill>
            <a:blip r:embed="rId10"/>
            <a:srcRect/>
            <a:stretch/>
          </p:blipFill>
          <p:spPr bwMode="auto">
            <a:xfrm>
              <a:off x="2636083" y="2363725"/>
              <a:ext cx="482336" cy="48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 name="TextBox 57">
            <a:extLst>
              <a:ext uri="{FF2B5EF4-FFF2-40B4-BE49-F238E27FC236}">
                <a16:creationId xmlns:a16="http://schemas.microsoft.com/office/drawing/2014/main" id="{3FCB80E5-2586-0473-5EE5-C431D6441FE2}"/>
              </a:ext>
            </a:extLst>
          </p:cNvPr>
          <p:cNvSpPr txBox="1"/>
          <p:nvPr/>
        </p:nvSpPr>
        <p:spPr>
          <a:xfrm>
            <a:off x="7712173" y="4723656"/>
            <a:ext cx="3052558" cy="1015663"/>
          </a:xfrm>
          <a:prstGeom prst="rect">
            <a:avLst/>
          </a:prstGeom>
          <a:noFill/>
        </p:spPr>
        <p:txBody>
          <a:bodyPr wrap="square" lIns="0" tIns="0" rIns="0" bIns="0" rtlCol="0">
            <a:spAutoFit/>
          </a:bodyPr>
          <a:lstStyle/>
          <a:p>
            <a:pPr>
              <a:spcBef>
                <a:spcPts val="600"/>
              </a:spcBef>
              <a:buSzPct val="100000"/>
            </a:pPr>
            <a:r>
              <a:rPr lang="en-AU" sz="1200" dirty="0">
                <a:solidFill>
                  <a:srgbClr val="313131"/>
                </a:solidFill>
              </a:rPr>
              <a:t>Files will be ingested from Objective through the approved API, and stored in ADLS Gen 2. Azure AI will be used to store and process the vector indexes</a:t>
            </a:r>
            <a:br>
              <a:rPr lang="en-AU" dirty="0">
                <a:solidFill>
                  <a:srgbClr val="313131"/>
                </a:solidFill>
              </a:rPr>
            </a:br>
            <a:endParaRPr lang="en-AU" dirty="0">
              <a:solidFill>
                <a:srgbClr val="313131"/>
              </a:solidFill>
            </a:endParaRPr>
          </a:p>
        </p:txBody>
      </p:sp>
      <p:grpSp>
        <p:nvGrpSpPr>
          <p:cNvPr id="59" name="Group 58">
            <a:extLst>
              <a:ext uri="{FF2B5EF4-FFF2-40B4-BE49-F238E27FC236}">
                <a16:creationId xmlns:a16="http://schemas.microsoft.com/office/drawing/2014/main" id="{4EB843D6-0782-86E6-C183-52A56D94F9A8}"/>
              </a:ext>
            </a:extLst>
          </p:cNvPr>
          <p:cNvGrpSpPr/>
          <p:nvPr/>
        </p:nvGrpSpPr>
        <p:grpSpPr>
          <a:xfrm>
            <a:off x="3992326" y="4655413"/>
            <a:ext cx="1316700" cy="848242"/>
            <a:chOff x="2208924" y="2400568"/>
            <a:chExt cx="1316700" cy="848242"/>
          </a:xfrm>
        </p:grpSpPr>
        <p:sp>
          <p:nvSpPr>
            <p:cNvPr id="60" name="TextBox 20">
              <a:extLst>
                <a:ext uri="{FF2B5EF4-FFF2-40B4-BE49-F238E27FC236}">
                  <a16:creationId xmlns:a16="http://schemas.microsoft.com/office/drawing/2014/main" id="{FE38A22F-3EDD-31C9-9323-31C5EDFB594E}"/>
                </a:ext>
              </a:extLst>
            </p:cNvPr>
            <p:cNvSpPr txBox="1">
              <a:spLocks noChangeArrowheads="1"/>
            </p:cNvSpPr>
            <p:nvPr/>
          </p:nvSpPr>
          <p:spPr bwMode="auto">
            <a:xfrm>
              <a:off x="2208924" y="2833312"/>
              <a:ext cx="13167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Data Lake Storage</a:t>
              </a:r>
              <a:endParaRPr kumimoji="0" lang="en-US" altLang="en-US" sz="105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61" name="Graphic 10">
              <a:extLst>
                <a:ext uri="{FF2B5EF4-FFF2-40B4-BE49-F238E27FC236}">
                  <a16:creationId xmlns:a16="http://schemas.microsoft.com/office/drawing/2014/main" id="{AAA12E98-126C-DC05-0AC4-75BC9922B592}"/>
                </a:ext>
              </a:extLst>
            </p:cNvPr>
            <p:cNvPicPr>
              <a:picLocks noChangeAspect="1" noChangeArrowheads="1"/>
            </p:cNvPicPr>
            <p:nvPr/>
          </p:nvPicPr>
          <p:blipFill>
            <a:blip r:embed="rId11"/>
            <a:srcRect/>
            <a:stretch/>
          </p:blipFill>
          <p:spPr bwMode="auto">
            <a:xfrm>
              <a:off x="2616127" y="2400568"/>
              <a:ext cx="502293" cy="456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 name="Group 61">
            <a:extLst>
              <a:ext uri="{FF2B5EF4-FFF2-40B4-BE49-F238E27FC236}">
                <a16:creationId xmlns:a16="http://schemas.microsoft.com/office/drawing/2014/main" id="{DFF5C283-B12D-3C70-A83F-D54D7421B7E1}"/>
              </a:ext>
            </a:extLst>
          </p:cNvPr>
          <p:cNvGrpSpPr/>
          <p:nvPr/>
        </p:nvGrpSpPr>
        <p:grpSpPr>
          <a:xfrm>
            <a:off x="5489771" y="4655413"/>
            <a:ext cx="1316700" cy="686660"/>
            <a:chOff x="2208924" y="2400568"/>
            <a:chExt cx="1316700" cy="686660"/>
          </a:xfrm>
        </p:grpSpPr>
        <p:sp>
          <p:nvSpPr>
            <p:cNvPr id="63" name="TextBox 20">
              <a:extLst>
                <a:ext uri="{FF2B5EF4-FFF2-40B4-BE49-F238E27FC236}">
                  <a16:creationId xmlns:a16="http://schemas.microsoft.com/office/drawing/2014/main" id="{B24A0635-0255-BF43-EC29-1CFC0921D93A}"/>
                </a:ext>
              </a:extLst>
            </p:cNvPr>
            <p:cNvSpPr txBox="1">
              <a:spLocks noChangeArrowheads="1"/>
            </p:cNvSpPr>
            <p:nvPr/>
          </p:nvSpPr>
          <p:spPr bwMode="auto">
            <a:xfrm>
              <a:off x="2208924" y="2833312"/>
              <a:ext cx="13167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AI Search</a:t>
              </a:r>
              <a:endParaRPr kumimoji="0" lang="en-US" altLang="en-US" sz="105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024" name="Graphic 10">
              <a:extLst>
                <a:ext uri="{FF2B5EF4-FFF2-40B4-BE49-F238E27FC236}">
                  <a16:creationId xmlns:a16="http://schemas.microsoft.com/office/drawing/2014/main" id="{AFEB7063-8F38-2E76-D1C8-2F946A16A61C}"/>
                </a:ext>
              </a:extLst>
            </p:cNvPr>
            <p:cNvPicPr>
              <a:picLocks noChangeAspect="1" noChangeArrowheads="1"/>
            </p:cNvPicPr>
            <p:nvPr/>
          </p:nvPicPr>
          <p:blipFill>
            <a:blip r:embed="rId12"/>
            <a:srcRect/>
            <a:stretch/>
          </p:blipFill>
          <p:spPr bwMode="auto">
            <a:xfrm>
              <a:off x="2356913" y="2400568"/>
              <a:ext cx="1020407" cy="5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6" name="Group 1035">
            <a:extLst>
              <a:ext uri="{FF2B5EF4-FFF2-40B4-BE49-F238E27FC236}">
                <a16:creationId xmlns:a16="http://schemas.microsoft.com/office/drawing/2014/main" id="{A3217774-E1F3-ADCB-ACAC-89BB629F7E9B}"/>
              </a:ext>
            </a:extLst>
          </p:cNvPr>
          <p:cNvGrpSpPr/>
          <p:nvPr/>
        </p:nvGrpSpPr>
        <p:grpSpPr>
          <a:xfrm>
            <a:off x="2494882" y="5747973"/>
            <a:ext cx="1316700" cy="723503"/>
            <a:chOff x="2208924" y="2363725"/>
            <a:chExt cx="1316700" cy="723503"/>
          </a:xfrm>
        </p:grpSpPr>
        <p:sp>
          <p:nvSpPr>
            <p:cNvPr id="1037" name="TextBox 20">
              <a:extLst>
                <a:ext uri="{FF2B5EF4-FFF2-40B4-BE49-F238E27FC236}">
                  <a16:creationId xmlns:a16="http://schemas.microsoft.com/office/drawing/2014/main" id="{2E88AB40-5A62-90B5-460A-24918F56FCDB}"/>
                </a:ext>
              </a:extLst>
            </p:cNvPr>
            <p:cNvSpPr txBox="1">
              <a:spLocks noChangeArrowheads="1"/>
            </p:cNvSpPr>
            <p:nvPr/>
          </p:nvSpPr>
          <p:spPr bwMode="auto">
            <a:xfrm>
              <a:off x="2208924" y="2833312"/>
              <a:ext cx="13167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Open AI</a:t>
              </a:r>
              <a:endParaRPr kumimoji="0" lang="en-US" altLang="en-US" sz="105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038" name="Graphic 10">
              <a:extLst>
                <a:ext uri="{FF2B5EF4-FFF2-40B4-BE49-F238E27FC236}">
                  <a16:creationId xmlns:a16="http://schemas.microsoft.com/office/drawing/2014/main" id="{50DC7083-50AA-42EF-86D6-D87BA3074172}"/>
                </a:ext>
              </a:extLst>
            </p:cNvPr>
            <p:cNvPicPr>
              <a:picLocks noChangeAspect="1" noChangeArrowheads="1"/>
            </p:cNvPicPr>
            <p:nvPr/>
          </p:nvPicPr>
          <p:blipFill>
            <a:blip r:embed="rId13"/>
            <a:srcRect/>
            <a:stretch/>
          </p:blipFill>
          <p:spPr bwMode="auto">
            <a:xfrm>
              <a:off x="2639262" y="2363725"/>
              <a:ext cx="475977" cy="48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9" name="TextBox 1038">
            <a:extLst>
              <a:ext uri="{FF2B5EF4-FFF2-40B4-BE49-F238E27FC236}">
                <a16:creationId xmlns:a16="http://schemas.microsoft.com/office/drawing/2014/main" id="{39F22ADA-E294-1B82-D4F2-5B5F068B3458}"/>
              </a:ext>
            </a:extLst>
          </p:cNvPr>
          <p:cNvSpPr txBox="1"/>
          <p:nvPr/>
        </p:nvSpPr>
        <p:spPr>
          <a:xfrm>
            <a:off x="7712173" y="5853059"/>
            <a:ext cx="3052558" cy="830997"/>
          </a:xfrm>
          <a:prstGeom prst="rect">
            <a:avLst/>
          </a:prstGeom>
          <a:noFill/>
        </p:spPr>
        <p:txBody>
          <a:bodyPr wrap="square" lIns="0" tIns="0" rIns="0" bIns="0" rtlCol="0">
            <a:spAutoFit/>
          </a:bodyPr>
          <a:lstStyle/>
          <a:p>
            <a:pPr>
              <a:spcBef>
                <a:spcPts val="600"/>
              </a:spcBef>
              <a:buSzPct val="100000"/>
            </a:pPr>
            <a:r>
              <a:rPr lang="en-AU" sz="1200" dirty="0">
                <a:solidFill>
                  <a:srgbClr val="313131"/>
                </a:solidFill>
              </a:rPr>
              <a:t>Open AI will be used for the LLMs, and AI Search will be used for retrieval, with both vector and hybrid search.  </a:t>
            </a:r>
            <a:br>
              <a:rPr lang="en-AU" dirty="0">
                <a:solidFill>
                  <a:srgbClr val="313131"/>
                </a:solidFill>
              </a:rPr>
            </a:br>
            <a:endParaRPr lang="en-AU" dirty="0">
              <a:solidFill>
                <a:srgbClr val="313131"/>
              </a:solidFill>
            </a:endParaRPr>
          </a:p>
        </p:txBody>
      </p:sp>
      <p:grpSp>
        <p:nvGrpSpPr>
          <p:cNvPr id="1043" name="Group 1042">
            <a:extLst>
              <a:ext uri="{FF2B5EF4-FFF2-40B4-BE49-F238E27FC236}">
                <a16:creationId xmlns:a16="http://schemas.microsoft.com/office/drawing/2014/main" id="{A1777E00-0159-72A5-71BD-60B8EE6F757E}"/>
              </a:ext>
            </a:extLst>
          </p:cNvPr>
          <p:cNvGrpSpPr/>
          <p:nvPr/>
        </p:nvGrpSpPr>
        <p:grpSpPr>
          <a:xfrm>
            <a:off x="3990430" y="5784816"/>
            <a:ext cx="1316700" cy="686660"/>
            <a:chOff x="2208924" y="2400568"/>
            <a:chExt cx="1316700" cy="686660"/>
          </a:xfrm>
        </p:grpSpPr>
        <p:sp>
          <p:nvSpPr>
            <p:cNvPr id="1044" name="TextBox 20">
              <a:extLst>
                <a:ext uri="{FF2B5EF4-FFF2-40B4-BE49-F238E27FC236}">
                  <a16:creationId xmlns:a16="http://schemas.microsoft.com/office/drawing/2014/main" id="{347C3433-D35C-FC85-1BF4-E213E81678BB}"/>
                </a:ext>
              </a:extLst>
            </p:cNvPr>
            <p:cNvSpPr txBox="1">
              <a:spLocks noChangeArrowheads="1"/>
            </p:cNvSpPr>
            <p:nvPr/>
          </p:nvSpPr>
          <p:spPr bwMode="auto">
            <a:xfrm>
              <a:off x="2208924" y="2833312"/>
              <a:ext cx="13167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50" b="1"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rPr>
                <a:t>Azure AI Search</a:t>
              </a:r>
              <a:endParaRPr kumimoji="0" lang="en-US" altLang="en-US" sz="1050" b="0" i="0" u="none" strike="noStrike" kern="1200" cap="none" spc="0" normalizeH="0" baseline="0" noProof="0" dirty="0">
                <a:ln>
                  <a:noFill/>
                </a:ln>
                <a:solidFill>
                  <a:prstClr val="black"/>
                </a:solidFill>
                <a:effectLst/>
                <a:uLnTx/>
                <a:uFillTx/>
                <a:latin typeface="Calibri"/>
                <a:ea typeface="Amazon Ember" panose="020B0603020204020204" pitchFamily="34" charset="0"/>
                <a:cs typeface="Arial" panose="020B0604020202020204" pitchFamily="34" charset="0"/>
              </a:endParaRPr>
            </a:p>
          </p:txBody>
        </p:sp>
        <p:pic>
          <p:nvPicPr>
            <p:cNvPr id="1045" name="Graphic 10">
              <a:extLst>
                <a:ext uri="{FF2B5EF4-FFF2-40B4-BE49-F238E27FC236}">
                  <a16:creationId xmlns:a16="http://schemas.microsoft.com/office/drawing/2014/main" id="{5266D85C-BE16-3C5D-9338-06B419A3B12D}"/>
                </a:ext>
              </a:extLst>
            </p:cNvPr>
            <p:cNvPicPr>
              <a:picLocks noChangeAspect="1" noChangeArrowheads="1"/>
            </p:cNvPicPr>
            <p:nvPr/>
          </p:nvPicPr>
          <p:blipFill>
            <a:blip r:embed="rId12"/>
            <a:srcRect/>
            <a:stretch/>
          </p:blipFill>
          <p:spPr bwMode="auto">
            <a:xfrm>
              <a:off x="2356913" y="2400568"/>
              <a:ext cx="1020407" cy="5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684869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034&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yearfmt&gt;&lt;begin val=&quot;0&quot;/&gt;&lt;end val=&quot;4&quot;/&gt;&lt;/m_yearfmt&gt;&lt;/m_precDefaultDate&gt;&lt;m_precDefaultDay&gt;&lt;m_bNumberIsYear val=&quot;0&quot;/&gt;&lt;m_strFormatTime&gt;%#d&lt;/m_strFormatTime&gt;&lt;m_yearfmt&gt;&lt;begin val=&quot;0&quot;/&gt;&lt;end val=&quot;4&quot;/&gt;&lt;/m_yearfmt&gt;&lt;/m_precDefaultDay&gt;&lt;m_precDefaultWeek&gt;&lt;m_yearfmt&gt;&lt;begin val=&quot;0&quot;/&gt;&lt;end val=&quot;4&quot;/&gt;&lt;/m_yearfmt&gt;&lt;/m_precDefaultWeek&gt;&lt;m_precDefaultMonth&gt;&lt;m_bNumberIsYear val=&quot;0&quot;/&gt;&lt;m_strFormatTime&gt;%1&lt;/m_strFormatTime&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CONTAINEDIMAGEPATH" val="C:\Users\jagrech\AppData\Local\Templafy\AddIns\PowerPointVsto\bzi_inn_glb_ho_1996_lo.pn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ables">
  <a:themeElements>
    <a:clrScheme name="AER Colours">
      <a:dk1>
        <a:srgbClr val="000000"/>
      </a:dk1>
      <a:lt1>
        <a:srgbClr val="FFFFFF"/>
      </a:lt1>
      <a:dk2>
        <a:srgbClr val="53565A"/>
      </a:dk2>
      <a:lt2>
        <a:srgbClr val="D0D0CE"/>
      </a:lt2>
      <a:accent1>
        <a:srgbClr val="303F50"/>
      </a:accent1>
      <a:accent2>
        <a:srgbClr val="88B2CE"/>
      </a:accent2>
      <a:accent3>
        <a:srgbClr val="29554D"/>
      </a:accent3>
      <a:accent4>
        <a:srgbClr val="5F9E88"/>
      </a:accent4>
      <a:accent5>
        <a:srgbClr val="E0601E"/>
      </a:accent5>
      <a:accent6>
        <a:srgbClr val="F28D58"/>
      </a:accent6>
      <a:hlink>
        <a:srgbClr val="00A3E0"/>
      </a:hlink>
      <a:folHlink>
        <a:srgbClr val="7F7F7F"/>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29680af-d2d5-4d03-9714-1acd9c2b4361">
      <Terms xmlns="http://schemas.microsoft.com/office/infopath/2007/PartnerControls"/>
    </lcf76f155ced4ddcb4097134ff3c332f>
    <TaxCatchAll xmlns="32974814-12d7-47df-9ed7-6a8fe0f3e88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E912EBFEB8C5545A767812E99815CE3" ma:contentTypeVersion="25" ma:contentTypeDescription="Create a new document." ma:contentTypeScope="" ma:versionID="9c1d69149094d46be5accff67c865b5e">
  <xsd:schema xmlns:xsd="http://www.w3.org/2001/XMLSchema" xmlns:xs="http://www.w3.org/2001/XMLSchema" xmlns:p="http://schemas.microsoft.com/office/2006/metadata/properties" xmlns:ns2="b29680af-d2d5-4d03-9714-1acd9c2b4361" xmlns:ns3="32974814-12d7-47df-9ed7-6a8fe0f3e88f" targetNamespace="http://schemas.microsoft.com/office/2006/metadata/properties" ma:root="true" ma:fieldsID="0f509887fb203aa935eabfb250c84a50" ns2:_="" ns3:_="">
    <xsd:import namespace="b29680af-d2d5-4d03-9714-1acd9c2b4361"/>
    <xsd:import namespace="32974814-12d7-47df-9ed7-6a8fe0f3e88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3:TaxCatchAll" minOccurs="0"/>
                <xsd:element ref="ns2:lcf76f155ced4ddcb4097134ff3c332f"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9680af-d2d5-4d03-9714-1acd9c2b43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2974814-12d7-47df-9ed7-6a8fe0f3e88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53d91464-9fec-4841-842b-97a9bfc686e4}" ma:internalName="TaxCatchAll" ma:showField="CatchAllData" ma:web="32974814-12d7-47df-9ed7-6a8fe0f3e88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4B2BB2-78FA-43B2-95E3-E412343F5AB9}">
  <ds:schemaRefs>
    <ds:schemaRef ds:uri="http://www.w3.org/XML/1998/namespace"/>
    <ds:schemaRef ds:uri="http://schemas.microsoft.com/office/2006/documentManagement/types"/>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purl.org/dc/dcmitype/"/>
    <ds:schemaRef ds:uri="32974814-12d7-47df-9ed7-6a8fe0f3e88f"/>
    <ds:schemaRef ds:uri="b29680af-d2d5-4d03-9714-1acd9c2b4361"/>
    <ds:schemaRef ds:uri="http://purl.org/dc/elements/1.1/"/>
  </ds:schemaRefs>
</ds:datastoreItem>
</file>

<file path=customXml/itemProps2.xml><?xml version="1.0" encoding="utf-8"?>
<ds:datastoreItem xmlns:ds="http://schemas.openxmlformats.org/officeDocument/2006/customXml" ds:itemID="{BDD6B207-DBC9-4AAA-8FE4-CB6024A4C1B0}">
  <ds:schemaRefs>
    <ds:schemaRef ds:uri="http://schemas.microsoft.com/sharepoint/v3/contenttype/forms"/>
  </ds:schemaRefs>
</ds:datastoreItem>
</file>

<file path=customXml/itemProps3.xml><?xml version="1.0" encoding="utf-8"?>
<ds:datastoreItem xmlns:ds="http://schemas.openxmlformats.org/officeDocument/2006/customXml" ds:itemID="{23DAF823-739F-4AA5-BB5F-7919B448DF7B}">
  <ds:schemaRefs>
    <ds:schemaRef ds:uri="32974814-12d7-47df-9ed7-6a8fe0f3e88f"/>
    <ds:schemaRef ds:uri="b29680af-d2d5-4d03-9714-1acd9c2b43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ea60d57e-af5b-4752-ac57-3e4f28ca11dc}" enabled="1" method="Standard" siteId="{36da45f1-dd2c-4d1f-af13-5abe46b99921}" contentBits="0" removed="0"/>
</clbl:labelList>
</file>

<file path=docProps/app.xml><?xml version="1.0" encoding="utf-8"?>
<Properties xmlns="http://schemas.openxmlformats.org/officeDocument/2006/extended-properties" xmlns:vt="http://schemas.openxmlformats.org/officeDocument/2006/docPropsVTypes">
  <Template/>
  <TotalTime>55704</TotalTime>
  <Words>3246</Words>
  <Application>Microsoft Office PowerPoint</Application>
  <PresentationFormat>Widescreen</PresentationFormat>
  <Paragraphs>555</Paragraphs>
  <Slides>26</Slides>
  <Notes>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9" baseType="lpstr">
      <vt:lpstr>Amazon Ember</vt:lpstr>
      <vt:lpstr>Aptos</vt:lpstr>
      <vt:lpstr>Arial</vt:lpstr>
      <vt:lpstr>Calibri</vt:lpstr>
      <vt:lpstr>Calibri Light</vt:lpstr>
      <vt:lpstr>Open Sans</vt:lpstr>
      <vt:lpstr>Open Sans bold</vt:lpstr>
      <vt:lpstr>Segoe UI</vt:lpstr>
      <vt:lpstr>Segoe UI Light</vt:lpstr>
      <vt:lpstr>Verdana</vt:lpstr>
      <vt:lpstr>Wingdings 2</vt:lpstr>
      <vt:lpstr>Tables</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Kadumbattuparambil, Anita</dc:creator>
  <cp:lastModifiedBy>Samrudh Anavatti</cp:lastModifiedBy>
  <cp:revision>45</cp:revision>
  <cp:lastPrinted>2023-08-09T12:05:50Z</cp:lastPrinted>
  <dcterms:created xsi:type="dcterms:W3CDTF">2023-02-06T05:19:01Z</dcterms:created>
  <dcterms:modified xsi:type="dcterms:W3CDTF">2025-12-09T22:17:09Z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0x010100AE912EBFEB8C5545A767812E99815CE3</vt:lpwstr>
  </property>
  <property fmtid="{D5CDD505-2E9C-101B-9397-08002B2CF9AE}" pid="3" name="Order">
    <vt:r8>7900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MediaServiceImageTags">
    <vt:lpwstr/>
  </property>
  <property fmtid="{D5CDD505-2E9C-101B-9397-08002B2CF9AE}" pid="11" name="MSIP_Label_ea60d57e-af5b-4752-ac57-3e4f28ca11dc_Enabled">
    <vt:lpwstr>true</vt:lpwstr>
  </property>
  <property fmtid="{D5CDD505-2E9C-101B-9397-08002B2CF9AE}" pid="12" name="MSIP_Label_ea60d57e-af5b-4752-ac57-3e4f28ca11dc_SetDate">
    <vt:lpwstr>2024-10-15T23:34:05Z</vt:lpwstr>
  </property>
  <property fmtid="{D5CDD505-2E9C-101B-9397-08002B2CF9AE}" pid="13" name="MSIP_Label_ea60d57e-af5b-4752-ac57-3e4f28ca11dc_Method">
    <vt:lpwstr>Privileged</vt:lpwstr>
  </property>
  <property fmtid="{D5CDD505-2E9C-101B-9397-08002B2CF9AE}" pid="14" name="MSIP_Label_ea60d57e-af5b-4752-ac57-3e4f28ca11dc_Name">
    <vt:lpwstr>ea60d57e-af5b-4752-ac57-3e4f28ca11dc</vt:lpwstr>
  </property>
  <property fmtid="{D5CDD505-2E9C-101B-9397-08002B2CF9AE}" pid="15" name="MSIP_Label_ea60d57e-af5b-4752-ac57-3e4f28ca11dc_SiteId">
    <vt:lpwstr>36da45f1-dd2c-4d1f-af13-5abe46b99921</vt:lpwstr>
  </property>
  <property fmtid="{D5CDD505-2E9C-101B-9397-08002B2CF9AE}" pid="16" name="MSIP_Label_ea60d57e-af5b-4752-ac57-3e4f28ca11dc_ActionId">
    <vt:lpwstr>29a7ae78-068d-4e6f-917a-ca8137373266</vt:lpwstr>
  </property>
  <property fmtid="{D5CDD505-2E9C-101B-9397-08002B2CF9AE}" pid="17" name="MSIP_Label_ea60d57e-af5b-4752-ac57-3e4f28ca11dc_ContentBits">
    <vt:lpwstr>0</vt:lpwstr>
  </property>
</Properties>
</file>